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1124" r:id="rId12"/>
    <p:sldId id="1123" r:id="rId13"/>
    <p:sldId id="268" r:id="rId14"/>
    <p:sldId id="1080" r:id="rId1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FBD"/>
    <a:srgbClr val="004D7D"/>
    <a:srgbClr val="00497C"/>
    <a:srgbClr val="004C80"/>
    <a:srgbClr val="004A7B"/>
    <a:srgbClr val="004A7C"/>
    <a:srgbClr val="00477B"/>
    <a:srgbClr val="001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428F6-DC80-40DF-9E8F-DEBB934A998C}" type="datetimeFigureOut">
              <a:rPr lang="en-IE" smtClean="0"/>
              <a:t>10/05/2024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B543F-40B1-4938-9438-8E5502F94065}" type="slidenum">
              <a:rPr lang="en-IE" smtClean="0"/>
              <a:t>‹#›</a:t>
            </a:fld>
            <a:endParaRPr lang="en-IE"/>
          </a:p>
        </p:txBody>
      </p:sp>
    </p:spTree>
    <p:extLst>
      <p:ext uri="{BB962C8B-B14F-4D97-AF65-F5344CB8AC3E}">
        <p14:creationId xmlns:p14="http://schemas.microsoft.com/office/powerpoint/2010/main" val="215721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Header Placeholder 4">
            <a:extLst>
              <a:ext uri="{FF2B5EF4-FFF2-40B4-BE49-F238E27FC236}">
                <a16:creationId xmlns:a16="http://schemas.microsoft.com/office/drawing/2014/main" id="{5D141030-2B30-E431-04D4-AD061C79F43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42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solidFill>
                  <a:prstClr val="black"/>
                </a:solidFill>
              </a:rPr>
              <a:pPr>
                <a:defRPr/>
              </a:pPr>
              <a:t>14</a:t>
            </a:fld>
            <a:endParaRPr lang="en-GB">
              <a:solidFill>
                <a:prstClr val="black"/>
              </a:solidFill>
            </a:endParaRPr>
          </a:p>
        </p:txBody>
      </p:sp>
      <p:sp>
        <p:nvSpPr>
          <p:cNvPr id="5" name="Header Placeholder 4">
            <a:extLst>
              <a:ext uri="{FF2B5EF4-FFF2-40B4-BE49-F238E27FC236}">
                <a16:creationId xmlns:a16="http://schemas.microsoft.com/office/drawing/2014/main" id="{C4096A42-058A-BC1E-6AEE-3BB02D01D729}"/>
              </a:ext>
            </a:extLst>
          </p:cNvPr>
          <p:cNvSpPr>
            <a:spLocks noGrp="1"/>
          </p:cNvSpPr>
          <p:nvPr>
            <p:ph type="hdr" sz="quarter"/>
          </p:nvPr>
        </p:nvSpPr>
        <p:spPr/>
        <p:txBody>
          <a:bodyPr/>
          <a:lstStyle/>
          <a:p>
            <a:pPr>
              <a:defRPr/>
            </a:pPr>
            <a:endParaRPr lang="en-GB"/>
          </a:p>
        </p:txBody>
      </p:sp>
    </p:spTree>
    <p:extLst>
      <p:ext uri="{BB962C8B-B14F-4D97-AF65-F5344CB8AC3E}">
        <p14:creationId xmlns:p14="http://schemas.microsoft.com/office/powerpoint/2010/main" val="20158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BF32-6198-447C-8FFD-356E8AD6484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E142D89B-1329-4F07-800C-FC3E06C25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4" name="Date Placeholder 3">
            <a:extLst>
              <a:ext uri="{FF2B5EF4-FFF2-40B4-BE49-F238E27FC236}">
                <a16:creationId xmlns:a16="http://schemas.microsoft.com/office/drawing/2014/main" id="{59C1A6E6-6940-4408-9466-6EB2E8CAE2C8}"/>
              </a:ext>
            </a:extLst>
          </p:cNvPr>
          <p:cNvSpPr>
            <a:spLocks noGrp="1"/>
          </p:cNvSpPr>
          <p:nvPr>
            <p:ph type="dt" sz="half" idx="10"/>
          </p:nvPr>
        </p:nvSpPr>
        <p:spPr/>
        <p:txBody>
          <a:bodyPr/>
          <a:lstStyle/>
          <a:p>
            <a:fld id="{523A6CCF-5B3F-418D-BC44-D183D79A7D91}" type="datetime1">
              <a:rPr lang="en-CA" smtClean="0"/>
              <a:t>2024-05-10</a:t>
            </a:fld>
            <a:endParaRPr lang="en-CA"/>
          </a:p>
        </p:txBody>
      </p:sp>
      <p:sp>
        <p:nvSpPr>
          <p:cNvPr id="5" name="Footer Placeholder 4">
            <a:extLst>
              <a:ext uri="{FF2B5EF4-FFF2-40B4-BE49-F238E27FC236}">
                <a16:creationId xmlns:a16="http://schemas.microsoft.com/office/drawing/2014/main" id="{CCC63169-2D52-45C9-BB87-CF02DC9C32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393313-7B57-424D-AACD-2ACFBDB4A420}"/>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342985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340A-C318-477B-B5FD-F8A2D6809FC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B4C7E11-8584-4067-8BDB-74E9465DBA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7E2197-D445-43A3-AF8D-2D96A6D4F820}"/>
              </a:ext>
            </a:extLst>
          </p:cNvPr>
          <p:cNvSpPr>
            <a:spLocks noGrp="1"/>
          </p:cNvSpPr>
          <p:nvPr>
            <p:ph type="dt" sz="half" idx="10"/>
          </p:nvPr>
        </p:nvSpPr>
        <p:spPr/>
        <p:txBody>
          <a:bodyPr/>
          <a:lstStyle/>
          <a:p>
            <a:fld id="{7A02D5B5-69E9-48F2-9D8C-595988F63A29}" type="datetime1">
              <a:rPr lang="en-CA" smtClean="0"/>
              <a:t>2024-05-10</a:t>
            </a:fld>
            <a:endParaRPr lang="en-CA"/>
          </a:p>
        </p:txBody>
      </p:sp>
      <p:sp>
        <p:nvSpPr>
          <p:cNvPr id="5" name="Footer Placeholder 4">
            <a:extLst>
              <a:ext uri="{FF2B5EF4-FFF2-40B4-BE49-F238E27FC236}">
                <a16:creationId xmlns:a16="http://schemas.microsoft.com/office/drawing/2014/main" id="{59E6CDA8-DE30-4A44-8AD9-B9DE8BA851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BECB20-238B-42CF-8ABA-8AB60DADD0FA}"/>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92566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B6F24C-589C-4052-B2CD-14A8BEA877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857F7D4-FF7B-423E-9C38-0500483E80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EB7C40-5025-43A1-BC93-4A315094395D}"/>
              </a:ext>
            </a:extLst>
          </p:cNvPr>
          <p:cNvSpPr>
            <a:spLocks noGrp="1"/>
          </p:cNvSpPr>
          <p:nvPr>
            <p:ph type="dt" sz="half" idx="10"/>
          </p:nvPr>
        </p:nvSpPr>
        <p:spPr/>
        <p:txBody>
          <a:bodyPr/>
          <a:lstStyle/>
          <a:p>
            <a:fld id="{9398C17D-B3C3-44F8-9E26-33BB2D27910A}" type="datetime1">
              <a:rPr lang="en-CA" smtClean="0"/>
              <a:t>2024-05-10</a:t>
            </a:fld>
            <a:endParaRPr lang="en-CA"/>
          </a:p>
        </p:txBody>
      </p:sp>
      <p:sp>
        <p:nvSpPr>
          <p:cNvPr id="5" name="Footer Placeholder 4">
            <a:extLst>
              <a:ext uri="{FF2B5EF4-FFF2-40B4-BE49-F238E27FC236}">
                <a16:creationId xmlns:a16="http://schemas.microsoft.com/office/drawing/2014/main" id="{99DDDC47-7807-4A28-A7A9-043205220F5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034C93-8777-4081-84AD-C12619F4C306}"/>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100393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7960" y="5991220"/>
            <a:ext cx="2106857" cy="702285"/>
          </a:xfrm>
          <a:prstGeom prst="rect">
            <a:avLst/>
          </a:prstGeom>
        </p:spPr>
      </p:pic>
    </p:spTree>
    <p:extLst>
      <p:ext uri="{BB962C8B-B14F-4D97-AF65-F5344CB8AC3E}">
        <p14:creationId xmlns:p14="http://schemas.microsoft.com/office/powerpoint/2010/main" val="419001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482F-43B4-474E-9F39-828BDE8923D2}"/>
              </a:ext>
            </a:extLst>
          </p:cNvPr>
          <p:cNvSpPr>
            <a:spLocks noGrp="1"/>
          </p:cNvSpPr>
          <p:nvPr>
            <p:ph type="title"/>
          </p:nvPr>
        </p:nvSpPr>
        <p:spPr>
          <a:xfrm>
            <a:off x="838200" y="1258380"/>
            <a:ext cx="10515600" cy="90251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6648743-E002-4CBC-8160-2C8E1880BA07}"/>
              </a:ext>
            </a:extLst>
          </p:cNvPr>
          <p:cNvSpPr>
            <a:spLocks noGrp="1"/>
          </p:cNvSpPr>
          <p:nvPr>
            <p:ph idx="1"/>
          </p:nvPr>
        </p:nvSpPr>
        <p:spPr>
          <a:xfrm>
            <a:off x="838200" y="2401367"/>
            <a:ext cx="10515600" cy="37755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2B842395-A73B-497D-A0A4-723611580069}"/>
              </a:ext>
            </a:extLst>
          </p:cNvPr>
          <p:cNvSpPr>
            <a:spLocks noGrp="1"/>
          </p:cNvSpPr>
          <p:nvPr>
            <p:ph type="dt" sz="half" idx="10"/>
          </p:nvPr>
        </p:nvSpPr>
        <p:spPr/>
        <p:txBody>
          <a:bodyPr/>
          <a:lstStyle/>
          <a:p>
            <a:fld id="{72573A73-F456-4EBF-B91C-2D1E5A59B29A}" type="datetime1">
              <a:rPr lang="en-CA" smtClean="0"/>
              <a:t>2024-05-10</a:t>
            </a:fld>
            <a:endParaRPr lang="en-CA"/>
          </a:p>
        </p:txBody>
      </p:sp>
      <p:sp>
        <p:nvSpPr>
          <p:cNvPr id="5" name="Footer Placeholder 4">
            <a:extLst>
              <a:ext uri="{FF2B5EF4-FFF2-40B4-BE49-F238E27FC236}">
                <a16:creationId xmlns:a16="http://schemas.microsoft.com/office/drawing/2014/main" id="{9205B1FB-5638-4906-89D5-3B3B54C686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4E5873-CE67-4520-A354-A59F6618757D}"/>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407945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3BC4-E96D-4629-9D1E-9B7B2FF4B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5119CCE-0226-474B-9A8F-E1A7EA617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106BFB-4A2B-448E-9AD2-DD4C7765D962}"/>
              </a:ext>
            </a:extLst>
          </p:cNvPr>
          <p:cNvSpPr>
            <a:spLocks noGrp="1"/>
          </p:cNvSpPr>
          <p:nvPr>
            <p:ph type="dt" sz="half" idx="10"/>
          </p:nvPr>
        </p:nvSpPr>
        <p:spPr/>
        <p:txBody>
          <a:bodyPr/>
          <a:lstStyle/>
          <a:p>
            <a:fld id="{20C44244-99E3-4CA7-AB55-496A4CC71849}" type="datetime1">
              <a:rPr lang="en-CA" smtClean="0"/>
              <a:t>2024-05-10</a:t>
            </a:fld>
            <a:endParaRPr lang="en-CA"/>
          </a:p>
        </p:txBody>
      </p:sp>
      <p:sp>
        <p:nvSpPr>
          <p:cNvPr id="5" name="Footer Placeholder 4">
            <a:extLst>
              <a:ext uri="{FF2B5EF4-FFF2-40B4-BE49-F238E27FC236}">
                <a16:creationId xmlns:a16="http://schemas.microsoft.com/office/drawing/2014/main" id="{4E98CF7E-D360-43B5-9CA0-2156CAEF4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6E85A1-91FF-4CE2-8EE7-03EA2A015B50}"/>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349544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B8AE-34CE-4408-90AF-9D14B33A757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8CC3716-0510-4422-9DB1-F190E1F785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43FA1A-8B75-4EC6-8AEC-1539DD92A4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CEFD2D0-2A26-47EF-B83F-177B9E612163}"/>
              </a:ext>
            </a:extLst>
          </p:cNvPr>
          <p:cNvSpPr>
            <a:spLocks noGrp="1"/>
          </p:cNvSpPr>
          <p:nvPr>
            <p:ph type="dt" sz="half" idx="10"/>
          </p:nvPr>
        </p:nvSpPr>
        <p:spPr/>
        <p:txBody>
          <a:bodyPr/>
          <a:lstStyle/>
          <a:p>
            <a:fld id="{16C0C986-BA20-4877-866C-46BEAE0AE817}" type="datetime1">
              <a:rPr lang="en-CA" smtClean="0"/>
              <a:t>2024-05-10</a:t>
            </a:fld>
            <a:endParaRPr lang="en-CA"/>
          </a:p>
        </p:txBody>
      </p:sp>
      <p:sp>
        <p:nvSpPr>
          <p:cNvPr id="6" name="Footer Placeholder 5">
            <a:extLst>
              <a:ext uri="{FF2B5EF4-FFF2-40B4-BE49-F238E27FC236}">
                <a16:creationId xmlns:a16="http://schemas.microsoft.com/office/drawing/2014/main" id="{EF362853-2151-4369-8F2E-EAD9B4B783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75D92BA-FC89-42F1-B563-ECAB0A9AB76C}"/>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350477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1BE4-6F64-452D-9C10-8AD760657E1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CEA134-59BD-4E19-9233-70B51020D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571072-73C3-4528-9ED8-CE491C9BB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C1D593-25E3-4CA2-A60B-C7338E341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740BCD-9DE5-4F64-9AA8-8D7C2A3977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558783F-C970-4E31-9E3D-D4D184D496A0}"/>
              </a:ext>
            </a:extLst>
          </p:cNvPr>
          <p:cNvSpPr>
            <a:spLocks noGrp="1"/>
          </p:cNvSpPr>
          <p:nvPr>
            <p:ph type="dt" sz="half" idx="10"/>
          </p:nvPr>
        </p:nvSpPr>
        <p:spPr/>
        <p:txBody>
          <a:bodyPr/>
          <a:lstStyle/>
          <a:p>
            <a:fld id="{616A5B51-3CC8-477A-B1C2-57E164088186}" type="datetime1">
              <a:rPr lang="en-CA" smtClean="0"/>
              <a:t>2024-05-10</a:t>
            </a:fld>
            <a:endParaRPr lang="en-CA"/>
          </a:p>
        </p:txBody>
      </p:sp>
      <p:sp>
        <p:nvSpPr>
          <p:cNvPr id="8" name="Footer Placeholder 7">
            <a:extLst>
              <a:ext uri="{FF2B5EF4-FFF2-40B4-BE49-F238E27FC236}">
                <a16:creationId xmlns:a16="http://schemas.microsoft.com/office/drawing/2014/main" id="{7E99558E-077C-4147-8EA8-62D7A6864C5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23F121D-AAC1-4980-98F7-E9A293B7B836}"/>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65082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21A9-5A14-455F-835E-43214999297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CC0EAAF-1F68-48C5-AD42-BD0B5F6D15E9}"/>
              </a:ext>
            </a:extLst>
          </p:cNvPr>
          <p:cNvSpPr>
            <a:spLocks noGrp="1"/>
          </p:cNvSpPr>
          <p:nvPr>
            <p:ph type="dt" sz="half" idx="10"/>
          </p:nvPr>
        </p:nvSpPr>
        <p:spPr/>
        <p:txBody>
          <a:bodyPr/>
          <a:lstStyle/>
          <a:p>
            <a:fld id="{1C7F6CB5-9A7C-4528-9767-16EFCA2CCC47}" type="datetime1">
              <a:rPr lang="en-CA" smtClean="0"/>
              <a:t>2024-05-10</a:t>
            </a:fld>
            <a:endParaRPr lang="en-CA"/>
          </a:p>
        </p:txBody>
      </p:sp>
      <p:sp>
        <p:nvSpPr>
          <p:cNvPr id="4" name="Footer Placeholder 3">
            <a:extLst>
              <a:ext uri="{FF2B5EF4-FFF2-40B4-BE49-F238E27FC236}">
                <a16:creationId xmlns:a16="http://schemas.microsoft.com/office/drawing/2014/main" id="{8E82A23B-9AB1-4F4F-A940-ABF0BD19A5C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F76C17-EC69-470F-A374-89F2F460A0DD}"/>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207339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51695-FF4A-494B-B2ED-CD7F53B2D234}"/>
              </a:ext>
            </a:extLst>
          </p:cNvPr>
          <p:cNvSpPr>
            <a:spLocks noGrp="1"/>
          </p:cNvSpPr>
          <p:nvPr>
            <p:ph type="dt" sz="half" idx="10"/>
          </p:nvPr>
        </p:nvSpPr>
        <p:spPr/>
        <p:txBody>
          <a:bodyPr/>
          <a:lstStyle/>
          <a:p>
            <a:fld id="{4D9E4355-433B-491F-AC2B-35502B9C9009}" type="datetime1">
              <a:rPr lang="en-CA" smtClean="0"/>
              <a:t>2024-05-10</a:t>
            </a:fld>
            <a:endParaRPr lang="en-CA"/>
          </a:p>
        </p:txBody>
      </p:sp>
      <p:sp>
        <p:nvSpPr>
          <p:cNvPr id="3" name="Footer Placeholder 2">
            <a:extLst>
              <a:ext uri="{FF2B5EF4-FFF2-40B4-BE49-F238E27FC236}">
                <a16:creationId xmlns:a16="http://schemas.microsoft.com/office/drawing/2014/main" id="{8232A593-12F4-4848-A921-5BFA9C37534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0C98C04-7845-4D90-BB52-E2A376118D9F}"/>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18605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01AC-B8F1-4B5B-976A-48E88B9CC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8C9D9EE-6D6D-4059-AF6B-169F840B9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853C7F3-F967-43A4-8C5B-C3D3DEDCA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7750F2-D484-44F9-BA05-D9609E8D058C}"/>
              </a:ext>
            </a:extLst>
          </p:cNvPr>
          <p:cNvSpPr>
            <a:spLocks noGrp="1"/>
          </p:cNvSpPr>
          <p:nvPr>
            <p:ph type="dt" sz="half" idx="10"/>
          </p:nvPr>
        </p:nvSpPr>
        <p:spPr/>
        <p:txBody>
          <a:bodyPr/>
          <a:lstStyle/>
          <a:p>
            <a:fld id="{C9F6EE7D-9CDC-460D-AAD8-251DC20B7980}" type="datetime1">
              <a:rPr lang="en-CA" smtClean="0"/>
              <a:t>2024-05-10</a:t>
            </a:fld>
            <a:endParaRPr lang="en-CA"/>
          </a:p>
        </p:txBody>
      </p:sp>
      <p:sp>
        <p:nvSpPr>
          <p:cNvPr id="6" name="Footer Placeholder 5">
            <a:extLst>
              <a:ext uri="{FF2B5EF4-FFF2-40B4-BE49-F238E27FC236}">
                <a16:creationId xmlns:a16="http://schemas.microsoft.com/office/drawing/2014/main" id="{E4423675-7D12-474F-BA4B-64350A6AC08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2893486-F6B8-42CA-9A35-69DB939A6494}"/>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385041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1F0E-DAEA-4B7B-9C8D-1D9EB7B64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828E2D0-C9AD-4C0A-A4B1-D87B7D9C58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9B33740-A81B-472F-BCD0-99551E997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4B8410-CBCF-43AB-ABE6-DC1505CB2303}"/>
              </a:ext>
            </a:extLst>
          </p:cNvPr>
          <p:cNvSpPr>
            <a:spLocks noGrp="1"/>
          </p:cNvSpPr>
          <p:nvPr>
            <p:ph type="dt" sz="half" idx="10"/>
          </p:nvPr>
        </p:nvSpPr>
        <p:spPr/>
        <p:txBody>
          <a:bodyPr/>
          <a:lstStyle/>
          <a:p>
            <a:fld id="{362742DC-A3D8-477E-BCFB-F9D0EAC3BB7D}" type="datetime1">
              <a:rPr lang="en-CA" smtClean="0"/>
              <a:t>2024-05-10</a:t>
            </a:fld>
            <a:endParaRPr lang="en-CA"/>
          </a:p>
        </p:txBody>
      </p:sp>
      <p:sp>
        <p:nvSpPr>
          <p:cNvPr id="6" name="Footer Placeholder 5">
            <a:extLst>
              <a:ext uri="{FF2B5EF4-FFF2-40B4-BE49-F238E27FC236}">
                <a16:creationId xmlns:a16="http://schemas.microsoft.com/office/drawing/2014/main" id="{43D9F785-EAA5-4618-B66B-6E40A842DBD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9B69248-4692-4FF6-8FC6-7E57CFB4DAB8}"/>
              </a:ext>
            </a:extLst>
          </p:cNvPr>
          <p:cNvSpPr>
            <a:spLocks noGrp="1"/>
          </p:cNvSpPr>
          <p:nvPr>
            <p:ph type="sldNum" sz="quarter" idx="12"/>
          </p:nvPr>
        </p:nvSpPr>
        <p:spPr/>
        <p:txBody>
          <a:bodyPr/>
          <a:lstStyle/>
          <a:p>
            <a:fld id="{4FE964A8-4C2B-4CD3-B694-9306F4F7BD18}" type="slidenum">
              <a:rPr lang="en-CA" smtClean="0"/>
              <a:t>‹#›</a:t>
            </a:fld>
            <a:endParaRPr lang="en-CA"/>
          </a:p>
        </p:txBody>
      </p:sp>
    </p:spTree>
    <p:extLst>
      <p:ext uri="{BB962C8B-B14F-4D97-AF65-F5344CB8AC3E}">
        <p14:creationId xmlns:p14="http://schemas.microsoft.com/office/powerpoint/2010/main" val="127317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2516A-E875-438A-AB22-4DCE405CF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39C611-80CF-44DE-85BD-2A430D5F7E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503E181-9F2D-4198-92BD-88A7CFD8F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F488-44BE-442C-B1F5-F7F7A24EF27F}" type="datetime1">
              <a:rPr lang="en-CA" smtClean="0"/>
              <a:t>2024-05-10</a:t>
            </a:fld>
            <a:endParaRPr lang="en-CA"/>
          </a:p>
        </p:txBody>
      </p:sp>
      <p:sp>
        <p:nvSpPr>
          <p:cNvPr id="5" name="Footer Placeholder 4">
            <a:extLst>
              <a:ext uri="{FF2B5EF4-FFF2-40B4-BE49-F238E27FC236}">
                <a16:creationId xmlns:a16="http://schemas.microsoft.com/office/drawing/2014/main" id="{D120EE96-A402-44C9-9D35-E9696F83F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25F3552-7E3E-4C58-8C9B-369AD81FB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964A8-4C2B-4CD3-B694-9306F4F7BD18}" type="slidenum">
              <a:rPr lang="en-CA" smtClean="0"/>
              <a:t>‹#›</a:t>
            </a:fld>
            <a:endParaRPr lang="en-CA"/>
          </a:p>
        </p:txBody>
      </p:sp>
      <p:pic>
        <p:nvPicPr>
          <p:cNvPr id="7" name="Picture 6">
            <a:extLst>
              <a:ext uri="{FF2B5EF4-FFF2-40B4-BE49-F238E27FC236}">
                <a16:creationId xmlns:a16="http://schemas.microsoft.com/office/drawing/2014/main" id="{C11B4772-2278-4D63-AE4B-BA5581290AA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spTree>
    <p:extLst>
      <p:ext uri="{BB962C8B-B14F-4D97-AF65-F5344CB8AC3E}">
        <p14:creationId xmlns:p14="http://schemas.microsoft.com/office/powerpoint/2010/main" val="412434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s://ec.europa.eu/regional_policy/policy/communities-and-networks/s3-community-of-practice/thematic_sustainable_blue_economy_en" TargetMode="External"/><Relationship Id="rId3" Type="http://schemas.openxmlformats.org/officeDocument/2006/relationships/hyperlink" Target="https://transport.ec.europa.eu/transport-themes/infrastructure-and-investment/trans-european-transport-network-ten-t/ten-t-revision_en" TargetMode="External"/><Relationship Id="rId7" Type="http://schemas.openxmlformats.org/officeDocument/2006/relationships/hyperlink" Target="https://energy.ec.europa.eu/topics/renewable-energy/renewable-energy-directive-targets-and-rules/renewable-energy-directive_en" TargetMode="External"/><Relationship Id="rId2" Type="http://schemas.openxmlformats.org/officeDocument/2006/relationships/hyperlink" Target="https://eur-lex.europa.eu/legal-content/EN/TXT/?uri=CELEX%3A52023DC0566&amp;qid=1701285634984" TargetMode="External"/><Relationship Id="rId1" Type="http://schemas.openxmlformats.org/officeDocument/2006/relationships/slideLayout" Target="../slideLayouts/slideLayout2.xml"/><Relationship Id="rId6" Type="http://schemas.openxmlformats.org/officeDocument/2006/relationships/hyperlink" Target="https://energy.ec.europa.eu/topics/energy-efficiency/energy-efficiency-targets-directive-and-rules/energy-efficiency-directive_en" TargetMode="External"/><Relationship Id="rId5" Type="http://schemas.openxmlformats.org/officeDocument/2006/relationships/hyperlink" Target="https://commission.europa.eu/strategy-and-policy/priorities-2019-2024/european-green-deal/delivering-european-green-deal/fit-55-delivering-proposals_en" TargetMode="External"/><Relationship Id="rId10" Type="http://schemas.openxmlformats.org/officeDocument/2006/relationships/image" Target="../media/image3.png"/><Relationship Id="rId4" Type="http://schemas.openxmlformats.org/officeDocument/2006/relationships/hyperlink" Target="https://environment.ec.europa.eu/publications/proposal-targeted-revision-waste-framework-directive_en" TargetMode="External"/><Relationship Id="rId9"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hyperlink" Target="https://environment.ec.europa.eu/topics/circular-economy/eu-ecolabel-home/product-groups-and-criteria/holiday-accommodation_en" TargetMode="External"/><Relationship Id="rId7" Type="http://schemas.openxmlformats.org/officeDocument/2006/relationships/image" Target="../media/image3.png"/><Relationship Id="rId2" Type="http://schemas.openxmlformats.org/officeDocument/2006/relationships/hyperlink" Target="https://green-business.ec.europa.eu/eco-management-and-audit-scheme-emas/about-emas/how-can-emas-benefit-you_en#sme-corner"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clustercollaboration.eu/" TargetMode="External"/><Relationship Id="rId4" Type="http://schemas.openxmlformats.org/officeDocument/2006/relationships/hyperlink" Target="https://cordis.europa.eu/search?q=contenttype%3D%27project%27%20AND%20frameworkProgramme%3D%27HORIZON%27%2C%27H2020%27%20AND%20(%27tourism%27%20AND%20(%27sustainable%27%20OR%20%27climate%27%20OR%20%27circular%27))&amp;p=1&amp;num=10&amp;srt=Relevance%3Adecreas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igital-strategy.ec.europa.eu/en/policies/data-governance-act" TargetMode="External"/><Relationship Id="rId2" Type="http://schemas.openxmlformats.org/officeDocument/2006/relationships/hyperlink" Target="https://een.ec.europa.eu/"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hyperlink" Target="https://single-market-economy.ec.europa.eu/publications/communication-commission-towards-common-european-tourism-data-space_e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ismea.ec.europa.eu/funding-opportunities/calls-proposals/eu-competence-centre-support-data-management-tourism-destinations_en" TargetMode="External"/><Relationship Id="rId7" Type="http://schemas.openxmlformats.org/officeDocument/2006/relationships/image" Target="../media/image3.png"/><Relationship Id="rId2" Type="http://schemas.openxmlformats.org/officeDocument/2006/relationships/hyperlink" Target="https://restwith.eu/"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digital-decade-desi.digital-strategy.ec.europa.eu/datasets/desi/charts" TargetMode="External"/><Relationship Id="rId4" Type="http://schemas.openxmlformats.org/officeDocument/2006/relationships/hyperlink" Target="https://commission.europa.eu/strategy-and-policy/priorities-2019-2024/europe-fit-digital-age/europes-digital-decade-digital-targets-2030_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ec.europa.eu/social/main.jsp?catId=1223&amp;langId=en"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pact-for-skills.ec.europa.eu/about/industrial-ecosystems-and-partnerships/tourism_en"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B7B6543-AAE0-4186-AD95-917A2B5C5708}"/>
              </a:ext>
            </a:extLst>
          </p:cNvPr>
          <p:cNvSpPr>
            <a:spLocks noGrp="1"/>
          </p:cNvSpPr>
          <p:nvPr>
            <p:ph type="ctrTitle"/>
          </p:nvPr>
        </p:nvSpPr>
        <p:spPr>
          <a:xfrm>
            <a:off x="1882067" y="2157984"/>
            <a:ext cx="8646850" cy="2387918"/>
          </a:xfrm>
        </p:spPr>
        <p:txBody>
          <a:bodyPr anchor="b">
            <a:normAutofit/>
          </a:bodyPr>
          <a:lstStyle/>
          <a:p>
            <a:r>
              <a:rPr lang="en-IE" sz="5400" b="0" spc="-25" dirty="0">
                <a:solidFill>
                  <a:srgbClr val="FFFFFF"/>
                </a:solidFill>
              </a:rPr>
              <a:t>EU Policies for the digital and green transition of Tourism</a:t>
            </a:r>
            <a:endParaRPr lang="en-CA" sz="5200" dirty="0">
              <a:solidFill>
                <a:srgbClr val="004D7D"/>
              </a:solidFill>
            </a:endParaRPr>
          </a:p>
        </p:txBody>
      </p:sp>
      <p:grpSp>
        <p:nvGrpSpPr>
          <p:cNvPr id="28" name="Group 27">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1078992"/>
            <a:ext cx="5163047" cy="3153018"/>
            <a:chOff x="6867015" y="-1"/>
            <a:chExt cx="5324985" cy="3251912"/>
          </a:xfrm>
          <a:solidFill>
            <a:schemeClr val="accent5">
              <a:alpha val="10000"/>
            </a:schemeClr>
          </a:solidFill>
        </p:grpSpPr>
        <p:sp>
          <p:nvSpPr>
            <p:cNvPr id="29" name="Freeform: Shape 28">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5007388"/>
            <a:ext cx="3142400" cy="2716805"/>
            <a:chOff x="-305" y="-4155"/>
            <a:chExt cx="2514948" cy="2174333"/>
          </a:xfrm>
        </p:grpSpPr>
        <p:sp>
          <p:nvSpPr>
            <p:cNvPr id="35" name="Freeform: Shape 34">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D3E8C943-650B-2B32-E28F-C7F0605ED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sp>
        <p:nvSpPr>
          <p:cNvPr id="5" name="TextBox 4">
            <a:extLst>
              <a:ext uri="{FF2B5EF4-FFF2-40B4-BE49-F238E27FC236}">
                <a16:creationId xmlns:a16="http://schemas.microsoft.com/office/drawing/2014/main" id="{54F24115-AC68-72A8-5AC3-136A8F2FFD7B}"/>
              </a:ext>
            </a:extLst>
          </p:cNvPr>
          <p:cNvSpPr txBox="1"/>
          <p:nvPr/>
        </p:nvSpPr>
        <p:spPr>
          <a:xfrm>
            <a:off x="2968687" y="2497948"/>
            <a:ext cx="7560229" cy="1384995"/>
          </a:xfrm>
          <a:prstGeom prst="rect">
            <a:avLst/>
          </a:prstGeom>
          <a:noFill/>
        </p:spPr>
        <p:txBody>
          <a:bodyPr wrap="square">
            <a:spAutoFit/>
          </a:bodyPr>
          <a:lstStyle/>
          <a:p>
            <a:pPr algn="l"/>
            <a:r>
              <a:rPr lang="en-US" sz="2800" b="1" i="0" u="none" strike="noStrike" baseline="0" dirty="0">
                <a:solidFill>
                  <a:schemeClr val="accent6">
                    <a:lumMod val="60000"/>
                    <a:lumOff val="40000"/>
                  </a:schemeClr>
                </a:solidFill>
                <a:latin typeface="CIDFont+F6"/>
              </a:rPr>
              <a:t>EUSAIR Pillar 4: Navigating the green and digital transition – creating a sustainable future for the Adriatic and Ionian Region</a:t>
            </a:r>
            <a:endParaRPr lang="en-IE" sz="2800" b="1" dirty="0">
              <a:solidFill>
                <a:schemeClr val="accent6">
                  <a:lumMod val="60000"/>
                  <a:lumOff val="40000"/>
                </a:schemeClr>
              </a:solidFill>
            </a:endParaRPr>
          </a:p>
        </p:txBody>
      </p:sp>
      <p:sp>
        <p:nvSpPr>
          <p:cNvPr id="8" name="Subtitle 7">
            <a:extLst>
              <a:ext uri="{FF2B5EF4-FFF2-40B4-BE49-F238E27FC236}">
                <a16:creationId xmlns:a16="http://schemas.microsoft.com/office/drawing/2014/main" id="{ECD6E0C7-7A35-A5A8-82C2-71CD34F66752}"/>
              </a:ext>
            </a:extLst>
          </p:cNvPr>
          <p:cNvSpPr>
            <a:spLocks noGrp="1"/>
          </p:cNvSpPr>
          <p:nvPr>
            <p:ph type="subTitle" idx="1"/>
          </p:nvPr>
        </p:nvSpPr>
        <p:spPr>
          <a:xfrm>
            <a:off x="1390258" y="4148750"/>
            <a:ext cx="9543739" cy="1655762"/>
          </a:xfrm>
        </p:spPr>
        <p:txBody>
          <a:bodyPr>
            <a:normAutofit/>
          </a:bodyPr>
          <a:lstStyle/>
          <a:p>
            <a:r>
              <a:rPr lang="en-IE" sz="3200" b="0" spc="-25" dirty="0">
                <a:solidFill>
                  <a:srgbClr val="00B050"/>
                </a:solidFill>
              </a:rPr>
              <a:t>EU Policies for the digital and green transition of Tourism</a:t>
            </a:r>
          </a:p>
          <a:p>
            <a:r>
              <a:rPr lang="en-IE" sz="2800" b="0" spc="-10" dirty="0">
                <a:solidFill>
                  <a:srgbClr val="FFC000"/>
                </a:solidFill>
              </a:rPr>
              <a:t>Georgios Emmanouil/DG Regio</a:t>
            </a:r>
            <a:endParaRPr lang="en-IE" sz="2800" dirty="0">
              <a:solidFill>
                <a:srgbClr val="FFC000"/>
              </a:solidFill>
            </a:endParaRPr>
          </a:p>
        </p:txBody>
      </p:sp>
      <p:pic>
        <p:nvPicPr>
          <p:cNvPr id="9" name="object 2">
            <a:extLst>
              <a:ext uri="{FF2B5EF4-FFF2-40B4-BE49-F238E27FC236}">
                <a16:creationId xmlns:a16="http://schemas.microsoft.com/office/drawing/2014/main" id="{3C32ED78-7DDC-3473-D09F-9D327BC0017C}"/>
              </a:ext>
            </a:extLst>
          </p:cNvPr>
          <p:cNvPicPr/>
          <p:nvPr/>
        </p:nvPicPr>
        <p:blipFill>
          <a:blip r:embed="rId3" cstate="print"/>
          <a:stretch>
            <a:fillRect/>
          </a:stretch>
        </p:blipFill>
        <p:spPr>
          <a:xfrm>
            <a:off x="8450081" y="5936697"/>
            <a:ext cx="1532119" cy="511053"/>
          </a:xfrm>
          <a:prstGeom prst="rect">
            <a:avLst/>
          </a:prstGeom>
        </p:spPr>
      </p:pic>
      <p:sp>
        <p:nvSpPr>
          <p:cNvPr id="11" name="Slide Number Placeholder 10">
            <a:extLst>
              <a:ext uri="{FF2B5EF4-FFF2-40B4-BE49-F238E27FC236}">
                <a16:creationId xmlns:a16="http://schemas.microsoft.com/office/drawing/2014/main" id="{18CF1118-A10D-F65E-DB93-A3FADB57D413}"/>
              </a:ext>
            </a:extLst>
          </p:cNvPr>
          <p:cNvSpPr>
            <a:spLocks noGrp="1"/>
          </p:cNvSpPr>
          <p:nvPr>
            <p:ph type="sldNum" sz="quarter" idx="12"/>
          </p:nvPr>
        </p:nvSpPr>
        <p:spPr/>
        <p:txBody>
          <a:bodyPr/>
          <a:lstStyle/>
          <a:p>
            <a:fld id="{4FE964A8-4C2B-4CD3-B694-9306F4F7BD18}" type="slidenum">
              <a:rPr lang="en-CA" smtClean="0"/>
              <a:t>1</a:t>
            </a:fld>
            <a:endParaRPr lang="en-CA"/>
          </a:p>
        </p:txBody>
      </p:sp>
    </p:spTree>
    <p:extLst>
      <p:ext uri="{BB962C8B-B14F-4D97-AF65-F5344CB8AC3E}">
        <p14:creationId xmlns:p14="http://schemas.microsoft.com/office/powerpoint/2010/main" val="248999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D738DF3-4201-4A1D-82C5-20CA5758D31B}"/>
              </a:ext>
            </a:extLst>
          </p:cNvPr>
          <p:cNvSpPr>
            <a:spLocks noGrp="1"/>
          </p:cNvSpPr>
          <p:nvPr>
            <p:ph type="title"/>
          </p:nvPr>
        </p:nvSpPr>
        <p:spPr>
          <a:xfrm>
            <a:off x="744220" y="1255512"/>
            <a:ext cx="9833548" cy="1325563"/>
          </a:xfrm>
        </p:spPr>
        <p:txBody>
          <a:bodyPr anchor="b">
            <a:normAutofit/>
          </a:bodyPr>
          <a:lstStyle/>
          <a:p>
            <a:r>
              <a:rPr kumimoji="0" lang="en-US" sz="1800" b="1" i="0" u="none" strike="noStrike" kern="0" cap="none" spc="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PACT FOR SKILLS IN TOURISM (TOPIC 22)</a:t>
            </a:r>
            <a:br>
              <a:rPr kumimoji="0" lang="en-US" sz="1800" b="1" i="0" u="none" strike="noStrike" kern="0" cap="none" spc="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br>
            <a:r>
              <a:rPr kumimoji="0" lang="en-US" sz="1400" b="1" i="0" u="none" strike="noStrike" kern="0" cap="none" spc="0" normalizeH="0" baseline="0" noProof="0" dirty="0">
                <a:ln>
                  <a:noFill/>
                </a:ln>
                <a:solidFill>
                  <a:srgbClr val="8064A2"/>
                </a:solidFill>
                <a:effectLst/>
                <a:uLnTx/>
                <a:uFillTx/>
                <a:latin typeface="Times New Roman" panose="02020603050405020304" pitchFamily="18" charset="0"/>
                <a:ea typeface="Times New Roman" panose="02020603050405020304" pitchFamily="18" charset="0"/>
                <a:cs typeface="Arial" panose="020B0604020202020204" pitchFamily="34" charset="0"/>
              </a:rPr>
              <a:t>The Commission facilitated the establishment of the EU Pact for Skills partnership for the Tourism Ecosystem in 2022, with 80 signing members in 2023. The key targets for the large-scale skills partnership include the establishment of national and regional skills groups for upskilling and reskilling 10% of the tourism workforce each year from 2022 onwards</a:t>
            </a:r>
            <a:endParaRPr lang="en-CA" sz="3600" dirty="0">
              <a:solidFill>
                <a:schemeClr val="tx2"/>
              </a:solidFill>
            </a:endParaRPr>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555EC38-84CA-4B55-B483-2BD125F4DBA6}"/>
              </a:ext>
            </a:extLst>
          </p:cNvPr>
          <p:cNvSpPr>
            <a:spLocks noGrp="1"/>
          </p:cNvSpPr>
          <p:nvPr>
            <p:ph idx="1"/>
          </p:nvPr>
        </p:nvSpPr>
        <p:spPr>
          <a:xfrm>
            <a:off x="1179226" y="2757594"/>
            <a:ext cx="9833548" cy="4770670"/>
          </a:xfrm>
        </p:spPr>
        <p:txBody>
          <a:bodyPr>
            <a:normAutofit fontScale="85000" lnSpcReduction="10000"/>
          </a:bodyPr>
          <a:lstStyle/>
          <a:p>
            <a:pPr marL="457189" marR="0" lvl="0" indent="-457189" defTabSz="914400" eaLnBrk="1" fontAlgn="auto" latinLnBrk="0" hangingPunct="1">
              <a:lnSpc>
                <a:spcPct val="150000"/>
              </a:lnSpc>
              <a:spcBef>
                <a:spcPts val="0"/>
              </a:spcBef>
              <a:spcAft>
                <a:spcPts val="2133"/>
              </a:spcAft>
              <a:buClr>
                <a:srgbClr val="FFC000"/>
              </a:buClr>
              <a:buSzPct val="150000"/>
              <a:buFont typeface="Arial" pitchFamily="34" charset="0"/>
              <a:buChar char="•"/>
              <a:tabLst/>
              <a:defRPr/>
            </a:pPr>
            <a:r>
              <a:rPr kumimoji="0" lang="en-US" sz="1800" b="0" i="0" u="sng" strike="noStrike" kern="0" cap="none" spc="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Topic 11 Information Platform for </a:t>
            </a:r>
            <a:r>
              <a:rPr kumimoji="0" lang="en-US" sz="1800" b="0" i="0" u="sng" strike="noStrike" kern="0" cap="none" spc="0" normalizeH="0" baseline="0" noProof="0" dirty="0" err="1">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SMEs+Topic</a:t>
            </a:r>
            <a:r>
              <a:rPr kumimoji="0" lang="en-US" sz="1800" b="0" i="0" u="sng" strike="noStrike" kern="0" cap="none" spc="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 23 One-stop-shop for learning, best practices and networking</a:t>
            </a:r>
          </a:p>
          <a:p>
            <a:pPr marL="457189" marR="0" lvl="0" indent="-457189" defTabSz="914400" eaLnBrk="1" fontAlgn="auto" latinLnBrk="0" hangingPunct="1">
              <a:lnSpc>
                <a:spcPct val="150000"/>
              </a:lnSpc>
              <a:spcBef>
                <a:spcPts val="0"/>
              </a:spcBef>
              <a:spcAft>
                <a:spcPts val="2133"/>
              </a:spcAft>
              <a:buClr>
                <a:srgbClr val="FFC000"/>
              </a:buClr>
              <a:buSzPct val="150000"/>
              <a:buFont typeface="Arial" pitchFamily="34" charset="0"/>
              <a:buChar char="•"/>
              <a:tabLst/>
              <a:defRPr/>
            </a:pP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In June 2023, the Commission launched the implementation of the </a:t>
            </a:r>
            <a:r>
              <a:rPr kumimoji="0" lang="en-US" sz="1800" b="0" i="0" u="sng" strike="noStrike" kern="0" cap="none" spc="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rPr>
              <a:t>stakeholder support platform for transition pathways, with the first implementation for tourism ecosystem</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The platform is planned to be opened  to the  tourism stakeholder community in summer 2024.</a:t>
            </a:r>
            <a:endParaRPr kumimoji="0" lang="en-US" sz="1800" b="0" i="0" u="sng" strike="noStrike" kern="0" cap="none" spc="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457189" marR="0" lvl="0" indent="-457189" defTabSz="914400" eaLnBrk="1" fontAlgn="auto" latinLnBrk="0" hangingPunct="1">
              <a:lnSpc>
                <a:spcPct val="150000"/>
              </a:lnSpc>
              <a:spcBef>
                <a:spcPts val="0"/>
              </a:spcBef>
              <a:spcAft>
                <a:spcPts val="2133"/>
              </a:spcAft>
              <a:buClr>
                <a:srgbClr val="FFC000"/>
              </a:buClr>
              <a:buSzPct val="150000"/>
              <a:buFont typeface="Arial" pitchFamily="34" charset="0"/>
              <a:buChar char="•"/>
              <a:tabLst/>
              <a:defRPr/>
            </a:pPr>
            <a:r>
              <a:rPr kumimoji="0" lang="en-US" sz="1800" b="0" i="0" u="sng" strike="noStrike" kern="0" cap="none" spc="0" normalizeH="0" baseline="0" noProof="0" dirty="0">
                <a:ln>
                  <a:noFill/>
                </a:ln>
                <a:solidFill>
                  <a:srgbClr val="548235"/>
                </a:solidFill>
                <a:effectLst/>
                <a:uLnTx/>
                <a:uFillTx/>
                <a:latin typeface="Times New Roman" panose="02020603050405020304" pitchFamily="18" charset="0"/>
                <a:ea typeface="Times New Roman" panose="02020603050405020304" pitchFamily="18" charset="0"/>
                <a:cs typeface="Arial" panose="020B0604020202020204" pitchFamily="34" charset="0"/>
              </a:rPr>
              <a:t>Topic 27 : Visibility of funding opportunities for tourism</a:t>
            </a:r>
          </a:p>
          <a:p>
            <a:pPr marL="457189" marR="0" lvl="0" indent="-457189" defTabSz="914400" eaLnBrk="1" fontAlgn="auto" latinLnBrk="0" hangingPunct="1">
              <a:lnSpc>
                <a:spcPct val="150000"/>
              </a:lnSpc>
              <a:spcBef>
                <a:spcPts val="0"/>
              </a:spcBef>
              <a:spcAft>
                <a:spcPts val="2133"/>
              </a:spcAft>
              <a:buClr>
                <a:srgbClr val="FFC000"/>
              </a:buClr>
              <a:buSzPct val="150000"/>
              <a:buFont typeface="Arial" pitchFamily="34" charset="0"/>
              <a:buChar char="•"/>
              <a:tabLst/>
              <a:defRPr/>
            </a:pP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The Commission has drawn up and actively maintains the </a:t>
            </a:r>
            <a:r>
              <a:rPr kumimoji="0" lang="en-US" sz="1800" b="0" i="0" u="sng" strike="noStrike" kern="0" cap="none" spc="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rPr>
              <a:t>Guide on EU funding for tourism</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err="1">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summarising</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aspects of 17 EU funding </a:t>
            </a:r>
            <a:r>
              <a:rPr kumimoji="0" lang="en-US" sz="1800" b="0" i="0" u="sng" strike="noStrike" kern="0" cap="none" spc="0" normalizeH="0" baseline="0" noProof="0" dirty="0" err="1">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programmes</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with potential to support tourism and giving examples of recently funded projects. Since 2022, the Guide includes a section called ‘Open tourism calls’</a:t>
            </a:r>
            <a:endParaRPr kumimoji="0" lang="en-IE" sz="1800" b="1" i="0" u="sng" strike="noStrike" kern="0" cap="none" spc="0" normalizeH="0" baseline="0" noProof="0" dirty="0">
              <a:ln>
                <a:noFill/>
              </a:ln>
              <a:solidFill>
                <a:srgbClr val="1F3763"/>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457189" marR="0" lvl="0" indent="-457189" defTabSz="914400" eaLnBrk="1" fontAlgn="auto" latinLnBrk="0" hangingPunct="1">
              <a:lnSpc>
                <a:spcPct val="150000"/>
              </a:lnSpc>
              <a:spcBef>
                <a:spcPts val="0"/>
              </a:spcBef>
              <a:spcAft>
                <a:spcPts val="2133"/>
              </a:spcAft>
              <a:buClr>
                <a:srgbClr val="FFC000"/>
              </a:buClr>
              <a:buSzPct val="150000"/>
              <a:buFont typeface="Arial" pitchFamily="34" charset="0"/>
              <a:buChar char="•"/>
              <a:tabLst/>
              <a:defRPr/>
            </a:pPr>
            <a:r>
              <a:rPr kumimoji="0" lang="en-IE" sz="2400" b="1" i="0" u="sng" strike="noStrike" kern="0" cap="none" spc="-25" normalizeH="0" baseline="0" noProof="0" dirty="0">
                <a:ln>
                  <a:noFill/>
                </a:ln>
                <a:solidFill>
                  <a:prstClr val="black">
                    <a:lumMod val="75000"/>
                    <a:lumOff val="25000"/>
                  </a:prstClr>
                </a:solidFill>
                <a:effectLst/>
                <a:uLnTx/>
                <a:uFillTx/>
                <a:latin typeface="Calibri Light"/>
                <a:ea typeface="+mn-ea"/>
                <a:cs typeface="Calibri Light"/>
              </a:rPr>
              <a:t>EU funding for Tourism: https://single-market-economy.ec.europa.eu/</a:t>
            </a:r>
            <a:endParaRPr kumimoji="0" lang="en-IE" sz="2400" b="1" i="0" u="sng" strike="noStrike" kern="0" cap="none" spc="0" normalizeH="0" baseline="0" noProof="0" dirty="0">
              <a:ln>
                <a:noFill/>
              </a:ln>
              <a:solidFill>
                <a:prstClr val="black">
                  <a:lumMod val="75000"/>
                  <a:lumOff val="25000"/>
                </a:prstClr>
              </a:solidFill>
              <a:effectLst/>
              <a:uLnTx/>
              <a:uFillTx/>
              <a:latin typeface="Calibri Light"/>
              <a:ea typeface="+mn-ea"/>
              <a:cs typeface="Calibri Light"/>
            </a:endParaRPr>
          </a:p>
          <a:p>
            <a:endParaRPr lang="en-CA" sz="1800" dirty="0">
              <a:solidFill>
                <a:schemeClr val="tx2"/>
              </a:solidFill>
            </a:endParaRP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75E73CB-C71B-E33A-91DE-053F270EB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pic>
        <p:nvPicPr>
          <p:cNvPr id="5" name="object 2">
            <a:extLst>
              <a:ext uri="{FF2B5EF4-FFF2-40B4-BE49-F238E27FC236}">
                <a16:creationId xmlns:a16="http://schemas.microsoft.com/office/drawing/2014/main" id="{DC70E842-27BA-0D4A-11B7-55E67FDE1635}"/>
              </a:ext>
            </a:extLst>
          </p:cNvPr>
          <p:cNvPicPr/>
          <p:nvPr/>
        </p:nvPicPr>
        <p:blipFill>
          <a:blip r:embed="rId3" cstate="print"/>
          <a:stretch>
            <a:fillRect/>
          </a:stretch>
        </p:blipFill>
        <p:spPr>
          <a:xfrm>
            <a:off x="8885109" y="6338274"/>
            <a:ext cx="1532119" cy="511053"/>
          </a:xfrm>
          <a:prstGeom prst="rect">
            <a:avLst/>
          </a:prstGeom>
        </p:spPr>
      </p:pic>
      <p:sp>
        <p:nvSpPr>
          <p:cNvPr id="7" name="Slide Number Placeholder 6">
            <a:extLst>
              <a:ext uri="{FF2B5EF4-FFF2-40B4-BE49-F238E27FC236}">
                <a16:creationId xmlns:a16="http://schemas.microsoft.com/office/drawing/2014/main" id="{89C92558-4D9D-BB4F-52AB-3B321846994E}"/>
              </a:ext>
            </a:extLst>
          </p:cNvPr>
          <p:cNvSpPr>
            <a:spLocks noGrp="1"/>
          </p:cNvSpPr>
          <p:nvPr>
            <p:ph type="sldNum" sz="quarter" idx="12"/>
          </p:nvPr>
        </p:nvSpPr>
        <p:spPr/>
        <p:txBody>
          <a:bodyPr/>
          <a:lstStyle/>
          <a:p>
            <a:fld id="{4FE964A8-4C2B-4CD3-B694-9306F4F7BD18}" type="slidenum">
              <a:rPr lang="en-CA" smtClean="0"/>
              <a:t>10</a:t>
            </a:fld>
            <a:endParaRPr lang="en-CA"/>
          </a:p>
        </p:txBody>
      </p:sp>
    </p:spTree>
    <p:extLst>
      <p:ext uri="{BB962C8B-B14F-4D97-AF65-F5344CB8AC3E}">
        <p14:creationId xmlns:p14="http://schemas.microsoft.com/office/powerpoint/2010/main" val="274590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E63E-019D-AE3B-424E-6DD5DC7C49D3}"/>
              </a:ext>
            </a:extLst>
          </p:cNvPr>
          <p:cNvSpPr>
            <a:spLocks noGrp="1"/>
          </p:cNvSpPr>
          <p:nvPr>
            <p:ph type="title"/>
          </p:nvPr>
        </p:nvSpPr>
        <p:spPr>
          <a:xfrm>
            <a:off x="838200" y="1278384"/>
            <a:ext cx="10515600" cy="1669002"/>
          </a:xfrm>
        </p:spPr>
        <p:txBody>
          <a:bodyPr>
            <a:normAutofit fontScale="90000"/>
          </a:bodyPr>
          <a:lstStyle/>
          <a:p>
            <a:pPr marL="342900" lvl="0" indent="-342900">
              <a:lnSpc>
                <a:spcPct val="150000"/>
              </a:lnSpc>
              <a:spcAft>
                <a:spcPts val="600"/>
              </a:spcAft>
            </a:pPr>
            <a:r>
              <a:rPr lang="en-GB" sz="1800" b="1" i="1" u="sng"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Why does the EUSAIR Strategy need to be revised?</a:t>
            </a:r>
            <a:br>
              <a:rPr lang="en-I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en-GB" sz="1800" b="1" i="1" kern="0" dirty="0">
                <a:effectLst/>
                <a:latin typeface="Arial" panose="020B0604020202020204" pitchFamily="34" charset="0"/>
                <a:ea typeface="Calibri" panose="020F0502020204030204" pitchFamily="34" charset="0"/>
              </a:rPr>
              <a:t>New challenges</a:t>
            </a:r>
            <a:r>
              <a:rPr lang="en-GB" sz="1800" i="1" kern="0" dirty="0">
                <a:effectLst/>
                <a:latin typeface="Arial" panose="020B0604020202020204" pitchFamily="34" charset="0"/>
                <a:ea typeface="Calibri" panose="020F0502020204030204" pitchFamily="34" charset="0"/>
              </a:rPr>
              <a:t> have emerged over the last decade and have risen up the </a:t>
            </a:r>
            <a:r>
              <a:rPr lang="en-GB" sz="1800" i="1" kern="0" dirty="0">
                <a:latin typeface="Arial" panose="020B0604020202020204" pitchFamily="34" charset="0"/>
                <a:ea typeface="Calibri" panose="020F0502020204030204" pitchFamily="34" charset="0"/>
              </a:rPr>
              <a:t>new Programming</a:t>
            </a:r>
            <a:r>
              <a:rPr lang="en-GB" sz="1800" i="1" kern="0" dirty="0">
                <a:effectLst/>
                <a:latin typeface="Arial" panose="020B0604020202020204" pitchFamily="34" charset="0"/>
                <a:ea typeface="Calibri" panose="020F0502020204030204" pitchFamily="34" charset="0"/>
              </a:rPr>
              <a:t> agenda. These include EU </a:t>
            </a:r>
            <a:r>
              <a:rPr lang="en-GB" sz="1800" b="1" i="1" kern="0" dirty="0">
                <a:effectLst/>
                <a:latin typeface="Arial" panose="020B0604020202020204" pitchFamily="34" charset="0"/>
                <a:ea typeface="Calibri" panose="020F0502020204030204" pitchFamily="34" charset="0"/>
              </a:rPr>
              <a:t>enlargement, climate change, adaptation and decarbonisation, digitalisation, ecology, social inclusion, and rural development</a:t>
            </a:r>
            <a:r>
              <a:rPr lang="en-GB" sz="1800" i="1" kern="0" dirty="0">
                <a:effectLst/>
                <a:latin typeface="Arial" panose="020B0604020202020204" pitchFamily="34" charset="0"/>
                <a:ea typeface="Calibri" panose="020F0502020204030204" pitchFamily="34" charset="0"/>
              </a:rPr>
              <a:t>.</a:t>
            </a:r>
            <a:endParaRPr lang="en-IE" i="1" dirty="0"/>
          </a:p>
        </p:txBody>
      </p:sp>
      <p:sp>
        <p:nvSpPr>
          <p:cNvPr id="3" name="Content Placeholder 2">
            <a:extLst>
              <a:ext uri="{FF2B5EF4-FFF2-40B4-BE49-F238E27FC236}">
                <a16:creationId xmlns:a16="http://schemas.microsoft.com/office/drawing/2014/main" id="{C719E97D-C465-3A9E-3FFF-6D1027C675AE}"/>
              </a:ext>
            </a:extLst>
          </p:cNvPr>
          <p:cNvSpPr>
            <a:spLocks noGrp="1"/>
          </p:cNvSpPr>
          <p:nvPr>
            <p:ph idx="1"/>
          </p:nvPr>
        </p:nvSpPr>
        <p:spPr>
          <a:xfrm>
            <a:off x="838200" y="2947386"/>
            <a:ext cx="10515600" cy="3229576"/>
          </a:xfrm>
        </p:spPr>
        <p:txBody>
          <a:bodyPr>
            <a:normAutofit fontScale="85000" lnSpcReduction="10000"/>
          </a:bodyPr>
          <a:lstStyle/>
          <a:p>
            <a:pPr marL="342900" lvl="0" indent="-342900" algn="just">
              <a:lnSpc>
                <a:spcPct val="150000"/>
              </a:lnSpc>
              <a:spcAft>
                <a:spcPts val="600"/>
              </a:spcAft>
              <a:buFont typeface="Symbol" panose="05050102010706020507" pitchFamily="18" charset="2"/>
              <a:buChar char=""/>
            </a:pPr>
            <a:r>
              <a:rPr lang="en-GB"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The main new points of the revised EUSAIR Action Plan </a:t>
            </a:r>
            <a:r>
              <a:rPr lang="en-GB" sz="1800" dirty="0">
                <a:effectLst/>
                <a:latin typeface="Arial" panose="020B0604020202020204" pitchFamily="34" charset="0"/>
                <a:ea typeface="Calibri" panose="020F0502020204030204" pitchFamily="34" charset="0"/>
                <a:cs typeface="Times New Roman" panose="02020603050405020304" pitchFamily="18" charset="0"/>
              </a:rPr>
              <a:t>of the Strategy to adapt to new challenges are: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 new, </a:t>
            </a:r>
            <a:r>
              <a:rPr lang="en-GB" sz="1800" b="1" dirty="0">
                <a:effectLst/>
                <a:latin typeface="Arial" panose="020B0604020202020204" pitchFamily="34" charset="0"/>
                <a:ea typeface="Calibri" panose="020F0502020204030204" pitchFamily="34" charset="0"/>
                <a:cs typeface="Times New Roman" panose="02020603050405020304" pitchFamily="18" charset="0"/>
              </a:rPr>
              <a:t>fifth thematic Pillar on ‘Improved Social Cohesion’</a:t>
            </a:r>
            <a:r>
              <a:rPr lang="en-GB" sz="1800" dirty="0">
                <a:effectLst/>
                <a:latin typeface="Arial" panose="020B0604020202020204" pitchFamily="34" charset="0"/>
                <a:ea typeface="Calibri" panose="020F0502020204030204" pitchFamily="34" charset="0"/>
                <a:cs typeface="Times New Roman" panose="02020603050405020304" pitchFamily="18" charset="0"/>
              </a:rPr>
              <a:t> added. </a:t>
            </a:r>
          </a:p>
          <a:p>
            <a:pPr marL="342900" indent="-342900" algn="just">
              <a:lnSpc>
                <a:spcPct val="150000"/>
              </a:lnSpc>
              <a:spcAft>
                <a:spcPts val="600"/>
              </a:spcAft>
              <a:buFont typeface="Wingdings" panose="05000000000000000000" pitchFamily="2" charset="2"/>
              <a:buChar char=""/>
            </a:pPr>
            <a:r>
              <a:rPr lang="en-GB" sz="1800" b="1" dirty="0">
                <a:latin typeface="Arial" panose="020B0604020202020204" pitchFamily="34" charset="0"/>
                <a:ea typeface="Calibri" panose="020F0502020204030204" pitchFamily="34" charset="0"/>
                <a:cs typeface="Times New Roman" panose="02020603050405020304" pitchFamily="18" charset="0"/>
              </a:rPr>
              <a:t>Enlargement, </a:t>
            </a:r>
            <a:r>
              <a:rPr lang="en-GB" sz="1800" dirty="0">
                <a:latin typeface="Arial" panose="020B0604020202020204" pitchFamily="34" charset="0"/>
                <a:ea typeface="Calibri" panose="020F0502020204030204" pitchFamily="34" charset="0"/>
                <a:cs typeface="Times New Roman" panose="02020603050405020304" pitchFamily="18" charset="0"/>
              </a:rPr>
              <a:t>horizontal topic in all Pillars.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Capacity building</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effectLst/>
                <a:latin typeface="Arial" panose="020B0604020202020204" pitchFamily="34" charset="0"/>
                <a:ea typeface="Calibri" panose="020F0502020204030204" pitchFamily="34" charset="0"/>
                <a:cs typeface="Times New Roman" panose="02020603050405020304" pitchFamily="18" charset="0"/>
              </a:rPr>
              <a:t>and multi-level governance </a:t>
            </a:r>
            <a:r>
              <a:rPr lang="en-GB" sz="1800" dirty="0">
                <a:effectLst/>
                <a:latin typeface="Arial" panose="020B0604020202020204" pitchFamily="34" charset="0"/>
                <a:ea typeface="Calibri" panose="020F0502020204030204" pitchFamily="34" charset="0"/>
                <a:cs typeface="Times New Roman" panose="02020603050405020304" pitchFamily="18" charset="0"/>
              </a:rPr>
              <a:t>better enshrined in the Strategy’s rationale.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600"/>
              </a:spcAft>
              <a:buFont typeface="Wingdings" panose="05000000000000000000" pitchFamily="2" charset="2"/>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Gender equality, youth involvement</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effectLst/>
                <a:latin typeface="Arial" panose="020B0604020202020204" pitchFamily="34" charset="0"/>
                <a:ea typeface="Calibri" panose="020F0502020204030204" pitchFamily="34" charset="0"/>
                <a:cs typeface="Times New Roman" panose="02020603050405020304" pitchFamily="18" charset="0"/>
              </a:rPr>
              <a:t>and EU fundamental rights </a:t>
            </a:r>
            <a:r>
              <a:rPr lang="en-GB" sz="1800" dirty="0">
                <a:effectLst/>
                <a:latin typeface="Arial" panose="020B0604020202020204" pitchFamily="34" charset="0"/>
                <a:ea typeface="Calibri" panose="020F0502020204030204" pitchFamily="34" charset="0"/>
                <a:cs typeface="Times New Roman" panose="02020603050405020304" pitchFamily="18" charset="0"/>
              </a:rPr>
              <a:t>mainstreamed in all pillars.</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p>
          <a:p>
            <a:pPr marL="342900" indent="-342900" algn="just">
              <a:lnSpc>
                <a:spcPct val="150000"/>
              </a:lnSpc>
              <a:spcAft>
                <a:spcPts val="600"/>
              </a:spcAft>
              <a:buFont typeface="Wingdings" panose="05000000000000000000" pitchFamily="2" charset="2"/>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Climate change and the Green transition and dimension</a:t>
            </a:r>
            <a:r>
              <a:rPr lang="en-GB" sz="1800" dirty="0">
                <a:effectLst/>
                <a:latin typeface="Arial" panose="020B0604020202020204" pitchFamily="34" charset="0"/>
                <a:ea typeface="Calibri" panose="020F0502020204030204" pitchFamily="34" charset="0"/>
                <a:cs typeface="Times New Roman" panose="02020603050405020304" pitchFamily="18" charset="0"/>
              </a:rPr>
              <a:t> integrated across all Pillars.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5" name="Slide Number Placeholder 4">
            <a:extLst>
              <a:ext uri="{FF2B5EF4-FFF2-40B4-BE49-F238E27FC236}">
                <a16:creationId xmlns:a16="http://schemas.microsoft.com/office/drawing/2014/main" id="{280C3635-2158-88F4-6900-C76F670E0F82}"/>
              </a:ext>
            </a:extLst>
          </p:cNvPr>
          <p:cNvSpPr>
            <a:spLocks noGrp="1"/>
          </p:cNvSpPr>
          <p:nvPr>
            <p:ph type="sldNum" sz="quarter" idx="12"/>
          </p:nvPr>
        </p:nvSpPr>
        <p:spPr/>
        <p:txBody>
          <a:bodyPr/>
          <a:lstStyle/>
          <a:p>
            <a:fld id="{4FE964A8-4C2B-4CD3-B694-9306F4F7BD18}" type="slidenum">
              <a:rPr lang="en-CA" smtClean="0"/>
              <a:t>11</a:t>
            </a:fld>
            <a:endParaRPr lang="en-CA" dirty="0"/>
          </a:p>
        </p:txBody>
      </p:sp>
      <p:pic>
        <p:nvPicPr>
          <p:cNvPr id="6" name="object 2">
            <a:extLst>
              <a:ext uri="{FF2B5EF4-FFF2-40B4-BE49-F238E27FC236}">
                <a16:creationId xmlns:a16="http://schemas.microsoft.com/office/drawing/2014/main" id="{F62C957A-DAC6-8F1C-699E-5DE60B9E9F3C}"/>
              </a:ext>
            </a:extLst>
          </p:cNvPr>
          <p:cNvPicPr/>
          <p:nvPr/>
        </p:nvPicPr>
        <p:blipFill>
          <a:blip r:embed="rId2" cstate="print"/>
          <a:stretch>
            <a:fillRect/>
          </a:stretch>
        </p:blipFill>
        <p:spPr>
          <a:xfrm>
            <a:off x="5080610" y="6325053"/>
            <a:ext cx="1532119" cy="511053"/>
          </a:xfrm>
          <a:prstGeom prst="rect">
            <a:avLst/>
          </a:prstGeom>
        </p:spPr>
      </p:pic>
    </p:spTree>
    <p:extLst>
      <p:ext uri="{BB962C8B-B14F-4D97-AF65-F5344CB8AC3E}">
        <p14:creationId xmlns:p14="http://schemas.microsoft.com/office/powerpoint/2010/main" val="302817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9498"/>
            <a:ext cx="11401847" cy="576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703512" y="620688"/>
            <a:ext cx="9577064" cy="1008112"/>
          </a:xfrm>
        </p:spPr>
        <p:txBody>
          <a:bodyPr/>
          <a:lstStyle/>
          <a:p>
            <a:pPr algn="r"/>
            <a:r>
              <a:rPr lang="en-US" sz="1800" b="1">
                <a:cs typeface="ＭＳ Ｐゴシック" charset="0"/>
              </a:rPr>
              <a:t> </a:t>
            </a:r>
            <a:endParaRPr lang="en-GB" sz="1800" b="1" dirty="0">
              <a:cs typeface="ＭＳ Ｐゴシック" charset="0"/>
            </a:endParaRPr>
          </a:p>
        </p:txBody>
      </p:sp>
      <p:sp>
        <p:nvSpPr>
          <p:cNvPr id="6" name="Subtitle 2"/>
          <p:cNvSpPr txBox="1">
            <a:spLocks/>
          </p:cNvSpPr>
          <p:nvPr/>
        </p:nvSpPr>
        <p:spPr bwMode="gray">
          <a:xfrm>
            <a:off x="170818" y="4296792"/>
            <a:ext cx="9649072" cy="1304528"/>
          </a:xfrm>
          <a:prstGeom prst="rect">
            <a:avLst/>
          </a:prstGeom>
          <a:noFill/>
          <a:ln>
            <a:noFill/>
          </a:ln>
        </p:spPr>
        <p:txBody>
          <a:bodyPr vert="horz" wrap="square" lIns="91440" tIns="45720" rIns="91440" bIns="45720" numCol="1" anchor="b" anchorCtr="0" compatLnSpc="1">
            <a:prstTxWarp prst="textNoShape">
              <a:avLst/>
            </a:prstTxWarp>
          </a:bodyPr>
          <a:lstStyle>
            <a:lvl1pPr marL="0" indent="0" algn="ctr" rtl="0" eaLnBrk="0" fontAlgn="base" hangingPunct="0">
              <a:lnSpc>
                <a:spcPct val="120000"/>
              </a:lnSpc>
              <a:spcBef>
                <a:spcPct val="20000"/>
              </a:spcBef>
              <a:spcAft>
                <a:spcPct val="0"/>
              </a:spcAft>
              <a:buClr>
                <a:schemeClr val="hlink"/>
              </a:buClr>
              <a:buFontTx/>
              <a:buNone/>
              <a:defRPr sz="2000" smtClean="0">
                <a:solidFill>
                  <a:schemeClr val="bg1"/>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lnSpc>
                <a:spcPct val="120000"/>
              </a:lnSpc>
              <a:spcBef>
                <a:spcPct val="20000"/>
              </a:spcBef>
              <a:spcAft>
                <a:spcPct val="0"/>
              </a:spcAft>
              <a:buClr>
                <a:srgbClr val="009FBA"/>
              </a:buClr>
              <a:buChar char="•"/>
              <a:defRPr sz="1600">
                <a:solidFill>
                  <a:schemeClr val="tx2"/>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lnSpc>
                <a:spcPct val="120000"/>
              </a:lnSpc>
              <a:spcBef>
                <a:spcPct val="20000"/>
              </a:spcBef>
              <a:spcAft>
                <a:spcPct val="0"/>
              </a:spcAft>
              <a:buClr>
                <a:schemeClr val="accent1"/>
              </a:buClr>
              <a:buChar char="•"/>
              <a:defRPr sz="1600">
                <a:solidFill>
                  <a:schemeClr val="tx2"/>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har char="–"/>
              <a:defRPr sz="2000">
                <a:solidFill>
                  <a:schemeClr val="tx1"/>
                </a:solidFill>
                <a:latin typeface="Verdana" pitchFamily="34" charset="0"/>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har char="»"/>
              <a:defRPr sz="2000">
                <a:solidFill>
                  <a:schemeClr val="tx1"/>
                </a:solidFill>
                <a:latin typeface="Verdana" pitchFamily="34" charset="0"/>
                <a:ea typeface="Arial Unicode MS" panose="020B0604020202020204" pitchFamily="34" charset="-128"/>
                <a:cs typeface="Arial Unicode MS" panose="020B0604020202020204" pitchFamily="3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l">
              <a:buClr>
                <a:srgbClr val="E65028"/>
              </a:buClr>
              <a:defRPr/>
            </a:pPr>
            <a:r>
              <a:rPr lang="en-US" sz="1200" b="1" kern="0" dirty="0">
                <a:solidFill>
                  <a:srgbClr val="009900"/>
                </a:solidFill>
                <a:latin typeface="Verdana"/>
              </a:rPr>
              <a:t>EUSAIR Sustainable Tourism-</a:t>
            </a:r>
            <a:r>
              <a:rPr lang="en-US" sz="1200" b="1" kern="0" dirty="0" err="1">
                <a:solidFill>
                  <a:srgbClr val="FF0000"/>
                </a:solidFill>
                <a:latin typeface="Verdana"/>
              </a:rPr>
              <a:t>revisedTopics</a:t>
            </a:r>
            <a:r>
              <a:rPr lang="en-US" sz="1200" b="1" kern="0" dirty="0">
                <a:solidFill>
                  <a:srgbClr val="009900"/>
                </a:solidFill>
                <a:latin typeface="Verdana"/>
              </a:rPr>
              <a:t>:</a:t>
            </a:r>
          </a:p>
          <a:p>
            <a:pPr algn="l">
              <a:buClr>
                <a:srgbClr val="E65028"/>
              </a:buClr>
              <a:defRPr/>
            </a:pPr>
            <a:r>
              <a:rPr lang="en-US" sz="1200" b="1" kern="0" dirty="0">
                <a:solidFill>
                  <a:srgbClr val="009900"/>
                </a:solidFill>
                <a:latin typeface="Verdana"/>
              </a:rPr>
              <a:t>Facilitating Green and Digital Transition</a:t>
            </a:r>
          </a:p>
          <a:p>
            <a:pPr algn="l">
              <a:buClr>
                <a:srgbClr val="E65028"/>
              </a:buClr>
              <a:defRPr/>
            </a:pPr>
            <a:r>
              <a:rPr lang="en-US" sz="1200" b="1" kern="0" dirty="0">
                <a:solidFill>
                  <a:srgbClr val="009900"/>
                </a:solidFill>
                <a:latin typeface="Verdana"/>
              </a:rPr>
              <a:t>Preparing for the future Knowledge, Skills and Management</a:t>
            </a:r>
          </a:p>
          <a:p>
            <a:pPr algn="l">
              <a:buClr>
                <a:srgbClr val="E65028"/>
              </a:buClr>
              <a:defRPr/>
            </a:pPr>
            <a:r>
              <a:rPr lang="en-US" sz="1200" b="1" i="1" kern="0" dirty="0">
                <a:solidFill>
                  <a:srgbClr val="009900"/>
                </a:solidFill>
                <a:latin typeface="Verdana"/>
              </a:rPr>
              <a:t>Green Dimension</a:t>
            </a:r>
          </a:p>
        </p:txBody>
      </p:sp>
      <p:sp>
        <p:nvSpPr>
          <p:cNvPr id="2" name="Slide Number Placeholder 1">
            <a:extLst>
              <a:ext uri="{FF2B5EF4-FFF2-40B4-BE49-F238E27FC236}">
                <a16:creationId xmlns:a16="http://schemas.microsoft.com/office/drawing/2014/main" id="{DBEE1EC2-794D-87F3-D993-B388EB9F67F5}"/>
              </a:ext>
            </a:extLst>
          </p:cNvPr>
          <p:cNvSpPr>
            <a:spLocks noGrp="1"/>
          </p:cNvSpPr>
          <p:nvPr>
            <p:ph type="sldNum" sz="quarter" idx="12"/>
          </p:nvPr>
        </p:nvSpPr>
        <p:spPr/>
        <p:txBody>
          <a:bodyPr/>
          <a:lstStyle/>
          <a:p>
            <a:pPr fontAlgn="base">
              <a:spcBef>
                <a:spcPct val="0"/>
              </a:spcBef>
              <a:spcAft>
                <a:spcPct val="0"/>
              </a:spcAft>
            </a:pPr>
            <a:fld id="{F46C79FD-C571-418B-AB0F-5EE936C85276}" type="slidenum">
              <a:rPr lang="en-GB" b="1" smtClean="0">
                <a:solidFill>
                  <a:srgbClr val="4D4D4D">
                    <a:tint val="75000"/>
                  </a:srgbClr>
                </a:solidFill>
                <a:latin typeface="Verdana" pitchFamily="34" charset="0"/>
              </a:rPr>
              <a:pPr fontAlgn="base">
                <a:spcBef>
                  <a:spcPct val="0"/>
                </a:spcBef>
                <a:spcAft>
                  <a:spcPct val="0"/>
                </a:spcAft>
              </a:pPr>
              <a:t>12</a:t>
            </a:fld>
            <a:endParaRPr lang="en-GB" b="1">
              <a:solidFill>
                <a:srgbClr val="4D4D4D">
                  <a:tint val="75000"/>
                </a:srgbClr>
              </a:solidFill>
              <a:latin typeface="Verdana" pitchFamily="34" charset="0"/>
            </a:endParaRPr>
          </a:p>
        </p:txBody>
      </p:sp>
      <p:pic>
        <p:nvPicPr>
          <p:cNvPr id="4" name="object 2">
            <a:extLst>
              <a:ext uri="{FF2B5EF4-FFF2-40B4-BE49-F238E27FC236}">
                <a16:creationId xmlns:a16="http://schemas.microsoft.com/office/drawing/2014/main" id="{50A69CE2-E490-973F-5829-97FFB0C2BB50}"/>
              </a:ext>
            </a:extLst>
          </p:cNvPr>
          <p:cNvPicPr/>
          <p:nvPr/>
        </p:nvPicPr>
        <p:blipFill>
          <a:blip r:embed="rId4" cstate="print"/>
          <a:stretch>
            <a:fillRect/>
          </a:stretch>
        </p:blipFill>
        <p:spPr>
          <a:xfrm>
            <a:off x="5080610" y="6325053"/>
            <a:ext cx="1532119" cy="511053"/>
          </a:xfrm>
          <a:prstGeom prst="rect">
            <a:avLst/>
          </a:prstGeom>
        </p:spPr>
      </p:pic>
    </p:spTree>
    <p:extLst>
      <p:ext uri="{BB962C8B-B14F-4D97-AF65-F5344CB8AC3E}">
        <p14:creationId xmlns:p14="http://schemas.microsoft.com/office/powerpoint/2010/main" val="377464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7899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078993"/>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738DF3-4201-4A1D-82C5-20CA5758D31B}"/>
              </a:ext>
            </a:extLst>
          </p:cNvPr>
          <p:cNvSpPr>
            <a:spLocks noGrp="1"/>
          </p:cNvSpPr>
          <p:nvPr>
            <p:ph type="title"/>
          </p:nvPr>
        </p:nvSpPr>
        <p:spPr>
          <a:xfrm>
            <a:off x="848239" y="1078991"/>
            <a:ext cx="10515600" cy="1325563"/>
          </a:xfrm>
        </p:spPr>
        <p:txBody>
          <a:bodyPr>
            <a:normAutofit/>
          </a:bodyPr>
          <a:lstStyle/>
          <a:p>
            <a:r>
              <a:rPr lang="en-IE" sz="3200" dirty="0">
                <a:latin typeface="Times New Roman" panose="02020603050405020304" pitchFamily="18" charset="0"/>
                <a:cs typeface="Times New Roman" panose="02020603050405020304" pitchFamily="18" charset="0"/>
              </a:rPr>
              <a:t>EUSAIR REVISION PROCESS next steps</a:t>
            </a:r>
            <a:endParaRPr lang="en-CA" sz="3200" dirty="0"/>
          </a:p>
        </p:txBody>
      </p:sp>
      <p:sp>
        <p:nvSpPr>
          <p:cNvPr id="50" name="Arc 4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3262215"/>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Content Placeholder 2">
            <a:extLst>
              <a:ext uri="{FF2B5EF4-FFF2-40B4-BE49-F238E27FC236}">
                <a16:creationId xmlns:a16="http://schemas.microsoft.com/office/drawing/2014/main" id="{E555EC38-84CA-4B55-B483-2BD125F4DBA6}"/>
              </a:ext>
            </a:extLst>
          </p:cNvPr>
          <p:cNvSpPr>
            <a:spLocks noGrp="1"/>
          </p:cNvSpPr>
          <p:nvPr>
            <p:ph idx="1"/>
          </p:nvPr>
        </p:nvSpPr>
        <p:spPr>
          <a:xfrm>
            <a:off x="838200" y="2388093"/>
            <a:ext cx="10515600" cy="3968256"/>
          </a:xfrm>
        </p:spPr>
        <p:txBody>
          <a:bodyPr>
            <a:normAutofit/>
          </a:bodyPr>
          <a:lstStyle/>
          <a:p>
            <a:pPr marL="457189" marR="0" lvl="0" indent="-457189" defTabSz="914400" eaLnBrk="1" fontAlgn="auto" latinLnBrk="0" hangingPunct="1">
              <a:spcBef>
                <a:spcPts val="0"/>
              </a:spcBef>
              <a:spcAft>
                <a:spcPts val="2133"/>
              </a:spcAft>
              <a:buClr>
                <a:srgbClr val="FFC000"/>
              </a:buClr>
              <a:buSzPct val="150000"/>
              <a:buFont typeface="Arial" pitchFamily="34" charset="0"/>
              <a:buChar char="•"/>
              <a:tabLst/>
              <a:defRPr/>
            </a:pPr>
            <a:r>
              <a:rPr kumimoji="0" lang="en-US" sz="1500" b="1"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E.C. Goals for EUSAIR Green Dimension</a:t>
            </a:r>
            <a:r>
              <a:rPr kumimoji="0" lang="en-US" sz="1500" b="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 </a:t>
            </a:r>
            <a:r>
              <a:rPr kumimoji="0" lang="en-US" sz="1500" b="1"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The EUSAIR region has several comparative advantages</a:t>
            </a:r>
            <a:r>
              <a:rPr kumimoji="0" lang="en-US" sz="1500" b="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 such as a large part of rich in terms of biodiversity and sensitive environmental areas, high potential for quality food production, a large part of inland rural areas, a high contribution of tourism and food production to GDP per country, and  high potential for </a:t>
            </a:r>
            <a:r>
              <a:rPr kumimoji="0" lang="en-IE" sz="1500" b="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distinction and sectoral </a:t>
            </a:r>
            <a:r>
              <a:rPr kumimoji="0" lang="en-US" sz="1500" b="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interconnectivity in </a:t>
            </a:r>
            <a:r>
              <a:rPr kumimoji="0" lang="en-US" sz="1500" b="1"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GREENING among </a:t>
            </a:r>
            <a:r>
              <a:rPr lang="en-US" sz="1500" b="1" kern="0" dirty="0">
                <a:latin typeface="Calibri"/>
                <a:ea typeface="Symbol" panose="05050102010706020507" pitchFamily="18" charset="2"/>
                <a:cs typeface="Symbol" panose="05050102010706020507" pitchFamily="18" charset="2"/>
              </a:rPr>
              <a:t>T</a:t>
            </a:r>
            <a:r>
              <a:rPr kumimoji="0" lang="en-US" sz="1500" b="1" i="0" u="none" strike="noStrike" kern="0" cap="none" spc="0" normalizeH="0" baseline="0" noProof="0" dirty="0" err="1">
                <a:ln>
                  <a:noFill/>
                </a:ln>
                <a:effectLst/>
                <a:uLnTx/>
                <a:uFillTx/>
                <a:latin typeface="Calibri"/>
                <a:ea typeface="Symbol" panose="05050102010706020507" pitchFamily="18" charset="2"/>
                <a:cs typeface="Symbol" panose="05050102010706020507" pitchFamily="18" charset="2"/>
              </a:rPr>
              <a:t>ourism</a:t>
            </a:r>
            <a:r>
              <a:rPr kumimoji="0" lang="en-US" sz="1500" b="1"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 culture and food sector in the supply chains </a:t>
            </a:r>
            <a:r>
              <a:rPr kumimoji="0" lang="en-US" sz="1500" b="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which can be transformed </a:t>
            </a:r>
            <a:r>
              <a:rPr kumimoji="0" lang="en-US" sz="1500" b="1"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to competitive advantages </a:t>
            </a:r>
            <a:r>
              <a:rPr kumimoji="0" lang="en-US" sz="1500" b="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enhancing the EUSAIR region’s economic, environmental and social sustainability</a:t>
            </a:r>
          </a:p>
          <a:p>
            <a:pPr marL="457189" indent="-457189">
              <a:spcBef>
                <a:spcPts val="0"/>
              </a:spcBef>
              <a:spcAft>
                <a:spcPts val="2133"/>
              </a:spcAft>
              <a:buClr>
                <a:srgbClr val="FFC000"/>
              </a:buClr>
              <a:buSzPct val="150000"/>
              <a:defRPr/>
            </a:pPr>
            <a:r>
              <a:rPr kumimoji="0" lang="en-US" sz="1500" b="1"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 GREEN dimension in P4 with multifunctional Actions </a:t>
            </a:r>
            <a:r>
              <a:rPr lang="en-US" sz="1500" b="1" kern="0" dirty="0">
                <a:latin typeface="Calibri"/>
                <a:ea typeface="Symbol" panose="05050102010706020507" pitchFamily="18" charset="2"/>
                <a:cs typeface="Symbol" panose="05050102010706020507" pitchFamily="18" charset="2"/>
              </a:rPr>
              <a:t>on</a:t>
            </a:r>
            <a:r>
              <a:rPr kumimoji="0" lang="en-US" sz="1500" b="1"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 Ecotourism, Agrotourism, fishing tourism</a:t>
            </a:r>
            <a:r>
              <a:rPr lang="en-US" sz="1500" b="1" kern="0" dirty="0">
                <a:latin typeface="Calibri"/>
                <a:ea typeface="Symbol" panose="05050102010706020507" pitchFamily="18" charset="2"/>
                <a:cs typeface="Symbol" panose="05050102010706020507" pitchFamily="18" charset="2"/>
              </a:rPr>
              <a:t> </a:t>
            </a:r>
            <a:r>
              <a:rPr lang="en-US" sz="1500" kern="0" dirty="0">
                <a:latin typeface="Calibri"/>
                <a:ea typeface="Symbol" panose="05050102010706020507" pitchFamily="18" charset="2"/>
                <a:cs typeface="Symbol" panose="05050102010706020507" pitchFamily="18" charset="2"/>
              </a:rPr>
              <a:t>including </a:t>
            </a:r>
            <a:r>
              <a:rPr kumimoji="0" lang="en-US" sz="150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 agri-food and gastronomy routes, Mediterranean diet</a:t>
            </a:r>
            <a:r>
              <a:rPr lang="en-US" sz="1500" kern="0" dirty="0">
                <a:latin typeface="Calibri"/>
                <a:ea typeface="Symbol" panose="05050102010706020507" pitchFamily="18" charset="2"/>
                <a:cs typeface="Symbol" panose="05050102010706020507" pitchFamily="18" charset="2"/>
              </a:rPr>
              <a:t>,</a:t>
            </a:r>
            <a:r>
              <a:rPr kumimoji="0" lang="en-US" sz="150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 promotion of products of origin and bio-districts.</a:t>
            </a:r>
            <a:r>
              <a:rPr kumimoji="0" lang="en-US" sz="1500" b="1"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 </a:t>
            </a:r>
          </a:p>
          <a:p>
            <a:pPr marL="457189" indent="-457189">
              <a:spcBef>
                <a:spcPts val="0"/>
              </a:spcBef>
              <a:spcAft>
                <a:spcPts val="2133"/>
              </a:spcAft>
              <a:buClr>
                <a:srgbClr val="FFC000"/>
              </a:buClr>
              <a:buSzPct val="150000"/>
              <a:defRPr/>
            </a:pPr>
            <a:r>
              <a:rPr kumimoji="0" lang="en-US" sz="1500" b="1"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DG Regio is working with the DG Grow and the inline 10 DGs/EC to consolidate the revised EUSAIR Action Plan and Communication </a:t>
            </a:r>
            <a:r>
              <a:rPr kumimoji="0" lang="en-US" sz="1500" b="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so that can be submitted to the formal Interservice consultation in June 2024 and be into force in Autumn 2024. </a:t>
            </a:r>
            <a:r>
              <a:rPr kumimoji="0" lang="en-US" sz="1500" b="1"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rPr>
              <a:t>Consultation with TSGs,  DG Agri and Envi is also in progress </a:t>
            </a:r>
            <a:endParaRPr kumimoji="0" lang="en-US" sz="1500" b="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endParaRPr>
          </a:p>
          <a:p>
            <a:pPr marL="457189" marR="0" lvl="0" indent="-457189" defTabSz="914400" eaLnBrk="1" fontAlgn="auto" latinLnBrk="0" hangingPunct="1">
              <a:spcBef>
                <a:spcPts val="0"/>
              </a:spcBef>
              <a:spcAft>
                <a:spcPts val="2133"/>
              </a:spcAft>
              <a:buClr>
                <a:srgbClr val="FFC000"/>
              </a:buClr>
              <a:buSzPct val="150000"/>
              <a:buFont typeface="Arial" pitchFamily="34" charset="0"/>
              <a:buChar char="•"/>
              <a:tabLst/>
              <a:defRPr/>
            </a:pPr>
            <a:endParaRPr kumimoji="0" lang="en-US" sz="150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endParaRPr>
          </a:p>
          <a:p>
            <a:pPr marL="457189" marR="0" lvl="0" indent="-457189" defTabSz="914400" eaLnBrk="1" fontAlgn="auto" latinLnBrk="0" hangingPunct="1">
              <a:spcBef>
                <a:spcPts val="0"/>
              </a:spcBef>
              <a:spcAft>
                <a:spcPts val="2133"/>
              </a:spcAft>
              <a:buClr>
                <a:srgbClr val="FFC000"/>
              </a:buClr>
              <a:buSzPct val="150000"/>
              <a:buFont typeface="Arial" pitchFamily="34" charset="0"/>
              <a:buChar char="•"/>
              <a:tabLst/>
              <a:defRPr/>
            </a:pPr>
            <a:endParaRPr kumimoji="0" lang="en-US" sz="1500" i="0" u="none" strike="noStrike" kern="0" cap="none" spc="0" normalizeH="0" baseline="0" noProof="0" dirty="0">
              <a:ln>
                <a:noFill/>
              </a:ln>
              <a:effectLst/>
              <a:uLnTx/>
              <a:uFillTx/>
              <a:latin typeface="Calibri"/>
              <a:ea typeface="Symbol" panose="05050102010706020507" pitchFamily="18" charset="2"/>
              <a:cs typeface="Symbol" panose="05050102010706020507" pitchFamily="18" charset="2"/>
            </a:endParaRPr>
          </a:p>
          <a:p>
            <a:pPr marL="0" indent="0">
              <a:buNone/>
            </a:pPr>
            <a:endParaRPr lang="en-CA" sz="1500" dirty="0"/>
          </a:p>
        </p:txBody>
      </p:sp>
      <p:pic>
        <p:nvPicPr>
          <p:cNvPr id="4" name="Picture 3">
            <a:extLst>
              <a:ext uri="{FF2B5EF4-FFF2-40B4-BE49-F238E27FC236}">
                <a16:creationId xmlns:a16="http://schemas.microsoft.com/office/drawing/2014/main" id="{575E73CB-C71B-E33A-91DE-053F270EB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pic>
        <p:nvPicPr>
          <p:cNvPr id="5" name="object 2">
            <a:extLst>
              <a:ext uri="{FF2B5EF4-FFF2-40B4-BE49-F238E27FC236}">
                <a16:creationId xmlns:a16="http://schemas.microsoft.com/office/drawing/2014/main" id="{E7280E09-242C-D296-3409-6627485AF88B}"/>
              </a:ext>
            </a:extLst>
          </p:cNvPr>
          <p:cNvPicPr/>
          <p:nvPr/>
        </p:nvPicPr>
        <p:blipFill>
          <a:blip r:embed="rId3" cstate="print"/>
          <a:stretch>
            <a:fillRect/>
          </a:stretch>
        </p:blipFill>
        <p:spPr>
          <a:xfrm>
            <a:off x="9442635" y="6210422"/>
            <a:ext cx="1532119" cy="511053"/>
          </a:xfrm>
          <a:prstGeom prst="rect">
            <a:avLst/>
          </a:prstGeom>
        </p:spPr>
      </p:pic>
      <p:sp>
        <p:nvSpPr>
          <p:cNvPr id="7" name="Slide Number Placeholder 6">
            <a:extLst>
              <a:ext uri="{FF2B5EF4-FFF2-40B4-BE49-F238E27FC236}">
                <a16:creationId xmlns:a16="http://schemas.microsoft.com/office/drawing/2014/main" id="{49ACACA7-3900-9D10-B85D-E45EB41E6DE3}"/>
              </a:ext>
            </a:extLst>
          </p:cNvPr>
          <p:cNvSpPr>
            <a:spLocks noGrp="1"/>
          </p:cNvSpPr>
          <p:nvPr>
            <p:ph type="sldNum" sz="quarter" idx="12"/>
          </p:nvPr>
        </p:nvSpPr>
        <p:spPr/>
        <p:txBody>
          <a:bodyPr/>
          <a:lstStyle/>
          <a:p>
            <a:fld id="{4FE964A8-4C2B-4CD3-B694-9306F4F7BD18}" type="slidenum">
              <a:rPr lang="en-CA" smtClean="0"/>
              <a:t>13</a:t>
            </a:fld>
            <a:endParaRPr lang="en-CA"/>
          </a:p>
        </p:txBody>
      </p:sp>
    </p:spTree>
    <p:extLst>
      <p:ext uri="{BB962C8B-B14F-4D97-AF65-F5344CB8AC3E}">
        <p14:creationId xmlns:p14="http://schemas.microsoft.com/office/powerpoint/2010/main" val="274511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27" y="1055402"/>
            <a:ext cx="9144000" cy="3442866"/>
          </a:xfrm>
          <a:prstGeom prst="rect">
            <a:avLst/>
          </a:prstGeom>
        </p:spPr>
      </p:pic>
      <p:sp>
        <p:nvSpPr>
          <p:cNvPr id="16" name="TextBox 15"/>
          <p:cNvSpPr txBox="1"/>
          <p:nvPr/>
        </p:nvSpPr>
        <p:spPr>
          <a:xfrm>
            <a:off x="2331720" y="4581129"/>
            <a:ext cx="7528560" cy="1969689"/>
          </a:xfrm>
          <a:prstGeom prst="rect">
            <a:avLst/>
          </a:prstGeom>
          <a:solidFill>
            <a:schemeClr val="bg1"/>
          </a:solidFill>
        </p:spPr>
        <p:txBody>
          <a:bodyPr wrap="square" lIns="121840" tIns="60920" rIns="121840" bIns="60920" rtlCol="0">
            <a:spAutoFit/>
          </a:bodyPr>
          <a:lstStyle/>
          <a:p>
            <a:pPr algn="ctr" defTabSz="1218330"/>
            <a:endParaRPr lang="en-US" sz="2000" dirty="0">
              <a:solidFill>
                <a:srgbClr val="00B050"/>
              </a:solidFill>
              <a:latin typeface="Arial" panose="020B0604020202020204" pitchFamily="34" charset="0"/>
              <a:cs typeface="Arial" panose="020B0604020202020204" pitchFamily="34" charset="0"/>
            </a:endParaRPr>
          </a:p>
          <a:p>
            <a:pPr algn="ctr" defTabSz="1218330"/>
            <a:r>
              <a:rPr lang="en-US" sz="2000" dirty="0">
                <a:solidFill>
                  <a:srgbClr val="00B050"/>
                </a:solidFill>
                <a:latin typeface="Arial" panose="020B0604020202020204" pitchFamily="34" charset="0"/>
                <a:cs typeface="Arial" panose="020B0604020202020204" pitchFamily="34" charset="0"/>
              </a:rPr>
              <a:t>THE EU IS BUILT WITH Constructive Cooperation and Solidarity</a:t>
            </a:r>
          </a:p>
          <a:p>
            <a:pPr algn="ctr" defTabSz="1218330"/>
            <a:r>
              <a:rPr lang="en-US" sz="2000" dirty="0">
                <a:solidFill>
                  <a:srgbClr val="00B050"/>
                </a:solidFill>
                <a:latin typeface="Arial" panose="020B0604020202020204" pitchFamily="34" charset="0"/>
                <a:cs typeface="Arial" panose="020B0604020202020204" pitchFamily="34" charset="0"/>
              </a:rPr>
              <a:t> </a:t>
            </a:r>
          </a:p>
          <a:p>
            <a:pPr algn="ctr" defTabSz="1218330"/>
            <a:r>
              <a:rPr lang="en-US" sz="2000" dirty="0">
                <a:solidFill>
                  <a:srgbClr val="00B050"/>
                </a:solidFill>
                <a:latin typeface="Arial" panose="020B0604020202020204" pitchFamily="34" charset="0"/>
                <a:cs typeface="Arial" panose="020B0604020202020204" pitchFamily="34" charset="0"/>
              </a:rPr>
              <a:t>Thank you for your contribution</a:t>
            </a:r>
          </a:p>
          <a:p>
            <a:pPr algn="ctr" defTabSz="1218330"/>
            <a:endParaRPr lang="en-US" sz="2000" dirty="0">
              <a:solidFill>
                <a:srgbClr val="00B050"/>
              </a:solidFill>
              <a:latin typeface="Arial" panose="020B0604020202020204" pitchFamily="34" charset="0"/>
              <a:cs typeface="Arial" panose="020B0604020202020204" pitchFamily="34" charset="0"/>
            </a:endParaRPr>
          </a:p>
          <a:p>
            <a:pPr algn="ctr" defTabSz="1218330"/>
            <a:r>
              <a:rPr lang="en-US" sz="2000" dirty="0">
                <a:solidFill>
                  <a:srgbClr val="44BFBD"/>
                </a:solidFill>
                <a:latin typeface="Arial" panose="020B0604020202020204" pitchFamily="34" charset="0"/>
                <a:cs typeface="Arial" panose="020B0604020202020204" pitchFamily="34" charset="0"/>
              </a:rPr>
              <a:t>Georgios EMMANOUIL / DG REGIO D1</a:t>
            </a:r>
          </a:p>
        </p:txBody>
      </p:sp>
    </p:spTree>
    <p:extLst>
      <p:ext uri="{BB962C8B-B14F-4D97-AF65-F5344CB8AC3E}">
        <p14:creationId xmlns:p14="http://schemas.microsoft.com/office/powerpoint/2010/main" val="305909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D738DF3-4201-4A1D-82C5-20CA5758D31B}"/>
              </a:ext>
            </a:extLst>
          </p:cNvPr>
          <p:cNvSpPr>
            <a:spLocks noGrp="1"/>
          </p:cNvSpPr>
          <p:nvPr>
            <p:ph type="title"/>
          </p:nvPr>
        </p:nvSpPr>
        <p:spPr>
          <a:xfrm>
            <a:off x="966162" y="1069027"/>
            <a:ext cx="9833548" cy="928449"/>
          </a:xfrm>
        </p:spPr>
        <p:txBody>
          <a:bodyPr anchor="b">
            <a:normAutofit/>
          </a:bodyPr>
          <a:lstStyle/>
          <a:p>
            <a:r>
              <a:rPr lang="en-IE" sz="2800">
                <a:latin typeface="Calibri" panose="020F0502020204030204" pitchFamily="34" charset="0"/>
                <a:ea typeface="Calibri" panose="020F0502020204030204" pitchFamily="34" charset="0"/>
                <a:cs typeface="Times New Roman" panose="02020603050405020304" pitchFamily="18" charset="0"/>
              </a:rPr>
              <a:t>Council of EU:</a:t>
            </a:r>
            <a:r>
              <a:rPr lang="en-US" sz="2800">
                <a:latin typeface="Calibri" panose="020F0502020204030204" pitchFamily="34" charset="0"/>
                <a:ea typeface="Calibri" panose="020F0502020204030204" pitchFamily="34" charset="0"/>
                <a:cs typeface="Times New Roman" panose="02020603050405020304" pitchFamily="18" charset="0"/>
              </a:rPr>
              <a:t> European Agenda for Tourism 2030 - Council conclusions and Priorities (adopted on 01/12/2022)</a:t>
            </a:r>
            <a:endParaRPr lang="en-CA" sz="2800" dirty="0">
              <a:solidFill>
                <a:schemeClr val="tx2"/>
              </a:solidFill>
            </a:endParaRPr>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555EC38-84CA-4B55-B483-2BD125F4DBA6}"/>
              </a:ext>
            </a:extLst>
          </p:cNvPr>
          <p:cNvSpPr>
            <a:spLocks noGrp="1"/>
          </p:cNvSpPr>
          <p:nvPr>
            <p:ph idx="1"/>
          </p:nvPr>
        </p:nvSpPr>
        <p:spPr>
          <a:xfrm>
            <a:off x="435006" y="1935332"/>
            <a:ext cx="11620870" cy="4922668"/>
          </a:xfrm>
        </p:spPr>
        <p:txBody>
          <a:bodyPr>
            <a:normAutofit fontScale="92500" lnSpcReduction="20000"/>
          </a:bodyPr>
          <a:lstStyle/>
          <a:p>
            <a:pPr>
              <a:lnSpc>
                <a:spcPct val="100000"/>
              </a:lnSpc>
              <a:spcAft>
                <a:spcPts val="800"/>
              </a:spcAft>
            </a:pPr>
            <a:r>
              <a:rPr lang="en-US" sz="1800" b="1" i="1" dirty="0">
                <a:latin typeface="Times New Roman" panose="02020603050405020304" pitchFamily="18" charset="0"/>
                <a:ea typeface="Calibri" panose="020F0502020204030204" pitchFamily="34" charset="0"/>
                <a:cs typeface="Times New Roman" panose="02020603050405020304" pitchFamily="18" charset="0"/>
              </a:rPr>
              <a:t>1) </a:t>
            </a:r>
            <a:r>
              <a:rPr lang="en-US" sz="1800" i="1" dirty="0">
                <a:latin typeface="Times New Roman" panose="02020603050405020304" pitchFamily="18" charset="0"/>
                <a:ea typeface="Calibri" panose="020F0502020204030204" pitchFamily="34" charset="0"/>
                <a:cs typeface="Times New Roman" panose="02020603050405020304" pitchFamily="18" charset="0"/>
              </a:rPr>
              <a:t>C</a:t>
            </a:r>
            <a:r>
              <a:rPr lang="en-US" sz="1800" b="1" i="1" dirty="0">
                <a:latin typeface="Times New Roman" panose="02020603050405020304" pitchFamily="18" charset="0"/>
                <a:ea typeface="Calibri" panose="020F0502020204030204" pitchFamily="34" charset="0"/>
                <a:cs typeface="Times New Roman" panose="02020603050405020304" pitchFamily="18" charset="0"/>
              </a:rPr>
              <a:t>ontribution to the </a:t>
            </a:r>
            <a:r>
              <a:rPr lang="en-US" sz="1800" b="1" i="1" dirty="0">
                <a:solidFill>
                  <a:srgbClr val="009900"/>
                </a:solidFill>
                <a:latin typeface="Times New Roman" panose="02020603050405020304" pitchFamily="18" charset="0"/>
                <a:ea typeface="Calibri" panose="020F0502020204030204" pitchFamily="34" charset="0"/>
                <a:cs typeface="Times New Roman" panose="02020603050405020304" pitchFamily="18" charset="0"/>
              </a:rPr>
              <a:t>GREEN TRANSITION</a:t>
            </a:r>
            <a:r>
              <a:rPr lang="en-US" sz="1800" i="1" dirty="0">
                <a:solidFill>
                  <a:srgbClr val="0099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latin typeface="Times New Roman" panose="02020603050405020304" pitchFamily="18" charset="0"/>
                <a:ea typeface="Calibri" panose="020F0502020204030204" pitchFamily="34" charset="0"/>
                <a:cs typeface="Times New Roman" panose="02020603050405020304" pitchFamily="18" charset="0"/>
              </a:rPr>
              <a:t>of the tourism ecosystem</a:t>
            </a:r>
            <a:r>
              <a:rPr lang="en-US" sz="1800" i="1" dirty="0">
                <a:latin typeface="Times New Roman" panose="02020603050405020304" pitchFamily="18" charset="0"/>
                <a:ea typeface="Calibri" panose="020F0502020204030204" pitchFamily="34" charset="0"/>
                <a:cs typeface="Times New Roman" panose="02020603050405020304" pitchFamily="18" charset="0"/>
              </a:rPr>
              <a:t> regarding</a:t>
            </a:r>
            <a:r>
              <a:rPr lang="en-US" sz="1800" b="1" i="1" dirty="0">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latin typeface="Times New Roman" panose="02020603050405020304" pitchFamily="18" charset="0"/>
                <a:ea typeface="Calibri" panose="020F0502020204030204" pitchFamily="34" charset="0"/>
                <a:cs typeface="Times New Roman" panose="02020603050405020304" pitchFamily="18" charset="0"/>
              </a:rPr>
              <a:t>i</a:t>
            </a:r>
            <a:r>
              <a:rPr lang="en-US" sz="1800" b="1" i="1" dirty="0">
                <a:latin typeface="Times New Roman" panose="02020603050405020304" pitchFamily="18" charset="0"/>
                <a:ea typeface="Calibri" panose="020F0502020204030204" pitchFamily="34" charset="0"/>
                <a:cs typeface="Times New Roman" panose="02020603050405020304" pitchFamily="18" charset="0"/>
              </a:rPr>
              <a:t>. Transport greening, ii. More circular and sustainable operations, iii. The use of relevant green public procurement, iv. Incentives to improve circularity of tourism, v. Supporting sustainable tourism activities</a:t>
            </a:r>
          </a:p>
          <a:p>
            <a:pPr>
              <a:lnSpc>
                <a:spcPct val="100000"/>
              </a:lnSpc>
              <a:spcAft>
                <a:spcPts val="800"/>
              </a:spcAft>
            </a:pPr>
            <a:r>
              <a:rPr lang="en-US" sz="1800" b="1" i="1" dirty="0">
                <a:latin typeface="Times New Roman" panose="02020603050405020304" pitchFamily="18" charset="0"/>
                <a:ea typeface="Calibri" panose="020F0502020204030204" pitchFamily="34" charset="0"/>
                <a:cs typeface="Times New Roman" panose="02020603050405020304" pitchFamily="18" charset="0"/>
              </a:rPr>
              <a:t>2) facilitation to the </a:t>
            </a:r>
            <a:r>
              <a:rPr lang="en-US" sz="18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DIGITAL TRANSITION </a:t>
            </a:r>
            <a:r>
              <a:rPr lang="en-US" sz="1800" b="1" i="1" dirty="0">
                <a:latin typeface="Times New Roman" panose="02020603050405020304" pitchFamily="18" charset="0"/>
                <a:ea typeface="Calibri" panose="020F0502020204030204" pitchFamily="34" charset="0"/>
                <a:cs typeface="Times New Roman" panose="02020603050405020304" pitchFamily="18" charset="0"/>
              </a:rPr>
              <a:t>in tourism and support the tourism industry and sustainable management of destinations, in particular by: </a:t>
            </a:r>
            <a:r>
              <a:rPr lang="en-US" sz="1800" b="1" i="1" dirty="0" err="1">
                <a:latin typeface="Times New Roman" panose="02020603050405020304" pitchFamily="18" charset="0"/>
                <a:ea typeface="Calibri" panose="020F0502020204030204" pitchFamily="34" charset="0"/>
                <a:cs typeface="Times New Roman" panose="02020603050405020304" pitchFamily="18" charset="0"/>
              </a:rPr>
              <a:t>i</a:t>
            </a:r>
            <a:r>
              <a:rPr lang="en-US" sz="1800" b="1" i="1" dirty="0">
                <a:latin typeface="Times New Roman" panose="02020603050405020304" pitchFamily="18" charset="0"/>
                <a:ea typeface="Calibri" panose="020F0502020204030204" pitchFamily="34" charset="0"/>
                <a:cs typeface="Times New Roman" panose="02020603050405020304" pitchFamily="18" charset="0"/>
              </a:rPr>
              <a:t>. Improving the availability of comprehensive online information, ii. </a:t>
            </a:r>
            <a:r>
              <a:rPr lang="en-US" sz="1800" b="1" i="1" dirty="0" err="1">
                <a:latin typeface="Times New Roman" panose="02020603050405020304" pitchFamily="18" charset="0"/>
                <a:ea typeface="Calibri" panose="020F0502020204030204" pitchFamily="34" charset="0"/>
                <a:cs typeface="Times New Roman" panose="02020603050405020304" pitchFamily="18" charset="0"/>
              </a:rPr>
              <a:t>Digitalising</a:t>
            </a:r>
            <a:r>
              <a:rPr lang="en-US" sz="1800" b="1" i="1" dirty="0">
                <a:latin typeface="Times New Roman" panose="02020603050405020304" pitchFamily="18" charset="0"/>
                <a:ea typeface="Calibri" panose="020F0502020204030204" pitchFamily="34" charset="0"/>
                <a:cs typeface="Times New Roman" panose="02020603050405020304" pitchFamily="18" charset="0"/>
              </a:rPr>
              <a:t> travel documents, iii. Supporting the capacities of digital skills of tourism SMEs, iv. Providing the necessary data to the E.C. </a:t>
            </a:r>
          </a:p>
          <a:p>
            <a:pPr>
              <a:lnSpc>
                <a:spcPct val="100000"/>
              </a:lnSpc>
              <a:spcAft>
                <a:spcPts val="800"/>
              </a:spcAft>
            </a:pPr>
            <a:r>
              <a:rPr lang="en-US" sz="1800" b="1" i="1" dirty="0">
                <a:latin typeface="Times New Roman" panose="02020603050405020304" pitchFamily="18" charset="0"/>
                <a:ea typeface="Calibri" panose="020F0502020204030204" pitchFamily="34" charset="0"/>
                <a:cs typeface="Times New Roman" panose="02020603050405020304" pitchFamily="18" charset="0"/>
              </a:rPr>
              <a:t>3) Development of the quality of youth education and </a:t>
            </a:r>
            <a:r>
              <a:rPr lang="en-US" sz="18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SKILLS</a:t>
            </a:r>
            <a:r>
              <a:rPr lang="en-US" sz="1800" b="1" i="1" dirty="0">
                <a:latin typeface="Times New Roman" panose="02020603050405020304" pitchFamily="18" charset="0"/>
                <a:ea typeface="Calibri" panose="020F0502020204030204" pitchFamily="34" charset="0"/>
                <a:cs typeface="Times New Roman" panose="02020603050405020304" pitchFamily="18" charset="0"/>
              </a:rPr>
              <a:t> needed by the tourism workforce</a:t>
            </a:r>
          </a:p>
          <a:p>
            <a:pPr>
              <a:lnSpc>
                <a:spcPct val="10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4) </a:t>
            </a:r>
            <a:r>
              <a:rPr lang="en-US" sz="1800" b="1" dirty="0">
                <a:latin typeface="Times New Roman" panose="02020603050405020304" pitchFamily="18" charset="0"/>
                <a:ea typeface="Calibri" panose="020F0502020204030204" pitchFamily="34" charset="0"/>
                <a:cs typeface="Times New Roman" panose="02020603050405020304" pitchFamily="18" charset="0"/>
              </a:rPr>
              <a:t>exchange knowledge and </a:t>
            </a:r>
            <a:r>
              <a:rPr lang="en-US" sz="18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best practices </a:t>
            </a:r>
            <a:r>
              <a:rPr lang="en-US" sz="1800" b="1" dirty="0">
                <a:latin typeface="Times New Roman" panose="02020603050405020304" pitchFamily="18" charset="0"/>
                <a:ea typeface="Calibri" panose="020F0502020204030204" pitchFamily="34" charset="0"/>
                <a:cs typeface="Times New Roman" panose="02020603050405020304" pitchFamily="18" charset="0"/>
              </a:rPr>
              <a:t>for developing and implementing tourism  strategies at various governance levels</a:t>
            </a:r>
          </a:p>
          <a:p>
            <a:pPr>
              <a:lnSpc>
                <a:spcPct val="10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5) </a:t>
            </a:r>
            <a:r>
              <a:rPr lang="en-US" sz="1800" b="1" dirty="0">
                <a:latin typeface="Times New Roman" panose="02020603050405020304" pitchFamily="18" charset="0"/>
                <a:ea typeface="Calibri" panose="020F0502020204030204" pitchFamily="34" charset="0"/>
                <a:cs typeface="Times New Roman" panose="02020603050405020304" pitchFamily="18" charset="0"/>
              </a:rPr>
              <a:t>help to build </a:t>
            </a:r>
            <a:r>
              <a:rPr lang="en-US" sz="18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resilience</a:t>
            </a:r>
            <a:r>
              <a:rPr lang="en-US" sz="1800" b="1" dirty="0">
                <a:latin typeface="Times New Roman" panose="02020603050405020304" pitchFamily="18" charset="0"/>
                <a:ea typeface="Calibri" panose="020F0502020204030204" pitchFamily="34" charset="0"/>
                <a:cs typeface="Times New Roman" panose="02020603050405020304" pitchFamily="18" charset="0"/>
              </a:rPr>
              <a:t> in the tourism ecosystem across sectors as well as public and private actors; </a:t>
            </a:r>
          </a:p>
          <a:p>
            <a:pPr>
              <a:lnSpc>
                <a:spcPct val="100000"/>
              </a:lnSpc>
              <a:spcAft>
                <a:spcPts val="8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6) Development of </a:t>
            </a:r>
            <a:r>
              <a:rPr lang="en-US" sz="18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R &amp; I projects</a:t>
            </a:r>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7) Promotion of the </a:t>
            </a:r>
            <a:r>
              <a:rPr lang="en-US" sz="18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accessibility of tourism services </a:t>
            </a:r>
            <a:r>
              <a:rPr lang="en-US" sz="1800" b="1" dirty="0">
                <a:latin typeface="Times New Roman" panose="02020603050405020304" pitchFamily="18" charset="0"/>
                <a:ea typeface="Calibri" panose="020F0502020204030204" pitchFamily="34" charset="0"/>
                <a:cs typeface="Times New Roman" panose="02020603050405020304" pitchFamily="18" charset="0"/>
              </a:rPr>
              <a:t>to all groups with specific needs</a:t>
            </a:r>
          </a:p>
          <a:p>
            <a:pPr>
              <a:lnSpc>
                <a:spcPct val="100000"/>
              </a:lnSpc>
              <a:spcAft>
                <a:spcPts val="8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8) Promotion of the </a:t>
            </a:r>
            <a:r>
              <a:rPr lang="en-US" sz="18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quality of life of local communities</a:t>
            </a:r>
            <a:r>
              <a:rPr lang="en-US" sz="1800" b="1" dirty="0">
                <a:solidFill>
                  <a:srgbClr val="000000">
                    <a:lumMod val="75000"/>
                    <a:lumOff val="25000"/>
                  </a:srgbClr>
                </a:solidFill>
                <a:latin typeface="Times New Roman" panose="02020603050405020304" pitchFamily="18" charset="0"/>
                <a:ea typeface="Calibri" panose="020F0502020204030204" pitchFamily="34" charset="0"/>
                <a:cs typeface="Times New Roman" panose="02020603050405020304" pitchFamily="18" charset="0"/>
              </a:rPr>
              <a:t>/Smart use of EU financial means</a:t>
            </a:r>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9)  </a:t>
            </a:r>
            <a:r>
              <a:rPr lang="en-US" sz="18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Multiannual EU Work Plan </a:t>
            </a:r>
            <a:r>
              <a:rPr lang="en-US" sz="1800" b="1" dirty="0">
                <a:latin typeface="Times New Roman" panose="02020603050405020304" pitchFamily="18" charset="0"/>
                <a:ea typeface="Calibri" panose="020F0502020204030204" pitchFamily="34" charset="0"/>
                <a:cs typeface="Times New Roman" panose="02020603050405020304" pitchFamily="18" charset="0"/>
              </a:rPr>
              <a:t>5 priority areas, incl. skills and support for transition</a:t>
            </a:r>
          </a:p>
          <a:p>
            <a:endParaRPr lang="en-CA" sz="1800" dirty="0">
              <a:solidFill>
                <a:schemeClr val="tx2"/>
              </a:solidFill>
            </a:endParaRP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75E73CB-C71B-E33A-91DE-053F270EB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pic>
        <p:nvPicPr>
          <p:cNvPr id="5" name="object 2">
            <a:extLst>
              <a:ext uri="{FF2B5EF4-FFF2-40B4-BE49-F238E27FC236}">
                <a16:creationId xmlns:a16="http://schemas.microsoft.com/office/drawing/2014/main" id="{32450614-7B68-ADA1-CFA7-A28877834C27}"/>
              </a:ext>
            </a:extLst>
          </p:cNvPr>
          <p:cNvPicPr/>
          <p:nvPr/>
        </p:nvPicPr>
        <p:blipFill>
          <a:blip r:embed="rId3" cstate="print"/>
          <a:stretch>
            <a:fillRect/>
          </a:stretch>
        </p:blipFill>
        <p:spPr>
          <a:xfrm>
            <a:off x="9406660" y="6283385"/>
            <a:ext cx="1532119" cy="511053"/>
          </a:xfrm>
          <a:prstGeom prst="rect">
            <a:avLst/>
          </a:prstGeom>
        </p:spPr>
      </p:pic>
      <p:sp>
        <p:nvSpPr>
          <p:cNvPr id="7" name="Slide Number Placeholder 6">
            <a:extLst>
              <a:ext uri="{FF2B5EF4-FFF2-40B4-BE49-F238E27FC236}">
                <a16:creationId xmlns:a16="http://schemas.microsoft.com/office/drawing/2014/main" id="{41A1B59E-B388-D0D5-5C0A-C24FA350B933}"/>
              </a:ext>
            </a:extLst>
          </p:cNvPr>
          <p:cNvSpPr>
            <a:spLocks noGrp="1"/>
          </p:cNvSpPr>
          <p:nvPr>
            <p:ph type="sldNum" sz="quarter" idx="12"/>
          </p:nvPr>
        </p:nvSpPr>
        <p:spPr/>
        <p:txBody>
          <a:bodyPr/>
          <a:lstStyle/>
          <a:p>
            <a:fld id="{4FE964A8-4C2B-4CD3-B694-9306F4F7BD18}" type="slidenum">
              <a:rPr lang="en-CA" smtClean="0"/>
              <a:t>2</a:t>
            </a:fld>
            <a:endParaRPr lang="en-CA"/>
          </a:p>
        </p:txBody>
      </p:sp>
    </p:spTree>
    <p:extLst>
      <p:ext uri="{BB962C8B-B14F-4D97-AF65-F5344CB8AC3E}">
        <p14:creationId xmlns:p14="http://schemas.microsoft.com/office/powerpoint/2010/main" val="225538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D738DF3-4201-4A1D-82C5-20CA5758D31B}"/>
              </a:ext>
            </a:extLst>
          </p:cNvPr>
          <p:cNvSpPr>
            <a:spLocks noGrp="1"/>
          </p:cNvSpPr>
          <p:nvPr>
            <p:ph type="title"/>
          </p:nvPr>
        </p:nvSpPr>
        <p:spPr>
          <a:xfrm>
            <a:off x="1019427" y="1198919"/>
            <a:ext cx="10885527" cy="1325563"/>
          </a:xfrm>
        </p:spPr>
        <p:txBody>
          <a:bodyPr anchor="b">
            <a:normAutofit/>
          </a:bodyPr>
          <a:lstStyle/>
          <a:p>
            <a:r>
              <a:rPr lang="en-IE" sz="3600">
                <a:latin typeface="Times New Roman" panose="02020603050405020304" pitchFamily="18" charset="0"/>
                <a:cs typeface="Times New Roman" panose="02020603050405020304" pitchFamily="18" charset="0"/>
              </a:rPr>
              <a:t>E.C. SWD 164 (2021) &amp; EC COM Transition Pathway for Tourism 2/2022</a:t>
            </a:r>
            <a:endParaRPr lang="en-CA" sz="3600" dirty="0">
              <a:solidFill>
                <a:schemeClr val="tx2"/>
              </a:solidFill>
            </a:endParaRPr>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a:extLst>
              <a:ext uri="{FF2B5EF4-FFF2-40B4-BE49-F238E27FC236}">
                <a16:creationId xmlns:a16="http://schemas.microsoft.com/office/drawing/2014/main" id="{30ACC1B8-199E-9CF3-10A4-5D66F57F5FFD}"/>
              </a:ext>
            </a:extLst>
          </p:cNvPr>
          <p:cNvPicPr>
            <a:picLocks noGrp="1" noChangeAspect="1"/>
          </p:cNvPicPr>
          <p:nvPr>
            <p:ph idx="1"/>
          </p:nvPr>
        </p:nvPicPr>
        <p:blipFill>
          <a:blip r:embed="rId2"/>
          <a:stretch>
            <a:fillRect/>
          </a:stretch>
        </p:blipFill>
        <p:spPr>
          <a:xfrm>
            <a:off x="1622637" y="2441575"/>
            <a:ext cx="9183264" cy="4416425"/>
          </a:xfrm>
        </p:spPr>
      </p:pic>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75E73CB-C71B-E33A-91DE-053F270EB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pic>
        <p:nvPicPr>
          <p:cNvPr id="7" name="object 2">
            <a:extLst>
              <a:ext uri="{FF2B5EF4-FFF2-40B4-BE49-F238E27FC236}">
                <a16:creationId xmlns:a16="http://schemas.microsoft.com/office/drawing/2014/main" id="{D3816C8A-9C28-0EC5-FBC8-FCAED9712CF3}"/>
              </a:ext>
            </a:extLst>
          </p:cNvPr>
          <p:cNvPicPr/>
          <p:nvPr/>
        </p:nvPicPr>
        <p:blipFill>
          <a:blip r:embed="rId4" cstate="print"/>
          <a:stretch>
            <a:fillRect/>
          </a:stretch>
        </p:blipFill>
        <p:spPr>
          <a:xfrm>
            <a:off x="9273934" y="6364701"/>
            <a:ext cx="1532119" cy="511053"/>
          </a:xfrm>
          <a:prstGeom prst="rect">
            <a:avLst/>
          </a:prstGeom>
        </p:spPr>
      </p:pic>
      <p:sp>
        <p:nvSpPr>
          <p:cNvPr id="9" name="Slide Number Placeholder 8">
            <a:extLst>
              <a:ext uri="{FF2B5EF4-FFF2-40B4-BE49-F238E27FC236}">
                <a16:creationId xmlns:a16="http://schemas.microsoft.com/office/drawing/2014/main" id="{463B11CA-BFA1-C877-3690-2312191305F1}"/>
              </a:ext>
            </a:extLst>
          </p:cNvPr>
          <p:cNvSpPr>
            <a:spLocks noGrp="1"/>
          </p:cNvSpPr>
          <p:nvPr>
            <p:ph type="sldNum" sz="quarter" idx="12"/>
          </p:nvPr>
        </p:nvSpPr>
        <p:spPr/>
        <p:txBody>
          <a:bodyPr/>
          <a:lstStyle/>
          <a:p>
            <a:fld id="{4FE964A8-4C2B-4CD3-B694-9306F4F7BD18}" type="slidenum">
              <a:rPr lang="en-CA" smtClean="0"/>
              <a:t>3</a:t>
            </a:fld>
            <a:endParaRPr lang="en-CA"/>
          </a:p>
        </p:txBody>
      </p:sp>
    </p:spTree>
    <p:extLst>
      <p:ext uri="{BB962C8B-B14F-4D97-AF65-F5344CB8AC3E}">
        <p14:creationId xmlns:p14="http://schemas.microsoft.com/office/powerpoint/2010/main" val="178457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75E73CB-C71B-E33A-91DE-053F270EB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pic>
        <p:nvPicPr>
          <p:cNvPr id="5" name="Image 35">
            <a:extLst>
              <a:ext uri="{FF2B5EF4-FFF2-40B4-BE49-F238E27FC236}">
                <a16:creationId xmlns:a16="http://schemas.microsoft.com/office/drawing/2014/main" id="{D74947EE-9BB9-DE85-F54B-66DCF2145888}"/>
              </a:ext>
            </a:extLst>
          </p:cNvPr>
          <p:cNvPicPr>
            <a:picLocks noGrp="1"/>
          </p:cNvPicPr>
          <p:nvPr>
            <p:ph idx="1"/>
          </p:nvPr>
        </p:nvPicPr>
        <p:blipFill>
          <a:blip r:embed="rId3" cstate="print"/>
          <a:stretch>
            <a:fillRect/>
          </a:stretch>
        </p:blipFill>
        <p:spPr>
          <a:xfrm>
            <a:off x="1533561" y="1323328"/>
            <a:ext cx="8589316" cy="5349875"/>
          </a:xfrm>
          <a:prstGeom prst="rect">
            <a:avLst/>
          </a:prstGeom>
        </p:spPr>
      </p:pic>
      <p:pic>
        <p:nvPicPr>
          <p:cNvPr id="6" name="object 2">
            <a:extLst>
              <a:ext uri="{FF2B5EF4-FFF2-40B4-BE49-F238E27FC236}">
                <a16:creationId xmlns:a16="http://schemas.microsoft.com/office/drawing/2014/main" id="{4140C6BC-46E3-CFD1-2BB5-A875DD4D41A6}"/>
              </a:ext>
            </a:extLst>
          </p:cNvPr>
          <p:cNvPicPr/>
          <p:nvPr/>
        </p:nvPicPr>
        <p:blipFill>
          <a:blip r:embed="rId4" cstate="print"/>
          <a:stretch>
            <a:fillRect/>
          </a:stretch>
        </p:blipFill>
        <p:spPr>
          <a:xfrm>
            <a:off x="8931487" y="6479950"/>
            <a:ext cx="1532119" cy="511053"/>
          </a:xfrm>
          <a:prstGeom prst="rect">
            <a:avLst/>
          </a:prstGeom>
        </p:spPr>
      </p:pic>
      <p:sp>
        <p:nvSpPr>
          <p:cNvPr id="8" name="Slide Number Placeholder 7">
            <a:extLst>
              <a:ext uri="{FF2B5EF4-FFF2-40B4-BE49-F238E27FC236}">
                <a16:creationId xmlns:a16="http://schemas.microsoft.com/office/drawing/2014/main" id="{349D1F49-E9F2-78BF-FC1C-D813BEDE9F58}"/>
              </a:ext>
            </a:extLst>
          </p:cNvPr>
          <p:cNvSpPr>
            <a:spLocks noGrp="1"/>
          </p:cNvSpPr>
          <p:nvPr>
            <p:ph type="sldNum" sz="quarter" idx="12"/>
          </p:nvPr>
        </p:nvSpPr>
        <p:spPr/>
        <p:txBody>
          <a:bodyPr/>
          <a:lstStyle/>
          <a:p>
            <a:fld id="{4FE964A8-4C2B-4CD3-B694-9306F4F7BD18}" type="slidenum">
              <a:rPr lang="en-CA" smtClean="0"/>
              <a:t>4</a:t>
            </a:fld>
            <a:endParaRPr lang="en-CA"/>
          </a:p>
        </p:txBody>
      </p:sp>
    </p:spTree>
    <p:extLst>
      <p:ext uri="{BB962C8B-B14F-4D97-AF65-F5344CB8AC3E}">
        <p14:creationId xmlns:p14="http://schemas.microsoft.com/office/powerpoint/2010/main" val="387883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555EC38-84CA-4B55-B483-2BD125F4DBA6}"/>
              </a:ext>
            </a:extLst>
          </p:cNvPr>
          <p:cNvSpPr>
            <a:spLocks noGrp="1"/>
          </p:cNvSpPr>
          <p:nvPr>
            <p:ph idx="1"/>
          </p:nvPr>
        </p:nvSpPr>
        <p:spPr>
          <a:xfrm>
            <a:off x="603681" y="1748902"/>
            <a:ext cx="10892901" cy="4915045"/>
          </a:xfrm>
        </p:spPr>
        <p:txBody>
          <a:bodyPr>
            <a:normAutofit/>
          </a:bodyPr>
          <a:lstStyle/>
          <a:p>
            <a:pPr marL="0" indent="0">
              <a:buNone/>
            </a:pP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GREEN TRANSITION 1</a:t>
            </a:r>
          </a:p>
          <a:p>
            <a:pPr marL="0" indent="0">
              <a:buNone/>
            </a:pP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Topic 6: Sustainable</a:t>
            </a:r>
            <a:r>
              <a:rPr lang="en-US" sz="1800" b="1" spc="-6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spc="-1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mobility</a:t>
            </a:r>
          </a:p>
          <a:p>
            <a:pPr algn="just"/>
            <a:r>
              <a:rPr lang="en-US" sz="1800" u="sng" dirty="0">
                <a:effectLst/>
                <a:latin typeface="Times New Roman" panose="02020603050405020304" pitchFamily="18" charset="0"/>
                <a:ea typeface="Times New Roman" panose="02020603050405020304" pitchFamily="18" charset="0"/>
              </a:rPr>
              <a:t>In</a:t>
            </a:r>
            <a:r>
              <a:rPr lang="en-US" sz="1800" u="sng" spc="-20"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October</a:t>
            </a:r>
            <a:r>
              <a:rPr lang="en-US" sz="1800" u="sng" spc="-20"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2023,</a:t>
            </a:r>
            <a:r>
              <a:rPr lang="en-US" sz="1800" u="sng" spc="-20"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the</a:t>
            </a:r>
            <a:r>
              <a:rPr lang="en-US" sz="1800" u="sng" spc="-20"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Commission proposed</a:t>
            </a:r>
            <a:r>
              <a:rPr lang="en-US" sz="1800" u="sng" spc="-10"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a</a:t>
            </a:r>
            <a:r>
              <a:rPr lang="en-US" sz="1800" u="sng" spc="-5" dirty="0">
                <a:effectLst/>
                <a:latin typeface="Times New Roman" panose="02020603050405020304" pitchFamily="18" charset="0"/>
                <a:ea typeface="Times New Roman" panose="02020603050405020304" pitchFamily="18" charset="0"/>
              </a:rPr>
              <a:t> </a:t>
            </a:r>
            <a:r>
              <a:rPr lang="en-US" sz="1800" u="sng" dirty="0">
                <a:solidFill>
                  <a:srgbClr val="034EA1"/>
                </a:solidFill>
                <a:effectLst/>
                <a:latin typeface="Times New Roman" panose="02020603050405020304" pitchFamily="18" charset="0"/>
                <a:ea typeface="Times New Roman" panose="02020603050405020304" pitchFamily="18" charset="0"/>
                <a:hlinkClick r:id="rId2"/>
              </a:rPr>
              <a:t>European</a:t>
            </a:r>
            <a:r>
              <a:rPr lang="en-US" sz="1800" u="sng" spc="-15" dirty="0">
                <a:solidFill>
                  <a:srgbClr val="034EA1"/>
                </a:solidFill>
                <a:effectLst/>
                <a:latin typeface="Times New Roman" panose="02020603050405020304" pitchFamily="18" charset="0"/>
                <a:ea typeface="Times New Roman" panose="02020603050405020304" pitchFamily="18" charset="0"/>
                <a:hlinkClick r:id="rId2"/>
              </a:rPr>
              <a:t> </a:t>
            </a:r>
            <a:r>
              <a:rPr lang="en-US" sz="1800" u="sng" dirty="0">
                <a:solidFill>
                  <a:srgbClr val="034EA1"/>
                </a:solidFill>
                <a:effectLst/>
                <a:latin typeface="Times New Roman" panose="02020603050405020304" pitchFamily="18" charset="0"/>
                <a:ea typeface="Times New Roman" panose="02020603050405020304" pitchFamily="18" charset="0"/>
                <a:hlinkClick r:id="rId2"/>
              </a:rPr>
              <a:t>declaration</a:t>
            </a:r>
            <a:r>
              <a:rPr lang="en-US" sz="1800" u="sng" spc="-15" dirty="0">
                <a:solidFill>
                  <a:srgbClr val="034EA1"/>
                </a:solidFill>
                <a:effectLst/>
                <a:latin typeface="Times New Roman" panose="02020603050405020304" pitchFamily="18" charset="0"/>
                <a:ea typeface="Times New Roman" panose="02020603050405020304" pitchFamily="18" charset="0"/>
                <a:hlinkClick r:id="rId2"/>
              </a:rPr>
              <a:t> </a:t>
            </a:r>
            <a:r>
              <a:rPr lang="en-US" sz="1800" u="sng" dirty="0">
                <a:solidFill>
                  <a:srgbClr val="034EA1"/>
                </a:solidFill>
                <a:effectLst/>
                <a:latin typeface="Times New Roman" panose="02020603050405020304" pitchFamily="18" charset="0"/>
                <a:ea typeface="Times New Roman" panose="02020603050405020304" pitchFamily="18" charset="0"/>
                <a:hlinkClick r:id="rId2"/>
              </a:rPr>
              <a:t>on</a:t>
            </a:r>
            <a:r>
              <a:rPr lang="en-US" sz="1800" u="sng" spc="-15" dirty="0">
                <a:solidFill>
                  <a:srgbClr val="034EA1"/>
                </a:solidFill>
                <a:effectLst/>
                <a:latin typeface="Times New Roman" panose="02020603050405020304" pitchFamily="18" charset="0"/>
                <a:ea typeface="Times New Roman" panose="02020603050405020304" pitchFamily="18" charset="0"/>
                <a:hlinkClick r:id="rId2"/>
              </a:rPr>
              <a:t> </a:t>
            </a:r>
            <a:r>
              <a:rPr lang="en-US" sz="1800" u="sng" dirty="0">
                <a:solidFill>
                  <a:srgbClr val="034EA1"/>
                </a:solidFill>
                <a:effectLst/>
                <a:latin typeface="Times New Roman" panose="02020603050405020304" pitchFamily="18" charset="0"/>
                <a:ea typeface="Times New Roman" panose="02020603050405020304" pitchFamily="18" charset="0"/>
                <a:hlinkClick r:id="rId2"/>
              </a:rPr>
              <a:t>cycling</a:t>
            </a:r>
            <a:r>
              <a:rPr lang="en-US" sz="1800" u="sng" dirty="0">
                <a:solidFill>
                  <a:srgbClr val="034EA1"/>
                </a:solidFill>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to</a:t>
            </a:r>
            <a:r>
              <a:rPr lang="en-US" sz="1800" u="sng" spc="-15"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boost</a:t>
            </a:r>
            <a:r>
              <a:rPr lang="en-US" sz="1800" u="sng" spc="-10"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bike</a:t>
            </a:r>
            <a:r>
              <a:rPr lang="en-US" sz="1800" u="sng" spc="-10"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use</a:t>
            </a:r>
            <a:r>
              <a:rPr lang="en-US" sz="1800" u="sng" spc="-10"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in</a:t>
            </a:r>
            <a:r>
              <a:rPr lang="en-US" sz="1800" u="sng" spc="-15"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the</a:t>
            </a:r>
            <a:r>
              <a:rPr lang="en-US" sz="1800" u="sng" spc="-25" dirty="0">
                <a:effectLst/>
                <a:latin typeface="Times New Roman" panose="02020603050405020304" pitchFamily="18" charset="0"/>
                <a:ea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rPr>
              <a:t>EU.</a:t>
            </a:r>
          </a:p>
          <a:p>
            <a:pPr algn="just"/>
            <a:r>
              <a:rPr lang="en-US" sz="1800" u="sng" kern="0" spc="-10" dirty="0">
                <a:effectLst/>
                <a:latin typeface="Times New Roman" panose="02020603050405020304" pitchFamily="18" charset="0"/>
                <a:ea typeface="Times New Roman" panose="02020603050405020304" pitchFamily="18" charset="0"/>
              </a:rPr>
              <a:t>The</a:t>
            </a:r>
            <a:r>
              <a:rPr lang="en-US" sz="1800" u="sng" kern="0" spc="-30" dirty="0">
                <a:effectLst/>
                <a:latin typeface="Times New Roman" panose="02020603050405020304" pitchFamily="18" charset="0"/>
                <a:ea typeface="Times New Roman" panose="02020603050405020304" pitchFamily="18" charset="0"/>
              </a:rPr>
              <a:t> </a:t>
            </a:r>
            <a:r>
              <a:rPr lang="en-US" sz="1800" u="sng" kern="0" spc="-10" dirty="0">
                <a:effectLst/>
                <a:latin typeface="Times New Roman" panose="02020603050405020304" pitchFamily="18" charset="0"/>
                <a:ea typeface="Times New Roman" panose="02020603050405020304" pitchFamily="18" charset="0"/>
              </a:rPr>
              <a:t>proposed</a:t>
            </a:r>
            <a:r>
              <a:rPr lang="en-US" sz="1800" u="sng" kern="0" spc="-35" dirty="0">
                <a:effectLst/>
                <a:latin typeface="Times New Roman" panose="02020603050405020304" pitchFamily="18" charset="0"/>
                <a:ea typeface="Times New Roman" panose="02020603050405020304" pitchFamily="18" charset="0"/>
              </a:rPr>
              <a:t> </a:t>
            </a:r>
            <a:r>
              <a:rPr lang="en-US" sz="1800" u="sng" kern="0" spc="-10" dirty="0">
                <a:effectLst/>
                <a:latin typeface="Times New Roman" panose="02020603050405020304" pitchFamily="18" charset="0"/>
                <a:ea typeface="Times New Roman" panose="02020603050405020304" pitchFamily="18" charset="0"/>
              </a:rPr>
              <a:t>revision</a:t>
            </a:r>
            <a:r>
              <a:rPr lang="en-US" sz="1800" u="sng" kern="0" spc="-35" dirty="0">
                <a:effectLst/>
                <a:latin typeface="Times New Roman" panose="02020603050405020304" pitchFamily="18" charset="0"/>
                <a:ea typeface="Times New Roman" panose="02020603050405020304" pitchFamily="18" charset="0"/>
              </a:rPr>
              <a:t> </a:t>
            </a:r>
            <a:r>
              <a:rPr lang="en-US" sz="1800" u="sng" kern="0" spc="-10" dirty="0">
                <a:effectLst/>
                <a:latin typeface="Times New Roman" panose="02020603050405020304" pitchFamily="18" charset="0"/>
                <a:ea typeface="Times New Roman" panose="02020603050405020304" pitchFamily="18" charset="0"/>
              </a:rPr>
              <a:t>to</a:t>
            </a:r>
            <a:r>
              <a:rPr lang="en-US" sz="1800" u="sng" kern="0" spc="-35" dirty="0">
                <a:effectLst/>
                <a:latin typeface="Times New Roman" panose="02020603050405020304" pitchFamily="18" charset="0"/>
                <a:ea typeface="Times New Roman" panose="02020603050405020304" pitchFamily="18" charset="0"/>
              </a:rPr>
              <a:t> </a:t>
            </a:r>
            <a:r>
              <a:rPr lang="en-US" sz="1800" u="sng" kern="0" spc="-10" dirty="0">
                <a:effectLst/>
                <a:latin typeface="Times New Roman" panose="02020603050405020304" pitchFamily="18" charset="0"/>
                <a:ea typeface="Times New Roman" panose="02020603050405020304" pitchFamily="18" charset="0"/>
              </a:rPr>
              <a:t>the </a:t>
            </a:r>
            <a:r>
              <a:rPr lang="en-US" sz="1800" u="sng" kern="0" dirty="0">
                <a:effectLst/>
                <a:latin typeface="Times New Roman" panose="02020603050405020304" pitchFamily="18" charset="0"/>
                <a:ea typeface="Times New Roman" panose="02020603050405020304" pitchFamily="18" charset="0"/>
              </a:rPr>
              <a:t>TEN-T Regulation </a:t>
            </a:r>
            <a:r>
              <a:rPr lang="en-US" sz="1800" u="sng" kern="0" dirty="0">
                <a:solidFill>
                  <a:srgbClr val="034EA1"/>
                </a:solidFill>
                <a:effectLst/>
                <a:latin typeface="Times New Roman" panose="02020603050405020304" pitchFamily="18" charset="0"/>
                <a:ea typeface="Times New Roman" panose="02020603050405020304" pitchFamily="18" charset="0"/>
                <a:hlinkClick r:id="rId3"/>
              </a:rPr>
              <a:t>proposes 424 major cities to develop SUMPs</a:t>
            </a:r>
            <a:r>
              <a:rPr lang="en-US" sz="1800" u="sng" kern="0" dirty="0">
                <a:solidFill>
                  <a:srgbClr val="0563C1"/>
                </a:solidFill>
                <a:effectLst/>
                <a:latin typeface="Times New Roman" panose="02020603050405020304" pitchFamily="18" charset="0"/>
                <a:ea typeface="Times New Roman" panose="02020603050405020304" pitchFamily="18" charset="0"/>
                <a:hlinkClick r:id="rId3"/>
              </a:rPr>
              <a:t>.</a:t>
            </a:r>
            <a:r>
              <a:rPr lang="en-US" sz="1800" u="sng" kern="0" dirty="0">
                <a:solidFill>
                  <a:srgbClr val="0563C1"/>
                </a:solidFill>
                <a:effectLst/>
                <a:latin typeface="Times New Roman" panose="02020603050405020304" pitchFamily="18" charset="0"/>
                <a:ea typeface="Times New Roman" panose="02020603050405020304" pitchFamily="18" charset="0"/>
              </a:rPr>
              <a:t> </a:t>
            </a:r>
          </a:p>
          <a:p>
            <a:pPr marL="0" indent="0" algn="just">
              <a:buNone/>
            </a:pPr>
            <a:endParaRPr lang="en-IE"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Topic 7: Circularity</a:t>
            </a:r>
            <a:r>
              <a:rPr lang="en-US" sz="1800" b="1" spc="-4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of</a:t>
            </a:r>
            <a:r>
              <a:rPr lang="en-US" sz="1800" b="1" spc="-3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tourism</a:t>
            </a:r>
            <a:r>
              <a:rPr lang="en-US" sz="1800" b="1" spc="-2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spc="-1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services</a:t>
            </a:r>
            <a:endParaRPr lang="en-IE" sz="18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a:p>
            <a:r>
              <a:rPr lang="en-US" sz="1800" kern="0" spc="-10" dirty="0">
                <a:effectLst/>
                <a:latin typeface="Times New Roman" panose="02020603050405020304" pitchFamily="18" charset="0"/>
                <a:ea typeface="Times New Roman" panose="02020603050405020304" pitchFamily="18" charset="0"/>
              </a:rPr>
              <a:t>In</a:t>
            </a:r>
            <a:r>
              <a:rPr lang="en-US" sz="1800" kern="0" spc="-3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July</a:t>
            </a:r>
            <a:r>
              <a:rPr lang="en-US" sz="1800" kern="0" spc="-3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2023,</a:t>
            </a:r>
            <a:r>
              <a:rPr lang="en-US" sz="1800" kern="0" spc="-3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the</a:t>
            </a:r>
            <a:r>
              <a:rPr lang="en-US" sz="1800" kern="0" spc="-3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Commission</a:t>
            </a:r>
            <a:r>
              <a:rPr lang="en-US" sz="1800" kern="0" spc="-40" dirty="0">
                <a:effectLst/>
                <a:latin typeface="Times New Roman" panose="02020603050405020304" pitchFamily="18" charset="0"/>
                <a:ea typeface="Times New Roman" panose="02020603050405020304" pitchFamily="18" charset="0"/>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proposed</a:t>
            </a:r>
            <a:r>
              <a:rPr lang="en-US" sz="1800" u="sng" kern="0" spc="-30"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a</a:t>
            </a:r>
            <a:r>
              <a:rPr lang="en-US" sz="1800" u="sng" kern="0" spc="-30"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targeted</a:t>
            </a:r>
            <a:r>
              <a:rPr lang="en-US" sz="1800" u="sng" kern="0" spc="-35"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amendment</a:t>
            </a:r>
            <a:r>
              <a:rPr lang="en-US" sz="1800" u="sng" kern="0" spc="-35"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to</a:t>
            </a:r>
            <a:r>
              <a:rPr lang="en-US" sz="1800" u="sng" kern="0" spc="-35"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the</a:t>
            </a:r>
            <a:r>
              <a:rPr lang="en-US" sz="1800" kern="0" spc="-10" dirty="0">
                <a:solidFill>
                  <a:srgbClr val="034EA1"/>
                </a:solidFill>
                <a:effectLst/>
                <a:latin typeface="Times New Roman" panose="02020603050405020304" pitchFamily="18" charset="0"/>
                <a:ea typeface="Times New Roman" panose="02020603050405020304" pitchFamily="18" charset="0"/>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4"/>
              </a:rPr>
              <a:t>Waste</a:t>
            </a:r>
            <a:r>
              <a:rPr lang="en-US" sz="1800" u="sng" kern="0" spc="-70"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4"/>
              </a:rPr>
              <a:t>Framework</a:t>
            </a:r>
            <a:r>
              <a:rPr lang="en-US" sz="1800" u="sng" kern="0" spc="-75"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4"/>
              </a:rPr>
              <a:t>Directive</a:t>
            </a:r>
            <a:r>
              <a:rPr lang="en-US" sz="1800" u="sng" kern="0" spc="-70"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4"/>
              </a:rPr>
              <a:t>(WFD)</a:t>
            </a:r>
            <a:r>
              <a:rPr lang="en-US" sz="1800" u="none" strike="noStrike" kern="0" dirty="0">
                <a:solidFill>
                  <a:srgbClr val="0563C1"/>
                </a:solidFill>
                <a:effectLst/>
                <a:latin typeface="Times New Roman" panose="02020603050405020304" pitchFamily="18" charset="0"/>
                <a:ea typeface="Times New Roman" panose="02020603050405020304" pitchFamily="18" charset="0"/>
                <a:hlinkClick r:id="rId4"/>
              </a:rPr>
              <a:t>.</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This</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proposal</a:t>
            </a:r>
            <a:r>
              <a:rPr lang="en-US" sz="1800" kern="0" spc="-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includes</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the</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objective</a:t>
            </a:r>
            <a:r>
              <a:rPr lang="en-US" sz="1800" kern="0" spc="-6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for</a:t>
            </a:r>
            <a:r>
              <a:rPr lang="en-US" sz="1800" kern="0" spc="-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the</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Member </a:t>
            </a:r>
            <a:r>
              <a:rPr lang="en-US" sz="1800" kern="0" spc="-10" dirty="0">
                <a:effectLst/>
                <a:latin typeface="Times New Roman" panose="02020603050405020304" pitchFamily="18" charset="0"/>
                <a:ea typeface="Times New Roman" panose="02020603050405020304" pitchFamily="18" charset="0"/>
              </a:rPr>
              <a:t>States</a:t>
            </a:r>
            <a:r>
              <a:rPr lang="en-US" sz="1800" kern="0" spc="-3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to</a:t>
            </a:r>
            <a:r>
              <a:rPr lang="en-US" sz="1800" kern="0" spc="-4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reduce</a:t>
            </a:r>
            <a:r>
              <a:rPr lang="en-US" sz="1800" kern="0" spc="-3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by</a:t>
            </a:r>
            <a:r>
              <a:rPr lang="en-US" sz="1800" kern="0" spc="-3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December</a:t>
            </a:r>
            <a:r>
              <a:rPr lang="en-US" sz="1800" kern="0" spc="-4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2030</a:t>
            </a:r>
            <a:r>
              <a:rPr lang="en-US" sz="1800" kern="0" spc="-3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the</a:t>
            </a:r>
            <a:r>
              <a:rPr lang="en-US" sz="1800" kern="0" spc="-4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generation</a:t>
            </a:r>
            <a:r>
              <a:rPr lang="en-US" sz="1800" kern="0" spc="-5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of</a:t>
            </a:r>
            <a:r>
              <a:rPr lang="en-US" sz="1800" kern="0" spc="-4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food</a:t>
            </a:r>
            <a:r>
              <a:rPr lang="en-US" sz="1800" kern="0" spc="-4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waste</a:t>
            </a:r>
            <a:r>
              <a:rPr lang="en-US" sz="1800" kern="0" spc="-4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per</a:t>
            </a:r>
            <a:r>
              <a:rPr lang="en-US" sz="1800" kern="0" spc="-4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capita</a:t>
            </a:r>
          </a:p>
          <a:p>
            <a:r>
              <a:rPr lang="en-US" sz="1800" kern="0" dirty="0">
                <a:effectLst/>
                <a:latin typeface="Times New Roman" panose="02020603050405020304" pitchFamily="18" charset="0"/>
                <a:ea typeface="Times New Roman" panose="02020603050405020304" pitchFamily="18" charset="0"/>
              </a:rPr>
              <a:t>The</a:t>
            </a:r>
            <a:r>
              <a:rPr lang="en-US" sz="1800" kern="0" spc="-10" dirty="0">
                <a:effectLst/>
                <a:latin typeface="Times New Roman" panose="02020603050405020304" pitchFamily="18" charset="0"/>
                <a:ea typeface="Times New Roman" panose="02020603050405020304" pitchFamily="18" charset="0"/>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5"/>
              </a:rPr>
              <a:t>Fit</a:t>
            </a:r>
            <a:r>
              <a:rPr lang="en-US" sz="1800" u="sng" kern="0" spc="-15" dirty="0">
                <a:solidFill>
                  <a:srgbClr val="034EA1"/>
                </a:solidFill>
                <a:effectLst/>
                <a:latin typeface="Times New Roman" panose="02020603050405020304" pitchFamily="18" charset="0"/>
                <a:ea typeface="Times New Roman" panose="02020603050405020304" pitchFamily="18" charset="0"/>
                <a:hlinkClick r:id="rId5"/>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5"/>
              </a:rPr>
              <a:t>for</a:t>
            </a:r>
            <a:r>
              <a:rPr lang="en-US" sz="1800" u="sng" kern="0" spc="-20" dirty="0">
                <a:solidFill>
                  <a:srgbClr val="034EA1"/>
                </a:solidFill>
                <a:effectLst/>
                <a:latin typeface="Times New Roman" panose="02020603050405020304" pitchFamily="18" charset="0"/>
                <a:ea typeface="Times New Roman" panose="02020603050405020304" pitchFamily="18" charset="0"/>
                <a:hlinkClick r:id="rId5"/>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5"/>
              </a:rPr>
              <a:t>55</a:t>
            </a:r>
            <a:r>
              <a:rPr lang="en-US" sz="1800" u="sng" kern="0" spc="-15" dirty="0">
                <a:solidFill>
                  <a:srgbClr val="034EA1"/>
                </a:solidFill>
                <a:effectLst/>
                <a:latin typeface="Times New Roman" panose="02020603050405020304" pitchFamily="18" charset="0"/>
                <a:ea typeface="Times New Roman" panose="02020603050405020304" pitchFamily="18" charset="0"/>
                <a:hlinkClick r:id="rId5"/>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5"/>
              </a:rPr>
              <a:t>legislative</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5"/>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5"/>
              </a:rPr>
              <a:t>package</a:t>
            </a:r>
            <a:r>
              <a:rPr lang="en-US" sz="1800" kern="0" spc="-10" dirty="0">
                <a:solidFill>
                  <a:srgbClr val="034EA1"/>
                </a:solidFill>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also</a:t>
            </a:r>
            <a:r>
              <a:rPr lang="en-US" sz="1800" kern="0" spc="-1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contributes</a:t>
            </a:r>
            <a:r>
              <a:rPr lang="en-US" sz="1800" kern="0" spc="-1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to</a:t>
            </a:r>
            <a:r>
              <a:rPr lang="en-US" sz="1800" kern="0" spc="-1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the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6"/>
              </a:rPr>
              <a:t>energy</a:t>
            </a:r>
            <a:r>
              <a:rPr lang="en-US" sz="1800" u="sng" kern="0" spc="-55" dirty="0">
                <a:solidFill>
                  <a:srgbClr val="034EA1"/>
                </a:solidFill>
                <a:effectLst/>
                <a:latin typeface="Times New Roman" panose="02020603050405020304" pitchFamily="18" charset="0"/>
                <a:ea typeface="Times New Roman" panose="02020603050405020304" pitchFamily="18" charset="0"/>
                <a:hlinkClick r:id="rId6"/>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6"/>
              </a:rPr>
              <a:t>efficiency</a:t>
            </a:r>
            <a:r>
              <a:rPr lang="en-US" sz="1800" kern="0" spc="-60" dirty="0">
                <a:solidFill>
                  <a:srgbClr val="034EA1"/>
                </a:solidFill>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and</a:t>
            </a:r>
            <a:r>
              <a:rPr lang="en-US" sz="1800" kern="0" spc="-55" dirty="0">
                <a:effectLst/>
                <a:latin typeface="Times New Roman" panose="02020603050405020304" pitchFamily="18" charset="0"/>
                <a:ea typeface="Times New Roman" panose="02020603050405020304" pitchFamily="18" charset="0"/>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7"/>
              </a:rPr>
              <a:t>increased</a:t>
            </a:r>
            <a:r>
              <a:rPr lang="en-US" sz="1800" u="sng" kern="0" spc="-55" dirty="0">
                <a:solidFill>
                  <a:srgbClr val="034EA1"/>
                </a:solidFill>
                <a:effectLst/>
                <a:latin typeface="Times New Roman" panose="02020603050405020304" pitchFamily="18" charset="0"/>
                <a:ea typeface="Times New Roman" panose="02020603050405020304" pitchFamily="18" charset="0"/>
                <a:hlinkClick r:id="rId7"/>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7"/>
              </a:rPr>
              <a:t>use</a:t>
            </a:r>
            <a:r>
              <a:rPr lang="en-US" sz="1800" u="sng" kern="0" spc="-55" dirty="0">
                <a:solidFill>
                  <a:srgbClr val="034EA1"/>
                </a:solidFill>
                <a:effectLst/>
                <a:latin typeface="Times New Roman" panose="02020603050405020304" pitchFamily="18" charset="0"/>
                <a:ea typeface="Times New Roman" panose="02020603050405020304" pitchFamily="18" charset="0"/>
                <a:hlinkClick r:id="rId7"/>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7"/>
              </a:rPr>
              <a:t>of</a:t>
            </a:r>
            <a:r>
              <a:rPr lang="en-US" sz="1800" u="sng" kern="0" spc="-55" dirty="0">
                <a:solidFill>
                  <a:srgbClr val="034EA1"/>
                </a:solidFill>
                <a:effectLst/>
                <a:latin typeface="Times New Roman" panose="02020603050405020304" pitchFamily="18" charset="0"/>
                <a:ea typeface="Times New Roman" panose="02020603050405020304" pitchFamily="18" charset="0"/>
                <a:hlinkClick r:id="rId7"/>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7"/>
              </a:rPr>
              <a:t>renewable</a:t>
            </a:r>
            <a:r>
              <a:rPr lang="en-US" sz="1800" u="sng" kern="0" spc="-45" dirty="0">
                <a:solidFill>
                  <a:srgbClr val="034EA1"/>
                </a:solidFill>
                <a:effectLst/>
                <a:latin typeface="Times New Roman" panose="02020603050405020304" pitchFamily="18" charset="0"/>
                <a:ea typeface="Times New Roman" panose="02020603050405020304" pitchFamily="18" charset="0"/>
                <a:hlinkClick r:id="rId7"/>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7"/>
              </a:rPr>
              <a:t>energy</a:t>
            </a:r>
            <a:r>
              <a:rPr lang="en-US" sz="1800" kern="0" spc="-50" dirty="0">
                <a:solidFill>
                  <a:srgbClr val="034EA1"/>
                </a:solidFill>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across</a:t>
            </a:r>
            <a:r>
              <a:rPr lang="en-US" sz="1800" kern="0" spc="-5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sectors,</a:t>
            </a:r>
            <a:r>
              <a:rPr lang="en-US" sz="1800" kern="0" spc="-5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including</a:t>
            </a:r>
            <a:r>
              <a:rPr lang="en-US" sz="1800" kern="0" spc="-5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tourism.</a:t>
            </a:r>
          </a:p>
          <a:p>
            <a:pPr marL="0" indent="0">
              <a:buNone/>
            </a:pPr>
            <a:endParaRPr lang="en-US" sz="1800" kern="0" spc="-10" dirty="0">
              <a:effectLst/>
              <a:latin typeface="Times New Roman" panose="02020603050405020304" pitchFamily="18" charset="0"/>
              <a:ea typeface="Times New Roman" panose="02020603050405020304" pitchFamily="18" charset="0"/>
            </a:endParaRPr>
          </a:p>
          <a:p>
            <a:pPr marL="299085" indent="-287020">
              <a:lnSpc>
                <a:spcPts val="1735"/>
              </a:lnSpc>
              <a:spcBef>
                <a:spcPts val="395"/>
              </a:spcBef>
              <a:buFont typeface="Wingdings"/>
              <a:buChar char=""/>
              <a:tabLst>
                <a:tab pos="299720" algn="l"/>
              </a:tabLst>
            </a:pPr>
            <a:r>
              <a:rPr lang="en-US" sz="1800" dirty="0">
                <a:solidFill>
                  <a:srgbClr val="538235"/>
                </a:solidFill>
                <a:latin typeface="Calibri"/>
                <a:cs typeface="Calibri"/>
              </a:rPr>
              <a:t>Open</a:t>
            </a:r>
            <a:r>
              <a:rPr lang="en-US" sz="1800" spc="-20" dirty="0">
                <a:solidFill>
                  <a:srgbClr val="538235"/>
                </a:solidFill>
                <a:latin typeface="Calibri"/>
                <a:cs typeface="Calibri"/>
              </a:rPr>
              <a:t> </a:t>
            </a:r>
            <a:r>
              <a:rPr lang="en-US" sz="1800" spc="-5" dirty="0">
                <a:solidFill>
                  <a:srgbClr val="538235"/>
                </a:solidFill>
                <a:latin typeface="Calibri"/>
                <a:cs typeface="Calibri"/>
              </a:rPr>
              <a:t>Call</a:t>
            </a:r>
            <a:r>
              <a:rPr lang="en-US" sz="1800" spc="-15" dirty="0">
                <a:solidFill>
                  <a:srgbClr val="538235"/>
                </a:solidFill>
                <a:latin typeface="Calibri"/>
                <a:cs typeface="Calibri"/>
              </a:rPr>
              <a:t> for</a:t>
            </a:r>
            <a:r>
              <a:rPr lang="en-US" sz="1800" spc="10" dirty="0">
                <a:solidFill>
                  <a:srgbClr val="538235"/>
                </a:solidFill>
                <a:latin typeface="Calibri"/>
                <a:cs typeface="Calibri"/>
              </a:rPr>
              <a:t> </a:t>
            </a:r>
            <a:r>
              <a:rPr lang="en-US" sz="1800" spc="-5" dirty="0">
                <a:solidFill>
                  <a:srgbClr val="538235"/>
                </a:solidFill>
                <a:latin typeface="Calibri"/>
                <a:cs typeface="Calibri"/>
              </a:rPr>
              <a:t>expression</a:t>
            </a:r>
            <a:r>
              <a:rPr lang="en-US" sz="1800" spc="-40" dirty="0">
                <a:solidFill>
                  <a:srgbClr val="538235"/>
                </a:solidFill>
                <a:latin typeface="Calibri"/>
                <a:cs typeface="Calibri"/>
              </a:rPr>
              <a:t> </a:t>
            </a:r>
            <a:r>
              <a:rPr lang="en-US" sz="1800" spc="-5" dirty="0">
                <a:solidFill>
                  <a:srgbClr val="538235"/>
                </a:solidFill>
                <a:latin typeface="Calibri"/>
                <a:cs typeface="Calibri"/>
              </a:rPr>
              <a:t>of</a:t>
            </a:r>
            <a:r>
              <a:rPr lang="en-US" sz="1800" spc="20" dirty="0">
                <a:solidFill>
                  <a:srgbClr val="538235"/>
                </a:solidFill>
                <a:latin typeface="Calibri"/>
                <a:cs typeface="Calibri"/>
              </a:rPr>
              <a:t> </a:t>
            </a:r>
            <a:r>
              <a:rPr lang="en-US" sz="1800" spc="-10" dirty="0">
                <a:solidFill>
                  <a:srgbClr val="538235"/>
                </a:solidFill>
                <a:latin typeface="Calibri"/>
                <a:cs typeface="Calibri"/>
              </a:rPr>
              <a:t>interest</a:t>
            </a:r>
            <a:r>
              <a:rPr lang="en-US" sz="1800" spc="-30" dirty="0">
                <a:solidFill>
                  <a:srgbClr val="538235"/>
                </a:solidFill>
                <a:latin typeface="Calibri"/>
                <a:cs typeface="Calibri"/>
              </a:rPr>
              <a:t> </a:t>
            </a:r>
            <a:r>
              <a:rPr lang="en-US" sz="1800" spc="-15" dirty="0">
                <a:solidFill>
                  <a:srgbClr val="538235"/>
                </a:solidFill>
                <a:latin typeface="Calibri"/>
                <a:cs typeface="Calibri"/>
              </a:rPr>
              <a:t>for</a:t>
            </a:r>
            <a:r>
              <a:rPr lang="en-US" sz="1800" spc="10" dirty="0">
                <a:solidFill>
                  <a:srgbClr val="538235"/>
                </a:solidFill>
                <a:latin typeface="Calibri"/>
                <a:cs typeface="Calibri"/>
              </a:rPr>
              <a:t> </a:t>
            </a:r>
            <a:r>
              <a:rPr lang="en-US" sz="1800" spc="-5" dirty="0">
                <a:solidFill>
                  <a:srgbClr val="538235"/>
                </a:solidFill>
                <a:latin typeface="Calibri"/>
                <a:cs typeface="Calibri"/>
              </a:rPr>
              <a:t>new</a:t>
            </a:r>
            <a:r>
              <a:rPr lang="en-US" sz="1800" spc="-10" dirty="0">
                <a:solidFill>
                  <a:srgbClr val="538235"/>
                </a:solidFill>
                <a:latin typeface="Calibri"/>
                <a:cs typeface="Calibri"/>
              </a:rPr>
              <a:t> </a:t>
            </a:r>
            <a:r>
              <a:rPr lang="en-US" sz="1800" spc="-5" dirty="0">
                <a:solidFill>
                  <a:srgbClr val="538235"/>
                </a:solidFill>
                <a:latin typeface="Calibri"/>
                <a:cs typeface="Calibri"/>
              </a:rPr>
              <a:t>Smart Specialization</a:t>
            </a:r>
            <a:r>
              <a:rPr lang="en-US" sz="1800" spc="-40" dirty="0">
                <a:solidFill>
                  <a:srgbClr val="538235"/>
                </a:solidFill>
                <a:latin typeface="Calibri"/>
                <a:cs typeface="Calibri"/>
              </a:rPr>
              <a:t> </a:t>
            </a:r>
            <a:r>
              <a:rPr lang="en-US" sz="1800" spc="-5" dirty="0">
                <a:solidFill>
                  <a:srgbClr val="538235"/>
                </a:solidFill>
                <a:latin typeface="Calibri"/>
                <a:cs typeface="Calibri"/>
              </a:rPr>
              <a:t>(S3)</a:t>
            </a:r>
            <a:r>
              <a:rPr lang="en-US" sz="1800" spc="-15" dirty="0">
                <a:solidFill>
                  <a:srgbClr val="538235"/>
                </a:solidFill>
                <a:latin typeface="Calibri"/>
                <a:cs typeface="Calibri"/>
              </a:rPr>
              <a:t> </a:t>
            </a:r>
            <a:r>
              <a:rPr lang="en-US" sz="1800" spc="-5" dirty="0">
                <a:solidFill>
                  <a:srgbClr val="538235"/>
                </a:solidFill>
                <a:latin typeface="Calibri"/>
                <a:cs typeface="Calibri"/>
              </a:rPr>
              <a:t>partnerships</a:t>
            </a:r>
            <a:r>
              <a:rPr lang="en-US" sz="1800" spc="10" dirty="0">
                <a:solidFill>
                  <a:srgbClr val="538235"/>
                </a:solidFill>
                <a:latin typeface="Calibri"/>
                <a:cs typeface="Calibri"/>
              </a:rPr>
              <a:t> </a:t>
            </a:r>
            <a:r>
              <a:rPr lang="en-US" sz="1800" spc="-5" dirty="0">
                <a:latin typeface="Calibri"/>
                <a:cs typeface="Calibri"/>
              </a:rPr>
              <a:t>to</a:t>
            </a:r>
            <a:r>
              <a:rPr lang="en-US" sz="1800" dirty="0">
                <a:latin typeface="Calibri"/>
                <a:cs typeface="Calibri"/>
              </a:rPr>
              <a:t> join</a:t>
            </a:r>
            <a:r>
              <a:rPr lang="en-US" sz="1800" dirty="0">
                <a:solidFill>
                  <a:srgbClr val="5B9BD4"/>
                </a:solidFill>
                <a:latin typeface="Calibri"/>
                <a:cs typeface="Calibri"/>
              </a:rPr>
              <a:t> </a:t>
            </a:r>
            <a:r>
              <a:rPr lang="en-US" sz="1800" u="heavy" dirty="0">
                <a:solidFill>
                  <a:srgbClr val="5B9BD4"/>
                </a:solidFill>
                <a:uFill>
                  <a:solidFill>
                    <a:srgbClr val="5B9BD4"/>
                  </a:solidFill>
                </a:uFill>
                <a:latin typeface="Calibri"/>
                <a:cs typeface="Calibri"/>
                <a:hlinkClick r:id="rId8"/>
              </a:rPr>
              <a:t>the</a:t>
            </a:r>
            <a:r>
              <a:rPr lang="en-US" sz="1800" u="heavy" spc="-5" dirty="0">
                <a:solidFill>
                  <a:srgbClr val="5B9BD4"/>
                </a:solidFill>
                <a:uFill>
                  <a:solidFill>
                    <a:srgbClr val="5B9BD4"/>
                  </a:solidFill>
                </a:uFill>
                <a:latin typeface="Calibri"/>
                <a:cs typeface="Calibri"/>
                <a:hlinkClick r:id="rId8"/>
              </a:rPr>
              <a:t> S3</a:t>
            </a:r>
            <a:r>
              <a:rPr lang="en-US" sz="1800" u="heavy" dirty="0">
                <a:solidFill>
                  <a:srgbClr val="5B9BD4"/>
                </a:solidFill>
                <a:uFill>
                  <a:solidFill>
                    <a:srgbClr val="5B9BD4"/>
                  </a:solidFill>
                </a:uFill>
                <a:latin typeface="Calibri"/>
                <a:cs typeface="Calibri"/>
                <a:hlinkClick r:id="rId8"/>
              </a:rPr>
              <a:t> </a:t>
            </a:r>
            <a:r>
              <a:rPr lang="en-US" sz="1800" u="heavy" spc="-5" dirty="0">
                <a:solidFill>
                  <a:srgbClr val="5B9BD4"/>
                </a:solidFill>
                <a:uFill>
                  <a:solidFill>
                    <a:srgbClr val="5B9BD4"/>
                  </a:solidFill>
                </a:uFill>
                <a:latin typeface="Calibri"/>
                <a:cs typeface="Calibri"/>
                <a:hlinkClick r:id="rId8"/>
              </a:rPr>
              <a:t>Thematic</a:t>
            </a:r>
            <a:endParaRPr lang="en-US" sz="1800" dirty="0">
              <a:latin typeface="Calibri"/>
              <a:cs typeface="Calibri"/>
            </a:endParaRPr>
          </a:p>
          <a:p>
            <a:pPr marL="299085">
              <a:lnSpc>
                <a:spcPts val="1430"/>
              </a:lnSpc>
            </a:pPr>
            <a:r>
              <a:rPr lang="en-US" sz="1800" u="heavy" spc="-10" dirty="0">
                <a:solidFill>
                  <a:srgbClr val="5B9BD4"/>
                </a:solidFill>
                <a:uFill>
                  <a:solidFill>
                    <a:srgbClr val="5B9BD4"/>
                  </a:solidFill>
                </a:uFill>
                <a:latin typeface="Calibri"/>
                <a:cs typeface="Calibri"/>
                <a:hlinkClick r:id="rId8"/>
              </a:rPr>
              <a:t>Platform </a:t>
            </a:r>
            <a:r>
              <a:rPr lang="en-US" sz="1800" u="heavy" dirty="0">
                <a:solidFill>
                  <a:srgbClr val="5B9BD4"/>
                </a:solidFill>
                <a:uFill>
                  <a:solidFill>
                    <a:srgbClr val="5B9BD4"/>
                  </a:solidFill>
                </a:uFill>
                <a:latin typeface="Calibri"/>
                <a:cs typeface="Calibri"/>
                <a:hlinkClick r:id="rId8"/>
              </a:rPr>
              <a:t>on </a:t>
            </a:r>
            <a:r>
              <a:rPr lang="en-US" sz="1800" u="heavy" spc="-5" dirty="0">
                <a:solidFill>
                  <a:srgbClr val="5B9BD4"/>
                </a:solidFill>
                <a:uFill>
                  <a:solidFill>
                    <a:srgbClr val="5B9BD4"/>
                  </a:solidFill>
                </a:uFill>
                <a:latin typeface="Calibri"/>
                <a:cs typeface="Calibri"/>
                <a:hlinkClick r:id="rId8"/>
              </a:rPr>
              <a:t>Sustainable</a:t>
            </a:r>
            <a:r>
              <a:rPr lang="en-US" sz="1800" u="heavy" spc="5" dirty="0">
                <a:solidFill>
                  <a:srgbClr val="5B9BD4"/>
                </a:solidFill>
                <a:uFill>
                  <a:solidFill>
                    <a:srgbClr val="5B9BD4"/>
                  </a:solidFill>
                </a:uFill>
                <a:latin typeface="Calibri"/>
                <a:cs typeface="Calibri"/>
                <a:hlinkClick r:id="rId8"/>
              </a:rPr>
              <a:t> </a:t>
            </a:r>
            <a:r>
              <a:rPr lang="en-US" sz="1800" u="heavy" dirty="0">
                <a:solidFill>
                  <a:srgbClr val="5B9BD4"/>
                </a:solidFill>
                <a:uFill>
                  <a:solidFill>
                    <a:srgbClr val="5B9BD4"/>
                  </a:solidFill>
                </a:uFill>
                <a:latin typeface="Calibri"/>
                <a:cs typeface="Calibri"/>
                <a:hlinkClick r:id="rId8"/>
              </a:rPr>
              <a:t>Blue</a:t>
            </a:r>
            <a:r>
              <a:rPr lang="en-US" sz="1800" u="heavy" spc="-25" dirty="0">
                <a:solidFill>
                  <a:srgbClr val="5B9BD4"/>
                </a:solidFill>
                <a:uFill>
                  <a:solidFill>
                    <a:srgbClr val="5B9BD4"/>
                  </a:solidFill>
                </a:uFill>
                <a:latin typeface="Calibri"/>
                <a:cs typeface="Calibri"/>
                <a:hlinkClick r:id="rId8"/>
              </a:rPr>
              <a:t> Economy</a:t>
            </a:r>
            <a:r>
              <a:rPr lang="en-US" sz="1800" spc="-25" dirty="0">
                <a:latin typeface="Calibri"/>
                <a:cs typeface="Calibri"/>
              </a:rPr>
              <a:t>.</a:t>
            </a:r>
            <a:r>
              <a:rPr lang="en-US" sz="1800" spc="10" dirty="0">
                <a:latin typeface="Calibri"/>
                <a:cs typeface="Calibri"/>
              </a:rPr>
              <a:t> </a:t>
            </a:r>
            <a:r>
              <a:rPr lang="en-US" sz="1800" spc="-5" dirty="0">
                <a:latin typeface="Calibri Light"/>
                <a:cs typeface="Calibri Light"/>
              </a:rPr>
              <a:t>More</a:t>
            </a:r>
            <a:r>
              <a:rPr lang="en-US" sz="1800" spc="10" dirty="0">
                <a:latin typeface="Calibri Light"/>
                <a:cs typeface="Calibri Light"/>
              </a:rPr>
              <a:t> </a:t>
            </a:r>
            <a:r>
              <a:rPr lang="en-US" sz="1800" spc="-15" dirty="0">
                <a:latin typeface="Calibri Light"/>
                <a:cs typeface="Calibri Light"/>
              </a:rPr>
              <a:t>info:</a:t>
            </a:r>
            <a:r>
              <a:rPr lang="en-US" sz="1800" spc="20" dirty="0">
                <a:latin typeface="Calibri Light"/>
                <a:cs typeface="Calibri Light"/>
              </a:rPr>
              <a:t> </a:t>
            </a:r>
            <a:r>
              <a:rPr lang="en-US" sz="1800" u="heavy" spc="-10" dirty="0" err="1">
                <a:solidFill>
                  <a:srgbClr val="5B9BD4"/>
                </a:solidFill>
                <a:uFill>
                  <a:solidFill>
                    <a:srgbClr val="5B9BD4"/>
                  </a:solidFill>
                </a:uFill>
                <a:latin typeface="Calibri"/>
                <a:cs typeface="Calibri"/>
              </a:rPr>
              <a:t>Inforegio</a:t>
            </a:r>
            <a:r>
              <a:rPr lang="en-US" sz="1800" u="heavy" spc="-15" dirty="0">
                <a:solidFill>
                  <a:srgbClr val="5B9BD4"/>
                </a:solidFill>
                <a:uFill>
                  <a:solidFill>
                    <a:srgbClr val="5B9BD4"/>
                  </a:solidFill>
                </a:uFill>
                <a:latin typeface="Calibri"/>
                <a:cs typeface="Calibri"/>
              </a:rPr>
              <a:t> </a:t>
            </a:r>
            <a:endParaRPr lang="en-US" sz="1800" dirty="0">
              <a:latin typeface="Calibri Light"/>
              <a:cs typeface="Calibri Light"/>
            </a:endParaRPr>
          </a:p>
          <a:p>
            <a:endParaRPr lang="en-CA" sz="1800" dirty="0">
              <a:solidFill>
                <a:schemeClr val="tx2"/>
              </a:solidFill>
            </a:endParaRP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75E73CB-C71B-E33A-91DE-053F270EB7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pic>
        <p:nvPicPr>
          <p:cNvPr id="7" name="object 2">
            <a:extLst>
              <a:ext uri="{FF2B5EF4-FFF2-40B4-BE49-F238E27FC236}">
                <a16:creationId xmlns:a16="http://schemas.microsoft.com/office/drawing/2014/main" id="{7E69B72A-BE03-A3CB-0549-B30C7DBFA1E3}"/>
              </a:ext>
            </a:extLst>
          </p:cNvPr>
          <p:cNvPicPr/>
          <p:nvPr/>
        </p:nvPicPr>
        <p:blipFill>
          <a:blip r:embed="rId10" cstate="print"/>
          <a:stretch>
            <a:fillRect/>
          </a:stretch>
        </p:blipFill>
        <p:spPr>
          <a:xfrm>
            <a:off x="9269795" y="6408420"/>
            <a:ext cx="1532119" cy="511053"/>
          </a:xfrm>
          <a:prstGeom prst="rect">
            <a:avLst/>
          </a:prstGeom>
        </p:spPr>
      </p:pic>
      <p:sp>
        <p:nvSpPr>
          <p:cNvPr id="9" name="Slide Number Placeholder 8">
            <a:extLst>
              <a:ext uri="{FF2B5EF4-FFF2-40B4-BE49-F238E27FC236}">
                <a16:creationId xmlns:a16="http://schemas.microsoft.com/office/drawing/2014/main" id="{9118D96F-CEAB-20EF-20B9-76F8981883F5}"/>
              </a:ext>
            </a:extLst>
          </p:cNvPr>
          <p:cNvSpPr>
            <a:spLocks noGrp="1"/>
          </p:cNvSpPr>
          <p:nvPr>
            <p:ph type="sldNum" sz="quarter" idx="12"/>
          </p:nvPr>
        </p:nvSpPr>
        <p:spPr/>
        <p:txBody>
          <a:bodyPr/>
          <a:lstStyle/>
          <a:p>
            <a:fld id="{4FE964A8-4C2B-4CD3-B694-9306F4F7BD18}" type="slidenum">
              <a:rPr lang="en-CA" smtClean="0"/>
              <a:t>5</a:t>
            </a:fld>
            <a:endParaRPr lang="en-CA"/>
          </a:p>
        </p:txBody>
      </p:sp>
    </p:spTree>
    <p:extLst>
      <p:ext uri="{BB962C8B-B14F-4D97-AF65-F5344CB8AC3E}">
        <p14:creationId xmlns:p14="http://schemas.microsoft.com/office/powerpoint/2010/main" val="181312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555EC38-84CA-4B55-B483-2BD125F4DBA6}"/>
              </a:ext>
            </a:extLst>
          </p:cNvPr>
          <p:cNvSpPr>
            <a:spLocks noGrp="1"/>
          </p:cNvSpPr>
          <p:nvPr>
            <p:ph idx="1"/>
          </p:nvPr>
        </p:nvSpPr>
        <p:spPr>
          <a:xfrm>
            <a:off x="1179226" y="1411550"/>
            <a:ext cx="9833548" cy="5252397"/>
          </a:xfrm>
        </p:spPr>
        <p:txBody>
          <a:bodyPr>
            <a:normAutofit/>
          </a:bodyPr>
          <a:lstStyle/>
          <a:p>
            <a:pPr marL="0" indent="0">
              <a:buNone/>
            </a:pP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GREEN TRANSITION 2</a:t>
            </a:r>
          </a:p>
          <a:p>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Topic 8: Green</a:t>
            </a:r>
            <a:r>
              <a:rPr lang="en-US" sz="1800" b="1" spc="-5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transition</a:t>
            </a:r>
            <a:r>
              <a:rPr lang="en-US" sz="1800" b="1" spc="-3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of</a:t>
            </a:r>
            <a:r>
              <a:rPr lang="en-US" sz="1800" b="1" spc="-3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tourism</a:t>
            </a:r>
            <a:r>
              <a:rPr lang="en-US" sz="1800" b="1" spc="-3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spc="-1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companies</a:t>
            </a:r>
          </a:p>
          <a:p>
            <a:r>
              <a:rPr lang="en-US" sz="1800" kern="0" dirty="0">
                <a:effectLst/>
                <a:latin typeface="Times New Roman" panose="02020603050405020304" pitchFamily="18" charset="0"/>
                <a:ea typeface="Times New Roman" panose="02020603050405020304" pitchFamily="18" charset="0"/>
              </a:rPr>
              <a:t>The Commission supports the </a:t>
            </a:r>
            <a:r>
              <a:rPr lang="en-US" sz="1800" u="sng" kern="0" dirty="0">
                <a:solidFill>
                  <a:srgbClr val="034EA1"/>
                </a:solidFill>
                <a:effectLst/>
                <a:latin typeface="Times New Roman" panose="02020603050405020304" pitchFamily="18" charset="0"/>
                <a:ea typeface="Times New Roman" panose="02020603050405020304" pitchFamily="18" charset="0"/>
                <a:hlinkClick r:id="rId2"/>
              </a:rPr>
              <a:t>EU Eco-management and Audit</a:t>
            </a:r>
            <a:r>
              <a:rPr lang="en-US" sz="1800" kern="0" dirty="0">
                <a:solidFill>
                  <a:srgbClr val="034EA1"/>
                </a:solidFill>
                <a:effectLst/>
                <a:latin typeface="Times New Roman" panose="02020603050405020304" pitchFamily="18" charset="0"/>
                <a:ea typeface="Times New Roman" panose="02020603050405020304" pitchFamily="18" charset="0"/>
              </a:rPr>
              <a:t> </a:t>
            </a:r>
            <a:r>
              <a:rPr lang="en-US" sz="1800" u="sng" kern="0" spc="-20" dirty="0">
                <a:solidFill>
                  <a:srgbClr val="034EA1"/>
                </a:solidFill>
                <a:effectLst/>
                <a:latin typeface="Times New Roman" panose="02020603050405020304" pitchFamily="18" charset="0"/>
                <a:ea typeface="Times New Roman" panose="02020603050405020304" pitchFamily="18" charset="0"/>
                <a:hlinkClick r:id="rId2"/>
              </a:rPr>
              <a:t>Scheme</a:t>
            </a:r>
            <a:r>
              <a:rPr lang="en-US" sz="1800" u="sng" kern="0" spc="-45" dirty="0">
                <a:solidFill>
                  <a:srgbClr val="034EA1"/>
                </a:solidFill>
                <a:effectLst/>
                <a:latin typeface="Times New Roman" panose="02020603050405020304" pitchFamily="18" charset="0"/>
                <a:ea typeface="Times New Roman" panose="02020603050405020304" pitchFamily="18" charset="0"/>
                <a:hlinkClick r:id="rId2"/>
              </a:rPr>
              <a:t> </a:t>
            </a:r>
            <a:r>
              <a:rPr lang="en-US" sz="1800" u="sng" kern="0" spc="-20" dirty="0">
                <a:solidFill>
                  <a:srgbClr val="034EA1"/>
                </a:solidFill>
                <a:effectLst/>
                <a:latin typeface="Times New Roman" panose="02020603050405020304" pitchFamily="18" charset="0"/>
                <a:ea typeface="Times New Roman" panose="02020603050405020304" pitchFamily="18" charset="0"/>
                <a:hlinkClick r:id="rId2"/>
              </a:rPr>
              <a:t>(EMAS)</a:t>
            </a:r>
            <a:r>
              <a:rPr lang="en-US" sz="1800" kern="0" spc="-45" dirty="0">
                <a:solidFill>
                  <a:srgbClr val="034EA1"/>
                </a:solidFill>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for</a:t>
            </a:r>
            <a:r>
              <a:rPr lang="en-US" sz="1800" kern="0" spc="-50"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all</a:t>
            </a:r>
            <a:r>
              <a:rPr lang="en-US" sz="1800" kern="0" spc="-40"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economic</a:t>
            </a:r>
            <a:r>
              <a:rPr lang="en-US" sz="1800" kern="0" spc="-4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sectors,</a:t>
            </a:r>
            <a:r>
              <a:rPr lang="en-US" sz="1800" kern="0" spc="-4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including</a:t>
            </a:r>
            <a:r>
              <a:rPr lang="en-US" sz="1800" kern="0" spc="-5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tourism</a:t>
            </a:r>
          </a:p>
          <a:p>
            <a:r>
              <a:rPr lang="en-US" sz="1800" u="sng" kern="0" dirty="0">
                <a:solidFill>
                  <a:srgbClr val="034EA1"/>
                </a:solidFill>
                <a:effectLst/>
                <a:latin typeface="Times New Roman" panose="02020603050405020304" pitchFamily="18" charset="0"/>
                <a:ea typeface="Times New Roman" panose="02020603050405020304" pitchFamily="18" charset="0"/>
                <a:hlinkClick r:id="rId3"/>
              </a:rPr>
              <a:t> EU Ecolabel</a:t>
            </a:r>
            <a:r>
              <a:rPr lang="en-US" sz="1800" kern="0" dirty="0">
                <a:solidFill>
                  <a:srgbClr val="034EA1"/>
                </a:solidFill>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is a ‘best of </a:t>
            </a:r>
            <a:r>
              <a:rPr lang="en-US" sz="1800" kern="0" dirty="0" err="1">
                <a:effectLst/>
                <a:latin typeface="Times New Roman" panose="02020603050405020304" pitchFamily="18" charset="0"/>
                <a:ea typeface="Times New Roman" panose="02020603050405020304" pitchFamily="18" charset="0"/>
              </a:rPr>
              <a:t>class’</a:t>
            </a:r>
            <a:r>
              <a:rPr lang="en-US" sz="1800" kern="0" dirty="0">
                <a:effectLst/>
                <a:latin typeface="Times New Roman" panose="02020603050405020304" pitchFamily="18" charset="0"/>
                <a:ea typeface="Times New Roman" panose="02020603050405020304" pitchFamily="18" charset="0"/>
              </a:rPr>
              <a:t> type of label which can be awarded to tourist accommodation services with excellent environmental performance.</a:t>
            </a:r>
          </a:p>
          <a:p>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Topic 12 R&amp;I</a:t>
            </a:r>
            <a:r>
              <a:rPr lang="en-US" sz="1800" b="1" spc="-1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projects</a:t>
            </a:r>
            <a:r>
              <a:rPr lang="en-US" sz="1800" b="1" spc="-1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and</a:t>
            </a:r>
            <a:r>
              <a:rPr lang="en-US" sz="1800" b="1" spc="-3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pilots</a:t>
            </a:r>
            <a:r>
              <a:rPr lang="en-US" sz="1800" b="1" spc="-2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on</a:t>
            </a:r>
            <a:r>
              <a:rPr lang="en-US" sz="1800" b="1" spc="-3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circular</a:t>
            </a:r>
            <a:r>
              <a:rPr lang="en-US" sz="1800" b="1" spc="-1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and</a:t>
            </a:r>
            <a:r>
              <a:rPr lang="en-US" sz="1800" b="1" spc="-3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climate-friendly </a:t>
            </a:r>
            <a:r>
              <a:rPr lang="en-US" sz="1800" b="1" spc="-1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tourism</a:t>
            </a:r>
            <a:endParaRPr lang="en-IE"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kern="0" spc="-10" dirty="0">
                <a:effectLst/>
                <a:latin typeface="Times New Roman" panose="02020603050405020304" pitchFamily="18" charset="0"/>
                <a:ea typeface="Times New Roman" panose="02020603050405020304" pitchFamily="18" charset="0"/>
              </a:rPr>
              <a:t>H2020/Horizon</a:t>
            </a:r>
            <a:r>
              <a:rPr lang="en-US" sz="1800" kern="0" spc="-6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Europe</a:t>
            </a:r>
            <a:r>
              <a:rPr lang="en-US" sz="1800" kern="0" spc="-5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had</a:t>
            </a:r>
            <a:r>
              <a:rPr lang="en-US" sz="1800" kern="0" spc="-6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been</a:t>
            </a:r>
            <a:r>
              <a:rPr lang="en-US" sz="1800" kern="0" spc="-6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given</a:t>
            </a:r>
            <a:r>
              <a:rPr lang="en-US" sz="1800" kern="0" spc="-6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to</a:t>
            </a:r>
            <a:r>
              <a:rPr lang="en-US" sz="1800" kern="0" spc="-60" dirty="0">
                <a:effectLst/>
                <a:latin typeface="Times New Roman" panose="02020603050405020304" pitchFamily="18" charset="0"/>
                <a:ea typeface="Times New Roman" panose="02020603050405020304" pitchFamily="18" charset="0"/>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278</a:t>
            </a:r>
            <a:r>
              <a:rPr lang="en-US" sz="1800" u="sng" kern="0" spc="-60"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projects</a:t>
            </a:r>
            <a:r>
              <a:rPr lang="en-US" sz="1800" kern="0" spc="-60" dirty="0">
                <a:solidFill>
                  <a:srgbClr val="034EA1"/>
                </a:solidFill>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with</a:t>
            </a:r>
            <a:r>
              <a:rPr lang="en-US" sz="1800" kern="0" spc="-6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links</a:t>
            </a:r>
            <a:r>
              <a:rPr lang="en-US" sz="1800" kern="0" spc="-5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to</a:t>
            </a:r>
            <a:r>
              <a:rPr lang="en-US" sz="1800" kern="0" spc="-6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tourism,</a:t>
            </a:r>
            <a:r>
              <a:rPr lang="en-US" sz="1800" kern="0" spc="-6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sustainability, </a:t>
            </a:r>
            <a:r>
              <a:rPr lang="en-US" sz="1800" kern="0" dirty="0">
                <a:effectLst/>
                <a:latin typeface="Times New Roman" panose="02020603050405020304" pitchFamily="18" charset="0"/>
                <a:ea typeface="Times New Roman" panose="02020603050405020304" pitchFamily="18" charset="0"/>
              </a:rPr>
              <a:t>climate and circularity.</a:t>
            </a:r>
          </a:p>
          <a:p>
            <a:r>
              <a:rPr lang="en-US" sz="1800" kern="0" dirty="0">
                <a:effectLst/>
                <a:latin typeface="Times New Roman" panose="02020603050405020304" pitchFamily="18" charset="0"/>
                <a:ea typeface="Times New Roman" panose="02020603050405020304" pitchFamily="18" charset="0"/>
              </a:rPr>
              <a:t>The </a:t>
            </a:r>
            <a:r>
              <a:rPr lang="en-US" sz="1800" u="sng" kern="0" dirty="0">
                <a:solidFill>
                  <a:srgbClr val="034EA1"/>
                </a:solidFill>
                <a:effectLst/>
                <a:latin typeface="Times New Roman" panose="02020603050405020304" pitchFamily="18" charset="0"/>
                <a:ea typeface="Times New Roman" panose="02020603050405020304" pitchFamily="18" charset="0"/>
                <a:hlinkClick r:id="rId5"/>
              </a:rPr>
              <a:t>EU Cluster collaboration platform</a:t>
            </a:r>
            <a:r>
              <a:rPr lang="en-US" sz="1800" kern="0" dirty="0">
                <a:solidFill>
                  <a:srgbClr val="034EA1"/>
                </a:solidFill>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includes 41 cluster </a:t>
            </a:r>
            <a:r>
              <a:rPr lang="en-US" sz="1800" kern="0" dirty="0" err="1">
                <a:effectLst/>
                <a:latin typeface="Times New Roman" panose="02020603050405020304" pitchFamily="18" charset="0"/>
                <a:ea typeface="Times New Roman" panose="02020603050405020304" pitchFamily="18" charset="0"/>
              </a:rPr>
              <a:t>organisations</a:t>
            </a:r>
            <a:r>
              <a:rPr lang="en-US" sz="1800" kern="0" dirty="0">
                <a:effectLst/>
                <a:latin typeface="Times New Roman" panose="02020603050405020304" pitchFamily="18" charset="0"/>
                <a:ea typeface="Times New Roman" panose="02020603050405020304" pitchFamily="18" charset="0"/>
              </a:rPr>
              <a:t> or initiatives dedicated to tourism</a:t>
            </a:r>
          </a:p>
          <a:p>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Topic 13: Product</a:t>
            </a:r>
            <a:r>
              <a:rPr lang="en-US" sz="1800" b="1" spc="-4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environmental</a:t>
            </a:r>
            <a:r>
              <a:rPr lang="en-US" sz="1800" b="1" spc="-4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footprint</a:t>
            </a:r>
            <a:r>
              <a:rPr lang="en-US" sz="1800" b="1" spc="-3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spc="-1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methodology</a:t>
            </a:r>
          </a:p>
          <a:p>
            <a:r>
              <a:rPr lang="en-US" sz="1800" kern="0" dirty="0">
                <a:effectLst/>
                <a:latin typeface="Times New Roman" panose="02020603050405020304" pitchFamily="18" charset="0"/>
                <a:ea typeface="Times New Roman" panose="02020603050405020304" pitchFamily="18" charset="0"/>
              </a:rPr>
              <a:t>The</a:t>
            </a:r>
            <a:r>
              <a:rPr lang="en-US" sz="1800" kern="0" spc="-4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Commission</a:t>
            </a:r>
            <a:r>
              <a:rPr lang="en-US" sz="1800" kern="0" spc="-6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adopted</a:t>
            </a:r>
            <a:r>
              <a:rPr lang="en-US" sz="1800" kern="0" spc="-6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a</a:t>
            </a:r>
            <a:r>
              <a:rPr lang="en-US" sz="1800" kern="0" spc="-6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proposal</a:t>
            </a:r>
            <a:r>
              <a:rPr lang="en-US" sz="1800" kern="0" spc="-5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for</a:t>
            </a:r>
            <a:r>
              <a:rPr lang="en-US" sz="1800" kern="0" spc="-6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a</a:t>
            </a:r>
            <a:r>
              <a:rPr lang="en-US" sz="1800" kern="0" spc="-4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directive</a:t>
            </a:r>
            <a:r>
              <a:rPr lang="en-US" sz="1800" kern="0" spc="-6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on</a:t>
            </a:r>
            <a:r>
              <a:rPr lang="en-US" sz="1800" kern="0" spc="-50" dirty="0">
                <a:effectLst/>
                <a:latin typeface="Times New Roman" panose="02020603050405020304" pitchFamily="18" charset="0"/>
                <a:ea typeface="Times New Roman" panose="02020603050405020304" pitchFamily="18" charset="0"/>
              </a:rPr>
              <a:t> </a:t>
            </a:r>
            <a:r>
              <a:rPr lang="en-US" sz="1800" kern="0" dirty="0">
                <a:solidFill>
                  <a:srgbClr val="0070C0"/>
                </a:solidFill>
                <a:effectLst/>
                <a:latin typeface="Times New Roman" panose="02020603050405020304" pitchFamily="18" charset="0"/>
                <a:ea typeface="Times New Roman" panose="02020603050405020304" pitchFamily="18" charset="0"/>
              </a:rPr>
              <a:t>green</a:t>
            </a:r>
            <a:r>
              <a:rPr lang="en-US" sz="1800" kern="0" spc="-55" dirty="0">
                <a:solidFill>
                  <a:srgbClr val="0070C0"/>
                </a:solidFill>
                <a:effectLst/>
                <a:latin typeface="Times New Roman" panose="02020603050405020304" pitchFamily="18" charset="0"/>
                <a:ea typeface="Times New Roman" panose="02020603050405020304" pitchFamily="18" charset="0"/>
              </a:rPr>
              <a:t> </a:t>
            </a:r>
            <a:r>
              <a:rPr lang="en-US" sz="1800" kern="0" dirty="0">
                <a:solidFill>
                  <a:srgbClr val="0070C0"/>
                </a:solidFill>
                <a:effectLst/>
                <a:latin typeface="Times New Roman" panose="02020603050405020304" pitchFamily="18" charset="0"/>
                <a:ea typeface="Times New Roman" panose="02020603050405020304" pitchFamily="18" charset="0"/>
              </a:rPr>
              <a:t>claims </a:t>
            </a:r>
            <a:r>
              <a:rPr lang="en-US" sz="1800" kern="0" spc="-30" dirty="0">
                <a:effectLst/>
                <a:latin typeface="Times New Roman" panose="02020603050405020304" pitchFamily="18" charset="0"/>
                <a:ea typeface="Times New Roman" panose="02020603050405020304" pitchFamily="18" charset="0"/>
              </a:rPr>
              <a:t>in</a:t>
            </a:r>
            <a:r>
              <a:rPr lang="en-US" sz="1800" kern="0" spc="-35" dirty="0">
                <a:effectLst/>
                <a:latin typeface="Times New Roman" panose="02020603050405020304" pitchFamily="18" charset="0"/>
                <a:ea typeface="Times New Roman" panose="02020603050405020304" pitchFamily="18" charset="0"/>
              </a:rPr>
              <a:t> </a:t>
            </a:r>
            <a:r>
              <a:rPr lang="en-US" sz="1800" kern="0" spc="-30" dirty="0">
                <a:effectLst/>
                <a:latin typeface="Times New Roman" panose="02020603050405020304" pitchFamily="18" charset="0"/>
                <a:ea typeface="Times New Roman" panose="02020603050405020304" pitchFamily="18" charset="0"/>
              </a:rPr>
              <a:t>March</a:t>
            </a:r>
            <a:r>
              <a:rPr lang="en-US" sz="1800" kern="0" spc="-40" dirty="0">
                <a:effectLst/>
                <a:latin typeface="Times New Roman" panose="02020603050405020304" pitchFamily="18" charset="0"/>
                <a:ea typeface="Times New Roman" panose="02020603050405020304" pitchFamily="18" charset="0"/>
              </a:rPr>
              <a:t> </a:t>
            </a:r>
            <a:r>
              <a:rPr lang="en-US" sz="1800" kern="0" spc="-30" dirty="0">
                <a:effectLst/>
                <a:latin typeface="Times New Roman" panose="02020603050405020304" pitchFamily="18" charset="0"/>
                <a:ea typeface="Times New Roman" panose="02020603050405020304" pitchFamily="18" charset="0"/>
              </a:rPr>
              <a:t>2023</a:t>
            </a:r>
            <a:r>
              <a:rPr lang="en-US" sz="1800" kern="0" spc="-40" dirty="0">
                <a:effectLst/>
                <a:latin typeface="Times New Roman" panose="02020603050405020304" pitchFamily="18" charset="0"/>
                <a:ea typeface="Times New Roman" panose="02020603050405020304" pitchFamily="18" charset="0"/>
              </a:rPr>
              <a:t> </a:t>
            </a:r>
            <a:r>
              <a:rPr lang="en-US" sz="1800" kern="0" spc="-30" dirty="0">
                <a:effectLst/>
                <a:latin typeface="Times New Roman" panose="02020603050405020304" pitchFamily="18" charset="0"/>
                <a:ea typeface="Times New Roman" panose="02020603050405020304" pitchFamily="18" charset="0"/>
              </a:rPr>
              <a:t>highlighting</a:t>
            </a:r>
            <a:r>
              <a:rPr lang="en-US" sz="1800" kern="0" spc="-35" dirty="0">
                <a:effectLst/>
                <a:latin typeface="Times New Roman" panose="02020603050405020304" pitchFamily="18" charset="0"/>
                <a:ea typeface="Times New Roman" panose="02020603050405020304" pitchFamily="18" charset="0"/>
              </a:rPr>
              <a:t> </a:t>
            </a:r>
            <a:r>
              <a:rPr lang="en-US" sz="1800" kern="0" spc="-30" dirty="0">
                <a:effectLst/>
                <a:latin typeface="Times New Roman" panose="02020603050405020304" pitchFamily="18" charset="0"/>
                <a:ea typeface="Times New Roman" panose="02020603050405020304" pitchFamily="18" charset="0"/>
              </a:rPr>
              <a:t>the</a:t>
            </a:r>
            <a:r>
              <a:rPr lang="en-US" sz="1800" kern="0" spc="-35" dirty="0">
                <a:effectLst/>
                <a:latin typeface="Times New Roman" panose="02020603050405020304" pitchFamily="18" charset="0"/>
                <a:ea typeface="Times New Roman" panose="02020603050405020304" pitchFamily="18" charset="0"/>
              </a:rPr>
              <a:t> </a:t>
            </a:r>
            <a:r>
              <a:rPr lang="en-US" sz="1800" kern="0" spc="-30" dirty="0">
                <a:effectLst/>
                <a:latin typeface="Times New Roman" panose="02020603050405020304" pitchFamily="18" charset="0"/>
                <a:ea typeface="Times New Roman" panose="02020603050405020304" pitchFamily="18" charset="0"/>
              </a:rPr>
              <a:t>need</a:t>
            </a:r>
            <a:r>
              <a:rPr lang="en-US" sz="1800" kern="0" spc="-35" dirty="0">
                <a:effectLst/>
                <a:latin typeface="Times New Roman" panose="02020603050405020304" pitchFamily="18" charset="0"/>
                <a:ea typeface="Times New Roman" panose="02020603050405020304" pitchFamily="18" charset="0"/>
              </a:rPr>
              <a:t> </a:t>
            </a:r>
            <a:r>
              <a:rPr lang="en-US" sz="1800" kern="0" spc="-30" dirty="0">
                <a:effectLst/>
                <a:latin typeface="Times New Roman" panose="02020603050405020304" pitchFamily="18" charset="0"/>
                <a:ea typeface="Times New Roman" panose="02020603050405020304" pitchFamily="18" charset="0"/>
              </a:rPr>
              <a:t>to</a:t>
            </a:r>
            <a:r>
              <a:rPr lang="en-US" sz="1800" kern="0" spc="-45" dirty="0">
                <a:effectLst/>
                <a:latin typeface="Times New Roman" panose="02020603050405020304" pitchFamily="18" charset="0"/>
                <a:ea typeface="Times New Roman" panose="02020603050405020304" pitchFamily="18" charset="0"/>
              </a:rPr>
              <a:t> </a:t>
            </a:r>
            <a:r>
              <a:rPr lang="en-US" sz="1800" kern="0" spc="-30" dirty="0">
                <a:effectLst/>
                <a:latin typeface="Times New Roman" panose="02020603050405020304" pitchFamily="18" charset="0"/>
                <a:ea typeface="Times New Roman" panose="02020603050405020304" pitchFamily="18" charset="0"/>
              </a:rPr>
              <a:t>substantiate</a:t>
            </a:r>
            <a:r>
              <a:rPr lang="en-US" sz="1800" kern="0" spc="-40" dirty="0">
                <a:effectLst/>
                <a:latin typeface="Times New Roman" panose="02020603050405020304" pitchFamily="18" charset="0"/>
                <a:ea typeface="Times New Roman" panose="02020603050405020304" pitchFamily="18" charset="0"/>
              </a:rPr>
              <a:t> </a:t>
            </a:r>
            <a:r>
              <a:rPr lang="en-US" sz="1800" kern="0" spc="-30" dirty="0">
                <a:effectLst/>
                <a:latin typeface="Times New Roman" panose="02020603050405020304" pitchFamily="18" charset="0"/>
                <a:ea typeface="Times New Roman" panose="02020603050405020304" pitchFamily="18" charset="0"/>
              </a:rPr>
              <a:t>businesses’</a:t>
            </a:r>
            <a:r>
              <a:rPr lang="en-US" sz="1800" kern="0" spc="-45" dirty="0">
                <a:effectLst/>
                <a:latin typeface="Times New Roman" panose="02020603050405020304" pitchFamily="18" charset="0"/>
                <a:ea typeface="Times New Roman" panose="02020603050405020304" pitchFamily="18" charset="0"/>
              </a:rPr>
              <a:t> </a:t>
            </a:r>
            <a:r>
              <a:rPr lang="en-US" sz="1800" kern="0" spc="-30" dirty="0">
                <a:effectLst/>
                <a:latin typeface="Times New Roman" panose="02020603050405020304" pitchFamily="18" charset="0"/>
                <a:ea typeface="Times New Roman" panose="02020603050405020304" pitchFamily="18" charset="0"/>
              </a:rPr>
              <a:t>environmental</a:t>
            </a:r>
            <a:r>
              <a:rPr lang="en-US" sz="1800" kern="0" spc="-35" dirty="0">
                <a:effectLst/>
                <a:latin typeface="Times New Roman" panose="02020603050405020304" pitchFamily="18" charset="0"/>
                <a:ea typeface="Times New Roman" panose="02020603050405020304" pitchFamily="18" charset="0"/>
              </a:rPr>
              <a:t> </a:t>
            </a:r>
            <a:r>
              <a:rPr lang="en-US" sz="1800" kern="0" spc="-30" dirty="0">
                <a:effectLst/>
                <a:latin typeface="Times New Roman" panose="02020603050405020304" pitchFamily="18" charset="0"/>
                <a:ea typeface="Times New Roman" panose="02020603050405020304" pitchFamily="18" charset="0"/>
              </a:rPr>
              <a:t>claims.</a:t>
            </a:r>
            <a:endParaRPr lang="en-IE"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CA" sz="1800" dirty="0">
              <a:solidFill>
                <a:schemeClr val="tx2"/>
              </a:solidFill>
            </a:endParaRP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75E73CB-C71B-E33A-91DE-053F270EB7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pic>
        <p:nvPicPr>
          <p:cNvPr id="5" name="object 2">
            <a:extLst>
              <a:ext uri="{FF2B5EF4-FFF2-40B4-BE49-F238E27FC236}">
                <a16:creationId xmlns:a16="http://schemas.microsoft.com/office/drawing/2014/main" id="{5D67DEF6-02A6-ABFC-E5C4-5A54038C13A0}"/>
              </a:ext>
            </a:extLst>
          </p:cNvPr>
          <p:cNvPicPr/>
          <p:nvPr/>
        </p:nvPicPr>
        <p:blipFill>
          <a:blip r:embed="rId7" cstate="print"/>
          <a:stretch>
            <a:fillRect/>
          </a:stretch>
        </p:blipFill>
        <p:spPr>
          <a:xfrm>
            <a:off x="9580146" y="6356349"/>
            <a:ext cx="1532119" cy="511053"/>
          </a:xfrm>
          <a:prstGeom prst="rect">
            <a:avLst/>
          </a:prstGeom>
        </p:spPr>
      </p:pic>
      <p:sp>
        <p:nvSpPr>
          <p:cNvPr id="7" name="Slide Number Placeholder 6">
            <a:extLst>
              <a:ext uri="{FF2B5EF4-FFF2-40B4-BE49-F238E27FC236}">
                <a16:creationId xmlns:a16="http://schemas.microsoft.com/office/drawing/2014/main" id="{93582E44-0DA9-A1FB-2B12-A1053FBE64E0}"/>
              </a:ext>
            </a:extLst>
          </p:cNvPr>
          <p:cNvSpPr>
            <a:spLocks noGrp="1"/>
          </p:cNvSpPr>
          <p:nvPr>
            <p:ph type="sldNum" sz="quarter" idx="12"/>
          </p:nvPr>
        </p:nvSpPr>
        <p:spPr/>
        <p:txBody>
          <a:bodyPr/>
          <a:lstStyle/>
          <a:p>
            <a:fld id="{4FE964A8-4C2B-4CD3-B694-9306F4F7BD18}" type="slidenum">
              <a:rPr lang="en-CA" smtClean="0"/>
              <a:t>6</a:t>
            </a:fld>
            <a:endParaRPr lang="en-CA"/>
          </a:p>
        </p:txBody>
      </p:sp>
    </p:spTree>
    <p:extLst>
      <p:ext uri="{BB962C8B-B14F-4D97-AF65-F5344CB8AC3E}">
        <p14:creationId xmlns:p14="http://schemas.microsoft.com/office/powerpoint/2010/main" val="273970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555EC38-84CA-4B55-B483-2BD125F4DBA6}"/>
              </a:ext>
            </a:extLst>
          </p:cNvPr>
          <p:cNvSpPr>
            <a:spLocks noGrp="1"/>
          </p:cNvSpPr>
          <p:nvPr>
            <p:ph idx="1"/>
          </p:nvPr>
        </p:nvSpPr>
        <p:spPr>
          <a:xfrm>
            <a:off x="1179226" y="1331650"/>
            <a:ext cx="9833548" cy="5332297"/>
          </a:xfrm>
        </p:spPr>
        <p:txBody>
          <a:bodyPr>
            <a:normAutofit/>
          </a:bodyPr>
          <a:lstStyle/>
          <a:p>
            <a:endPar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r>
              <a:rPr lang="en-US" sz="1800" b="1" dirty="0">
                <a:solidFill>
                  <a:schemeClr val="accent1">
                    <a:lumMod val="75000"/>
                  </a:schemeClr>
                </a:solidFill>
                <a:effectLst/>
                <a:latin typeface="Times New Roman" panose="02020603050405020304" pitchFamily="18" charset="0"/>
                <a:ea typeface="Times New Roman" panose="02020603050405020304" pitchFamily="18" charset="0"/>
              </a:rPr>
              <a:t>DIGITAL TRANSITION 1</a:t>
            </a:r>
            <a:endParaRPr lang="en-US" sz="1800" b="1" dirty="0">
              <a:solidFill>
                <a:srgbClr val="70B547"/>
              </a:solidFill>
              <a:latin typeface="Calibri Light" panose="020F0302020204030204" pitchFamily="34" charset="0"/>
              <a:ea typeface="Times New Roman" panose="02020603050405020304" pitchFamily="18" charset="0"/>
              <a:cs typeface="Times New Roman" panose="02020603050405020304" pitchFamily="18" charset="0"/>
            </a:endParaRPr>
          </a:p>
          <a:p>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Topic 9: Innovative</a:t>
            </a:r>
            <a:r>
              <a:rPr lang="en-US" sz="1800" b="1" spc="-4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and</a:t>
            </a:r>
            <a:r>
              <a:rPr lang="en-US" sz="1800" b="1" spc="-3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data-driven</a:t>
            </a:r>
            <a:r>
              <a:rPr lang="en-US" sz="1800" b="1" spc="-4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tourism</a:t>
            </a:r>
            <a:r>
              <a:rPr lang="en-US" sz="1800" b="1" spc="-35"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spc="-10" dirty="0">
                <a:solidFill>
                  <a:srgbClr val="70B547"/>
                </a:solidFill>
                <a:effectLst/>
                <a:latin typeface="Calibri Light" panose="020F0302020204030204" pitchFamily="34" charset="0"/>
                <a:ea typeface="Times New Roman" panose="02020603050405020304" pitchFamily="18" charset="0"/>
                <a:cs typeface="Times New Roman" panose="02020603050405020304" pitchFamily="18" charset="0"/>
              </a:rPr>
              <a:t>services</a:t>
            </a:r>
            <a:endParaRPr lang="en-IE"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kern="0" dirty="0">
                <a:effectLst/>
                <a:latin typeface="Times New Roman" panose="02020603050405020304" pitchFamily="18" charset="0"/>
                <a:ea typeface="Times New Roman" panose="02020603050405020304" pitchFamily="18" charset="0"/>
              </a:rPr>
              <a:t>The</a:t>
            </a:r>
            <a:r>
              <a:rPr lang="en-US" sz="1800" kern="0" spc="-70" dirty="0">
                <a:effectLst/>
                <a:latin typeface="Times New Roman" panose="02020603050405020304" pitchFamily="18" charset="0"/>
                <a:ea typeface="Times New Roman" panose="02020603050405020304" pitchFamily="18" charset="0"/>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2"/>
              </a:rPr>
              <a:t>Enterprise</a:t>
            </a:r>
            <a:r>
              <a:rPr lang="en-US" sz="1800" u="sng" kern="0" spc="-70" dirty="0">
                <a:solidFill>
                  <a:srgbClr val="034EA1"/>
                </a:solidFill>
                <a:effectLst/>
                <a:latin typeface="Times New Roman" panose="02020603050405020304" pitchFamily="18" charset="0"/>
                <a:ea typeface="Times New Roman" panose="02020603050405020304" pitchFamily="18" charset="0"/>
                <a:hlinkClick r:id="rId2"/>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2"/>
              </a:rPr>
              <a:t>Europe</a:t>
            </a:r>
            <a:r>
              <a:rPr lang="en-US" sz="1800" u="sng" kern="0" spc="-75" dirty="0">
                <a:solidFill>
                  <a:srgbClr val="034EA1"/>
                </a:solidFill>
                <a:effectLst/>
                <a:latin typeface="Times New Roman" panose="02020603050405020304" pitchFamily="18" charset="0"/>
                <a:ea typeface="Times New Roman" panose="02020603050405020304" pitchFamily="18" charset="0"/>
                <a:hlinkClick r:id="rId2"/>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2"/>
              </a:rPr>
              <a:t>Network</a:t>
            </a:r>
            <a:r>
              <a:rPr lang="en-US" sz="1800" kern="0" spc="-70" dirty="0">
                <a:solidFill>
                  <a:srgbClr val="034EA1"/>
                </a:solidFill>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sector</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group</a:t>
            </a:r>
            <a:r>
              <a:rPr lang="en-US" sz="1800" kern="0" spc="-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on</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tourism</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(EEN</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SGT)</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is</a:t>
            </a:r>
            <a:r>
              <a:rPr lang="en-US" sz="1800" kern="0" spc="-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composed</a:t>
            </a:r>
            <a:r>
              <a:rPr lang="en-US" sz="1800" kern="0" spc="-6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in</a:t>
            </a:r>
            <a:r>
              <a:rPr lang="en-US" sz="1800" kern="0" spc="-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2023 </a:t>
            </a:r>
            <a:r>
              <a:rPr lang="en-US" sz="1800" kern="0" spc="-20" dirty="0">
                <a:effectLst/>
                <a:latin typeface="Times New Roman" panose="02020603050405020304" pitchFamily="18" charset="0"/>
                <a:ea typeface="Times New Roman" panose="02020603050405020304" pitchFamily="18" charset="0"/>
              </a:rPr>
              <a:t>of</a:t>
            </a:r>
            <a:r>
              <a:rPr lang="en-US" sz="1800" kern="0" spc="-5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84</a:t>
            </a:r>
            <a:r>
              <a:rPr lang="en-US" sz="1800" kern="0" spc="-4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members</a:t>
            </a:r>
            <a:r>
              <a:rPr lang="en-US" sz="1800" kern="0" spc="-4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from</a:t>
            </a:r>
            <a:r>
              <a:rPr lang="en-US" sz="1800" kern="0" spc="-5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29</a:t>
            </a:r>
            <a:r>
              <a:rPr lang="en-US" sz="1800" kern="0" spc="-4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countries</a:t>
            </a:r>
            <a:r>
              <a:rPr lang="en-US" sz="1800" kern="0" spc="-40"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that</a:t>
            </a:r>
            <a:r>
              <a:rPr lang="en-US" sz="1800" kern="0" spc="-4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regularly</a:t>
            </a:r>
            <a:r>
              <a:rPr lang="en-US" sz="1800" kern="0" spc="-4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collaborate</a:t>
            </a:r>
            <a:r>
              <a:rPr lang="en-US" sz="1800" kern="0" spc="-4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to</a:t>
            </a:r>
            <a:r>
              <a:rPr lang="en-US" sz="1800" kern="0" spc="-5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support</a:t>
            </a:r>
            <a:r>
              <a:rPr lang="en-US" sz="1800" kern="0" spc="-5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the</a:t>
            </a:r>
            <a:r>
              <a:rPr lang="en-US" sz="1800" kern="0" spc="-4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tourism</a:t>
            </a:r>
            <a:r>
              <a:rPr lang="en-US" sz="1800" kern="0" spc="-55"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ecosystem </a:t>
            </a:r>
            <a:r>
              <a:rPr lang="en-US" sz="1800" kern="0" dirty="0">
                <a:effectLst/>
                <a:latin typeface="Times New Roman" panose="02020603050405020304" pitchFamily="18" charset="0"/>
                <a:ea typeface="Times New Roman" panose="02020603050405020304" pitchFamily="18" charset="0"/>
              </a:rPr>
              <a:t>actors</a:t>
            </a:r>
            <a:r>
              <a:rPr lang="en-US" sz="1800" kern="0" spc="-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in</a:t>
            </a:r>
            <a:r>
              <a:rPr lang="en-US" sz="1800" kern="0" spc="-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their</a:t>
            </a:r>
            <a:r>
              <a:rPr lang="en-US" sz="1800" kern="0" spc="-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territories.</a:t>
            </a:r>
          </a:p>
          <a:p>
            <a:r>
              <a:rPr lang="en-US" sz="1800" kern="0" dirty="0">
                <a:solidFill>
                  <a:srgbClr val="70B547"/>
                </a:solidFill>
                <a:effectLst/>
                <a:latin typeface="Times New Roman" panose="02020603050405020304" pitchFamily="18" charset="0"/>
                <a:ea typeface="Times New Roman" panose="02020603050405020304" pitchFamily="18" charset="0"/>
              </a:rPr>
              <a:t>Topic 10: </a:t>
            </a:r>
            <a:r>
              <a:rPr lang="en-US" sz="1800" kern="0" spc="-10" dirty="0">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Availability</a:t>
            </a:r>
            <a:r>
              <a:rPr lang="en-US" sz="1800" kern="0" spc="-45" dirty="0">
                <a:solidFill>
                  <a:srgbClr val="70B547"/>
                </a:solidFill>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of</a:t>
            </a:r>
            <a:r>
              <a:rPr lang="en-US" sz="1800" kern="0" spc="-35" dirty="0">
                <a:solidFill>
                  <a:srgbClr val="70B547"/>
                </a:solidFill>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online</a:t>
            </a:r>
            <a:r>
              <a:rPr lang="en-US" sz="1800" kern="0" spc="-20" dirty="0">
                <a:solidFill>
                  <a:srgbClr val="70B547"/>
                </a:solidFill>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information</a:t>
            </a:r>
            <a:r>
              <a:rPr lang="en-US" sz="1800" kern="0" spc="-25" dirty="0">
                <a:solidFill>
                  <a:srgbClr val="70B547"/>
                </a:solidFill>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on</a:t>
            </a:r>
            <a:r>
              <a:rPr lang="en-US" sz="1800" kern="0" spc="-40" dirty="0">
                <a:solidFill>
                  <a:srgbClr val="70B547"/>
                </a:solidFill>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tourism</a:t>
            </a:r>
            <a:r>
              <a:rPr lang="en-US" sz="1800" kern="0" spc="-15" dirty="0">
                <a:solidFill>
                  <a:srgbClr val="70B547"/>
                </a:solidFill>
                <a:effectLst/>
                <a:latin typeface="Times New Roman" panose="02020603050405020304" pitchFamily="18" charset="0"/>
                <a:ea typeface="Times New Roman" panose="02020603050405020304" pitchFamily="18" charset="0"/>
              </a:rPr>
              <a:t> </a:t>
            </a:r>
            <a:r>
              <a:rPr lang="en-US" sz="1800" kern="0" spc="-10" dirty="0">
                <a:solidFill>
                  <a:srgbClr val="70B547"/>
                </a:solidFill>
                <a:effectLst/>
                <a:latin typeface="Times New Roman" panose="02020603050405020304" pitchFamily="18" charset="0"/>
                <a:ea typeface="Times New Roman" panose="02020603050405020304" pitchFamily="18" charset="0"/>
              </a:rPr>
              <a:t>offer</a:t>
            </a:r>
          </a:p>
          <a:p>
            <a:r>
              <a:rPr lang="en-US" sz="1800" kern="0" dirty="0">
                <a:effectLst/>
                <a:latin typeface="Times New Roman" panose="02020603050405020304" pitchFamily="18" charset="0"/>
                <a:ea typeface="Times New Roman" panose="02020603050405020304" pitchFamily="18" charset="0"/>
              </a:rPr>
              <a:t>Commission supports national offices of the European </a:t>
            </a:r>
            <a:r>
              <a:rPr lang="en-US" sz="1800" b="1" kern="0" dirty="0">
                <a:solidFill>
                  <a:schemeClr val="tx2">
                    <a:lumMod val="60000"/>
                    <a:lumOff val="40000"/>
                  </a:schemeClr>
                </a:solidFill>
                <a:effectLst/>
                <a:latin typeface="Times New Roman" panose="02020603050405020304" pitchFamily="18" charset="0"/>
                <a:ea typeface="Times New Roman" panose="02020603050405020304" pitchFamily="18" charset="0"/>
              </a:rPr>
              <a:t>Consumer Centre Network </a:t>
            </a:r>
            <a:r>
              <a:rPr lang="en-US" sz="1800" kern="0" dirty="0">
                <a:effectLst/>
                <a:latin typeface="Times New Roman" panose="02020603050405020304" pitchFamily="18" charset="0"/>
                <a:ea typeface="Times New Roman" panose="02020603050405020304" pitchFamily="18" charset="0"/>
              </a:rPr>
              <a:t>(</a:t>
            </a:r>
            <a:r>
              <a:rPr lang="en-US" sz="1800" kern="0" dirty="0" err="1">
                <a:effectLst/>
                <a:latin typeface="Times New Roman" panose="02020603050405020304" pitchFamily="18" charset="0"/>
                <a:ea typeface="Times New Roman" panose="02020603050405020304" pitchFamily="18" charset="0"/>
              </a:rPr>
              <a:t>ECCNet</a:t>
            </a:r>
            <a:r>
              <a:rPr lang="en-US" sz="1800" kern="0" dirty="0">
                <a:effectLst/>
                <a:latin typeface="Times New Roman" panose="02020603050405020304" pitchFamily="18" charset="0"/>
                <a:ea typeface="Times New Roman" panose="02020603050405020304" pitchFamily="18" charset="0"/>
              </a:rPr>
              <a:t>)</a:t>
            </a:r>
          </a:p>
          <a:p>
            <a:r>
              <a:rPr lang="en-US" sz="1800" kern="0" dirty="0">
                <a:solidFill>
                  <a:srgbClr val="70B547"/>
                </a:solidFill>
                <a:effectLst/>
                <a:latin typeface="Times New Roman" panose="02020603050405020304" pitchFamily="18" charset="0"/>
                <a:ea typeface="Times New Roman" panose="02020603050405020304" pitchFamily="18" charset="0"/>
              </a:rPr>
              <a:t>Topic 14: </a:t>
            </a:r>
            <a:r>
              <a:rPr lang="en-US" sz="1800" kern="0" spc="-10" dirty="0">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Common</a:t>
            </a:r>
            <a:r>
              <a:rPr lang="en-US" sz="1800" kern="0" spc="-20" dirty="0">
                <a:solidFill>
                  <a:srgbClr val="70B547"/>
                </a:solidFill>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European</a:t>
            </a:r>
            <a:r>
              <a:rPr lang="en-US" sz="1800" kern="0" spc="-30" dirty="0">
                <a:solidFill>
                  <a:srgbClr val="70B547"/>
                </a:solidFill>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data</a:t>
            </a:r>
            <a:r>
              <a:rPr lang="en-US" sz="1800" kern="0" spc="-40" dirty="0">
                <a:solidFill>
                  <a:srgbClr val="70B547"/>
                </a:solidFill>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space</a:t>
            </a:r>
            <a:r>
              <a:rPr lang="en-US" sz="1800" kern="0" spc="-25" dirty="0">
                <a:solidFill>
                  <a:srgbClr val="70B547"/>
                </a:solidFill>
                <a:effectLst/>
                <a:latin typeface="Times New Roman" panose="02020603050405020304" pitchFamily="18" charset="0"/>
                <a:ea typeface="Times New Roman" panose="02020603050405020304" pitchFamily="18" charset="0"/>
              </a:rPr>
              <a:t> </a:t>
            </a:r>
            <a:r>
              <a:rPr lang="en-US" sz="1800" kern="0" dirty="0">
                <a:solidFill>
                  <a:srgbClr val="70B547"/>
                </a:solidFill>
                <a:effectLst/>
                <a:latin typeface="Times New Roman" panose="02020603050405020304" pitchFamily="18" charset="0"/>
                <a:ea typeface="Times New Roman" panose="02020603050405020304" pitchFamily="18" charset="0"/>
              </a:rPr>
              <a:t>for</a:t>
            </a:r>
            <a:r>
              <a:rPr lang="en-US" sz="1800" kern="0" spc="-25" dirty="0">
                <a:solidFill>
                  <a:srgbClr val="70B547"/>
                </a:solidFill>
                <a:effectLst/>
                <a:latin typeface="Times New Roman" panose="02020603050405020304" pitchFamily="18" charset="0"/>
                <a:ea typeface="Times New Roman" panose="02020603050405020304" pitchFamily="18" charset="0"/>
              </a:rPr>
              <a:t> </a:t>
            </a:r>
            <a:r>
              <a:rPr lang="en-US" sz="1800" kern="0" spc="-10" dirty="0">
                <a:solidFill>
                  <a:srgbClr val="70B547"/>
                </a:solidFill>
                <a:effectLst/>
                <a:latin typeface="Times New Roman" panose="02020603050405020304" pitchFamily="18" charset="0"/>
                <a:ea typeface="Times New Roman" panose="02020603050405020304" pitchFamily="18" charset="0"/>
              </a:rPr>
              <a:t>tourism</a:t>
            </a:r>
          </a:p>
          <a:p>
            <a:r>
              <a:rPr lang="en-US" sz="1800" kern="0" dirty="0">
                <a:effectLst/>
                <a:latin typeface="Times New Roman" panose="02020603050405020304" pitchFamily="18" charset="0"/>
                <a:ea typeface="Times New Roman" panose="02020603050405020304" pitchFamily="18" charset="0"/>
              </a:rPr>
              <a:t>The </a:t>
            </a:r>
            <a:r>
              <a:rPr lang="en-US" sz="1800" u="sng" kern="0" dirty="0">
                <a:solidFill>
                  <a:srgbClr val="034EA1"/>
                </a:solidFill>
                <a:effectLst/>
                <a:latin typeface="Times New Roman" panose="02020603050405020304" pitchFamily="18" charset="0"/>
                <a:ea typeface="Times New Roman" panose="02020603050405020304" pitchFamily="18" charset="0"/>
                <a:hlinkClick r:id="rId3"/>
              </a:rPr>
              <a:t>European Data Governance Act</a:t>
            </a:r>
            <a:r>
              <a:rPr lang="en-US" sz="1800" kern="0" dirty="0">
                <a:solidFill>
                  <a:srgbClr val="034EA1"/>
                </a:solidFill>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became applicable on 21 </a:t>
            </a:r>
            <a:r>
              <a:rPr lang="en-US" sz="1800" kern="0" spc="-20" dirty="0">
                <a:effectLst/>
                <a:latin typeface="Times New Roman" panose="02020603050405020304" pitchFamily="18" charset="0"/>
                <a:ea typeface="Times New Roman" panose="02020603050405020304" pitchFamily="18" charset="0"/>
              </a:rPr>
              <a:t>September</a:t>
            </a:r>
            <a:r>
              <a:rPr lang="en-US" sz="1800" kern="0" spc="-40" dirty="0">
                <a:effectLst/>
                <a:latin typeface="Times New Roman" panose="02020603050405020304" pitchFamily="18" charset="0"/>
                <a:ea typeface="Times New Roman" panose="02020603050405020304" pitchFamily="18" charset="0"/>
              </a:rPr>
              <a:t> </a:t>
            </a:r>
            <a:r>
              <a:rPr lang="en-US" sz="1800" kern="0" spc="-20" dirty="0">
                <a:effectLst/>
                <a:latin typeface="Times New Roman" panose="02020603050405020304" pitchFamily="18" charset="0"/>
                <a:ea typeface="Times New Roman" panose="02020603050405020304" pitchFamily="18" charset="0"/>
              </a:rPr>
              <a:t>2023.</a:t>
            </a:r>
          </a:p>
          <a:p>
            <a:r>
              <a:rPr lang="en-US" sz="1800" kern="0" spc="-10" dirty="0">
                <a:effectLst/>
                <a:latin typeface="Times New Roman" panose="02020603050405020304" pitchFamily="18" charset="0"/>
                <a:ea typeface="Times New Roman" panose="02020603050405020304" pitchFamily="18" charset="0"/>
              </a:rPr>
              <a:t>Commission</a:t>
            </a:r>
            <a:r>
              <a:rPr lang="en-US" sz="1800" kern="0" spc="-6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published</a:t>
            </a:r>
            <a:r>
              <a:rPr lang="en-US" sz="1800" kern="0" spc="-4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in</a:t>
            </a:r>
            <a:r>
              <a:rPr lang="en-US" sz="1800" kern="0" spc="-55"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July</a:t>
            </a:r>
            <a:r>
              <a:rPr lang="en-US" sz="1800" kern="0" spc="-5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2023</a:t>
            </a:r>
            <a:r>
              <a:rPr lang="en-US" sz="1800" kern="0" spc="-5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a</a:t>
            </a:r>
            <a:r>
              <a:rPr lang="en-US" sz="1800" kern="0" spc="-50" dirty="0">
                <a:effectLst/>
                <a:latin typeface="Times New Roman" panose="02020603050405020304" pitchFamily="18" charset="0"/>
                <a:ea typeface="Times New Roman" panose="02020603050405020304" pitchFamily="18" charset="0"/>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Communication</a:t>
            </a:r>
            <a:r>
              <a:rPr lang="en-US" sz="1800" u="sng" kern="0" spc="-50"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on</a:t>
            </a:r>
            <a:r>
              <a:rPr lang="en-US" sz="1800" u="sng" kern="0" spc="-55"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a</a:t>
            </a:r>
            <a:r>
              <a:rPr lang="en-US" sz="1800" u="sng" kern="0" spc="-50"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common</a:t>
            </a:r>
            <a:r>
              <a:rPr lang="en-US" sz="1800" u="sng" kern="0" spc="-55"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spc="-10" dirty="0">
                <a:solidFill>
                  <a:srgbClr val="034EA1"/>
                </a:solidFill>
                <a:effectLst/>
                <a:latin typeface="Times New Roman" panose="02020603050405020304" pitchFamily="18" charset="0"/>
                <a:ea typeface="Times New Roman" panose="02020603050405020304" pitchFamily="18" charset="0"/>
                <a:hlinkClick r:id="rId4"/>
              </a:rPr>
              <a:t>European</a:t>
            </a:r>
            <a:r>
              <a:rPr lang="en-US" sz="1800" kern="0" spc="-10" dirty="0">
                <a:solidFill>
                  <a:srgbClr val="034EA1"/>
                </a:solidFill>
                <a:effectLst/>
                <a:latin typeface="Times New Roman" panose="02020603050405020304" pitchFamily="18" charset="0"/>
                <a:ea typeface="Times New Roman" panose="02020603050405020304" pitchFamily="18" charset="0"/>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4"/>
              </a:rPr>
              <a:t>data</a:t>
            </a:r>
            <a:r>
              <a:rPr lang="en-US" sz="1800" u="sng" kern="0" spc="-25"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4"/>
              </a:rPr>
              <a:t>space</a:t>
            </a:r>
            <a:r>
              <a:rPr lang="en-US" sz="1800" u="sng" kern="0" spc="-20"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4"/>
              </a:rPr>
              <a:t>for</a:t>
            </a:r>
            <a:r>
              <a:rPr lang="en-US" sz="1800" u="sng" kern="0" spc="-30" dirty="0">
                <a:solidFill>
                  <a:srgbClr val="034EA1"/>
                </a:solidFill>
                <a:effectLst/>
                <a:latin typeface="Times New Roman" panose="02020603050405020304" pitchFamily="18" charset="0"/>
                <a:ea typeface="Times New Roman" panose="02020603050405020304" pitchFamily="18" charset="0"/>
                <a:hlinkClick r:id="rId4"/>
              </a:rPr>
              <a:t> </a:t>
            </a:r>
            <a:r>
              <a:rPr lang="en-US" sz="1800" u="sng" kern="0" dirty="0">
                <a:solidFill>
                  <a:srgbClr val="034EA1"/>
                </a:solidFill>
                <a:effectLst/>
                <a:latin typeface="Times New Roman" panose="02020603050405020304" pitchFamily="18" charset="0"/>
                <a:ea typeface="Times New Roman" panose="02020603050405020304" pitchFamily="18" charset="0"/>
                <a:hlinkClick r:id="rId4"/>
              </a:rPr>
              <a:t>tourism</a:t>
            </a:r>
            <a:r>
              <a:rPr lang="en-US" sz="1800" u="none" strike="noStrike" kern="0" dirty="0">
                <a:solidFill>
                  <a:srgbClr val="0563C1"/>
                </a:solidFill>
                <a:effectLst/>
                <a:latin typeface="Times New Roman" panose="02020603050405020304" pitchFamily="18" charset="0"/>
                <a:ea typeface="Times New Roman" panose="02020603050405020304" pitchFamily="18" charset="0"/>
                <a:hlinkClick r:id="rId4"/>
              </a:rPr>
              <a:t>.</a:t>
            </a:r>
            <a:endParaRPr lang="en-IE" sz="1600" dirty="0"/>
          </a:p>
          <a:p>
            <a:endParaRPr lang="en-CA" sz="1800" dirty="0">
              <a:solidFill>
                <a:schemeClr val="tx2"/>
              </a:solidFill>
            </a:endParaRP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75E73CB-C71B-E33A-91DE-053F270EB7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pic>
        <p:nvPicPr>
          <p:cNvPr id="5" name="object 2">
            <a:extLst>
              <a:ext uri="{FF2B5EF4-FFF2-40B4-BE49-F238E27FC236}">
                <a16:creationId xmlns:a16="http://schemas.microsoft.com/office/drawing/2014/main" id="{7F3F4B99-0B35-4932-6AA8-CE79F488C501}"/>
              </a:ext>
            </a:extLst>
          </p:cNvPr>
          <p:cNvPicPr/>
          <p:nvPr/>
        </p:nvPicPr>
        <p:blipFill>
          <a:blip r:embed="rId6" cstate="print"/>
          <a:stretch>
            <a:fillRect/>
          </a:stretch>
        </p:blipFill>
        <p:spPr>
          <a:xfrm>
            <a:off x="9216140" y="6405551"/>
            <a:ext cx="1532119" cy="511053"/>
          </a:xfrm>
          <a:prstGeom prst="rect">
            <a:avLst/>
          </a:prstGeom>
        </p:spPr>
      </p:pic>
      <p:sp>
        <p:nvSpPr>
          <p:cNvPr id="7" name="Slide Number Placeholder 6">
            <a:extLst>
              <a:ext uri="{FF2B5EF4-FFF2-40B4-BE49-F238E27FC236}">
                <a16:creationId xmlns:a16="http://schemas.microsoft.com/office/drawing/2014/main" id="{77060FFE-7864-F831-26EC-3AC2A078DFEE}"/>
              </a:ext>
            </a:extLst>
          </p:cNvPr>
          <p:cNvSpPr>
            <a:spLocks noGrp="1"/>
          </p:cNvSpPr>
          <p:nvPr>
            <p:ph type="sldNum" sz="quarter" idx="12"/>
          </p:nvPr>
        </p:nvSpPr>
        <p:spPr/>
        <p:txBody>
          <a:bodyPr/>
          <a:lstStyle/>
          <a:p>
            <a:fld id="{4FE964A8-4C2B-4CD3-B694-9306F4F7BD18}" type="slidenum">
              <a:rPr lang="en-CA" smtClean="0"/>
              <a:t>7</a:t>
            </a:fld>
            <a:endParaRPr lang="en-CA"/>
          </a:p>
        </p:txBody>
      </p:sp>
    </p:spTree>
    <p:extLst>
      <p:ext uri="{BB962C8B-B14F-4D97-AF65-F5344CB8AC3E}">
        <p14:creationId xmlns:p14="http://schemas.microsoft.com/office/powerpoint/2010/main" val="31845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555EC38-84CA-4B55-B483-2BD125F4DBA6}"/>
              </a:ext>
            </a:extLst>
          </p:cNvPr>
          <p:cNvSpPr>
            <a:spLocks noGrp="1"/>
          </p:cNvSpPr>
          <p:nvPr>
            <p:ph idx="1"/>
          </p:nvPr>
        </p:nvSpPr>
        <p:spPr>
          <a:xfrm>
            <a:off x="1179226" y="1447060"/>
            <a:ext cx="9833548" cy="5216887"/>
          </a:xfrm>
        </p:spPr>
        <p:txBody>
          <a:bodyPr>
            <a:normAutofit fontScale="92500" lnSpcReduction="20000"/>
          </a:bodyPr>
          <a:lstStyle/>
          <a:p>
            <a:pPr marL="0" marR="0" lvl="0" indent="0" defTabSz="914400" eaLnBrk="1" fontAlgn="auto" latinLnBrk="0" hangingPunct="1">
              <a:lnSpc>
                <a:spcPct val="150000"/>
              </a:lnSpc>
              <a:spcBef>
                <a:spcPts val="0"/>
              </a:spcBef>
              <a:spcAft>
                <a:spcPts val="2133"/>
              </a:spcAft>
              <a:buClr>
                <a:srgbClr val="FFC000"/>
              </a:buClr>
              <a:buSzPct val="150000"/>
              <a:buNone/>
              <a:tabLst/>
              <a:defRPr/>
            </a:pPr>
            <a:r>
              <a:rPr lang="en-US" sz="1800" b="1" dirty="0">
                <a:solidFill>
                  <a:schemeClr val="accent1">
                    <a:lumMod val="75000"/>
                  </a:schemeClr>
                </a:solidFill>
                <a:effectLst/>
                <a:latin typeface="Times New Roman" panose="02020603050405020304" pitchFamily="18" charset="0"/>
                <a:ea typeface="Times New Roman" panose="02020603050405020304" pitchFamily="18" charset="0"/>
              </a:rPr>
              <a:t>DIGITAL TRANSITION 2</a:t>
            </a:r>
            <a:endParaRPr kumimoji="0" lang="en-US" sz="1800" b="1" i="0" u="sng" strike="noStrike" kern="0" cap="none" spc="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457189" marR="0" lvl="0" indent="-457189" defTabSz="914400" eaLnBrk="1" fontAlgn="auto" latinLnBrk="0" hangingPunct="1">
              <a:lnSpc>
                <a:spcPct val="150000"/>
              </a:lnSpc>
              <a:spcBef>
                <a:spcPts val="0"/>
              </a:spcBef>
              <a:spcAft>
                <a:spcPts val="2133"/>
              </a:spcAft>
              <a:buClr>
                <a:srgbClr val="FFC000"/>
              </a:buClr>
              <a:buSzPct val="150000"/>
              <a:buFont typeface="Arial" pitchFamily="34" charset="0"/>
              <a:buChar char="•"/>
              <a:tabLst/>
              <a:defRPr/>
            </a:pPr>
            <a:r>
              <a:rPr kumimoji="0" lang="en-US" sz="1800" b="1" i="0" u="sng" strike="noStrike" kern="0" cap="none" spc="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Topic 15: </a:t>
            </a:r>
            <a:r>
              <a:rPr kumimoji="0" lang="en-US" sz="1800" b="1" i="0" u="sng" strike="noStrike" kern="0" cap="none" spc="-10" normalizeH="0" baseline="0" noProof="0" dirty="0">
                <a:ln>
                  <a:noFill/>
                </a:ln>
                <a:solidFill>
                  <a:srgbClr val="1F3763"/>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r>
              <a:rPr kumimoji="0" lang="en-US" sz="1800" b="1" i="0" u="sng" strike="noStrike" kern="0" cap="none" spc="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R&amp;I</a:t>
            </a:r>
            <a:r>
              <a:rPr kumimoji="0" lang="en-US" sz="1800" b="1" i="0" u="sng" strike="noStrike" kern="0" cap="none" spc="-2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r>
              <a:rPr kumimoji="0" lang="en-US" sz="1800" b="1" i="0" u="sng" strike="noStrike" kern="0" cap="none" spc="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for</a:t>
            </a:r>
            <a:r>
              <a:rPr kumimoji="0" lang="en-US" sz="1800" b="1" i="0" u="sng" strike="noStrike" kern="0" cap="none" spc="-25"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r>
              <a:rPr kumimoji="0" lang="en-US" sz="1800" b="1" i="0" u="sng" strike="noStrike" kern="0" cap="none" spc="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digital</a:t>
            </a:r>
            <a:r>
              <a:rPr kumimoji="0" lang="en-US" sz="1800" b="1" i="0" u="sng" strike="noStrike" kern="0" cap="none" spc="-25"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r>
              <a:rPr kumimoji="0" lang="en-US" sz="1800" b="1" i="0" u="sng" strike="noStrike" kern="0" cap="none" spc="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tools</a:t>
            </a:r>
            <a:r>
              <a:rPr kumimoji="0" lang="en-US" sz="1800" b="1" i="0" u="sng" strike="noStrike" kern="0" cap="none" spc="-15"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r>
              <a:rPr kumimoji="0" lang="en-US" sz="1800" b="1" i="0" u="sng" strike="noStrike" kern="0" cap="none" spc="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and</a:t>
            </a:r>
            <a:r>
              <a:rPr kumimoji="0" lang="en-US" sz="1800" b="1" i="0" u="sng" strike="noStrike" kern="0" cap="none" spc="-25"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r>
              <a:rPr kumimoji="0" lang="en-US" sz="1800" b="1" i="0" u="sng" strike="noStrike" kern="0" cap="none" spc="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services</a:t>
            </a:r>
            <a:r>
              <a:rPr kumimoji="0" lang="en-US" sz="1800" b="1" i="0" u="sng" strike="noStrike" kern="0" cap="none" spc="-2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r>
              <a:rPr kumimoji="0" lang="en-US" sz="1800" b="1" i="0" u="sng" strike="noStrike" kern="0" cap="none" spc="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in</a:t>
            </a:r>
            <a:r>
              <a:rPr kumimoji="0" lang="en-US" sz="1800" b="1" i="0" u="sng" strike="noStrike" kern="0" cap="none" spc="-2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a:t>
            </a:r>
            <a:r>
              <a:rPr kumimoji="0" lang="en-US" sz="1800" b="1" i="0" u="sng" strike="noStrike" kern="0" cap="none" spc="-10" normalizeH="0" baseline="0" noProof="0" dirty="0">
                <a:ln>
                  <a:noFill/>
                </a:ln>
                <a:solidFill>
                  <a:srgbClr val="70B547"/>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tourism</a:t>
            </a:r>
            <a:endParaRPr kumimoji="0" lang="en-IE" sz="1800" b="1" i="0" u="sng" strike="noStrike" kern="0" cap="none" spc="0" normalizeH="0" baseline="0" noProof="0" dirty="0">
              <a:ln>
                <a:noFill/>
              </a:ln>
              <a:solidFill>
                <a:srgbClr val="1F3763"/>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457189" marR="0" lvl="0" indent="-457189" algn="just" defTabSz="914400" eaLnBrk="1" fontAlgn="auto" latinLnBrk="0" hangingPunct="1">
              <a:lnSpc>
                <a:spcPct val="150000"/>
              </a:lnSpc>
              <a:spcBef>
                <a:spcPts val="0"/>
              </a:spcBef>
              <a:spcAft>
                <a:spcPts val="2133"/>
              </a:spcAft>
              <a:buClr>
                <a:srgbClr val="FFC000"/>
              </a:buClr>
              <a:buSzPct val="150000"/>
              <a:buFont typeface="Arial" pitchFamily="34" charset="0"/>
              <a:buChar char="•"/>
              <a:tabLst/>
              <a:defRPr/>
            </a:pP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In March 2022, the Commission</a:t>
            </a:r>
            <a:r>
              <a:rPr kumimoji="0" lang="en-US" sz="1800" b="0" i="0" u="sng" strike="noStrike" kern="0" cap="none" spc="-5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launched</a:t>
            </a:r>
            <a:r>
              <a:rPr kumimoji="0" lang="en-US" sz="1800" b="0" i="0" u="sng" strike="noStrike" kern="0" cap="none" spc="-5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9</a:t>
            </a:r>
            <a:r>
              <a:rPr kumimoji="0" lang="en-US" sz="1800" b="0" i="0" u="sng" strike="noStrike" kern="0" cap="none" spc="-5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projects</a:t>
            </a:r>
            <a:r>
              <a:rPr kumimoji="0" lang="en-US" sz="1800" b="0" i="0" u="sng" strike="noStrike" kern="0" cap="none" spc="-5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supported</a:t>
            </a:r>
            <a:r>
              <a:rPr kumimoji="0" lang="en-US" sz="1800" b="0" i="0" u="sng" strike="noStrike" kern="0" cap="none" spc="-5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in</a:t>
            </a:r>
            <a:r>
              <a:rPr kumimoji="0" lang="en-US" sz="1800" b="0" i="0" u="sng" strike="noStrike" kern="0" cap="none" spc="-5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total</a:t>
            </a:r>
            <a:r>
              <a:rPr kumimoji="0" lang="en-US" sz="1800" b="0" i="0" u="sng" strike="noStrike" kern="0" cap="none" spc="-5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with</a:t>
            </a:r>
            <a:r>
              <a:rPr kumimoji="0" lang="en-US" sz="1800" b="0" i="0" u="sng" strike="noStrike" kern="0" cap="none" spc="-4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EUR</a:t>
            </a:r>
            <a:r>
              <a:rPr kumimoji="0" lang="en-US" sz="1800" b="0" i="0" u="sng" strike="noStrike" kern="0" cap="none" spc="-5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9</a:t>
            </a:r>
            <a:r>
              <a:rPr kumimoji="0" lang="en-US" sz="1800" b="0" i="0" u="sng" strike="noStrike" kern="0" cap="none" spc="-5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million</a:t>
            </a:r>
            <a:r>
              <a:rPr kumimoji="0" lang="en-US" sz="1800" b="0" i="0" u="sng" strike="noStrike" kern="0" cap="none" spc="-5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to</a:t>
            </a:r>
            <a:r>
              <a:rPr kumimoji="0" lang="en-US" sz="1800" b="0" i="0" u="sng" strike="noStrike" kern="0" cap="none" spc="-5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enhance</a:t>
            </a:r>
            <a:r>
              <a:rPr kumimoji="0" lang="en-US" sz="1800" b="0" i="0" u="sng" strike="noStrike" kern="0" cap="none" spc="-4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digital innovation in over 700 SMEs. The Commission also launched in 2022 the European Parliament </a:t>
            </a:r>
            <a:r>
              <a:rPr kumimoji="0" lang="en-US" sz="1800" b="0" i="0" u="sng" strike="noStrike" kern="0" cap="none" spc="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2"/>
              </a:rPr>
              <a:t>pilot action</a:t>
            </a:r>
            <a:r>
              <a:rPr kumimoji="0" lang="en-US" sz="1800" b="0" i="0" u="sng" strike="noStrike" kern="0" cap="none" spc="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on identifying and developing digital tools and solutions for the restaurant sector.</a:t>
            </a:r>
            <a:endParaRPr kumimoji="0" lang="en-IE"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457189" marR="0" lvl="0" indent="-457189" algn="just" defTabSz="914400" eaLnBrk="1" fontAlgn="auto" latinLnBrk="0" hangingPunct="1">
              <a:lnSpc>
                <a:spcPct val="150000"/>
              </a:lnSpc>
              <a:spcBef>
                <a:spcPts val="0"/>
              </a:spcBef>
              <a:spcAft>
                <a:spcPts val="2133"/>
              </a:spcAft>
              <a:buClr>
                <a:srgbClr val="FFC000"/>
              </a:buClr>
              <a:buSzPct val="150000"/>
              <a:buFont typeface="Arial" pitchFamily="34" charset="0"/>
              <a:buChar char="•"/>
              <a:tabLst/>
              <a:defRPr/>
            </a:pPr>
            <a:r>
              <a:rPr kumimoji="0" lang="en-US" sz="1800" b="0" i="0" u="sng" strike="noStrike" kern="0" cap="none" spc="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Topic 15: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err="1">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Digitalisation</a:t>
            </a:r>
            <a:r>
              <a:rPr kumimoji="0" lang="en-US" sz="1800" b="0" i="0" u="sng" strike="noStrike" kern="0" cap="none" spc="-4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of</a:t>
            </a:r>
            <a:r>
              <a:rPr kumimoji="0" lang="en-US" sz="1800" b="0" i="0" u="sng" strike="noStrike" kern="0" cap="none" spc="-2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tourism</a:t>
            </a:r>
            <a:r>
              <a:rPr kumimoji="0" lang="en-US" sz="1800" b="0" i="0" u="sng" strike="noStrike" kern="0" cap="none" spc="-2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SMEs</a:t>
            </a:r>
            <a:r>
              <a:rPr kumimoji="0" lang="en-US" sz="1800" b="0" i="0" u="sng" strike="noStrike" kern="0" cap="none" spc="-3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and</a:t>
            </a:r>
            <a:r>
              <a:rPr kumimoji="0" lang="en-US" sz="1800" b="0" i="0" u="sng" strike="noStrike" kern="0" cap="none" spc="-35"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srgbClr val="70B547"/>
                </a:solidFill>
                <a:effectLst/>
                <a:uLnTx/>
                <a:uFillTx/>
                <a:latin typeface="Times New Roman" panose="02020603050405020304" pitchFamily="18" charset="0"/>
                <a:ea typeface="Times New Roman" panose="02020603050405020304" pitchFamily="18" charset="0"/>
                <a:cs typeface="Arial" panose="020B0604020202020204" pitchFamily="34" charset="0"/>
              </a:rPr>
              <a:t>destinations</a:t>
            </a:r>
            <a:endParaRPr kumimoji="0" lang="en-IE"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457189" marR="0" lvl="0" indent="-457189" algn="just" defTabSz="914400" eaLnBrk="1" fontAlgn="auto" latinLnBrk="0" hangingPunct="1">
              <a:lnSpc>
                <a:spcPct val="150000"/>
              </a:lnSpc>
              <a:spcBef>
                <a:spcPts val="0"/>
              </a:spcBef>
              <a:spcAft>
                <a:spcPts val="2133"/>
              </a:spcAft>
              <a:buClr>
                <a:srgbClr val="FFC000"/>
              </a:buClr>
              <a:buSzPct val="150000"/>
              <a:buFont typeface="Arial" pitchFamily="34" charset="0"/>
              <a:buChar char="•"/>
              <a:tabLst/>
              <a:defRPr/>
            </a:pP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With</a:t>
            </a:r>
            <a:r>
              <a:rPr kumimoji="0" lang="en-US" sz="1800" b="0" i="0" u="sng" strike="noStrike" kern="0" cap="none" spc="-6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the</a:t>
            </a:r>
            <a:r>
              <a:rPr kumimoji="0" lang="en-US" sz="1800" b="0" i="0" u="sng" strike="noStrike" kern="0" cap="none" spc="-6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support</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of</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the</a:t>
            </a:r>
            <a:r>
              <a:rPr kumimoji="0" lang="en-US" sz="1800" b="0" i="0" u="sng" strike="noStrike" kern="0" cap="none" spc="-6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European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Parliament,</a:t>
            </a:r>
            <a:r>
              <a:rPr kumimoji="0" lang="en-US" sz="1800" b="0" i="0" u="sng" strike="noStrike" kern="0" cap="none" spc="-7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the</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Commission</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launched</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in</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2023</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a</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pilot</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project</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on</a:t>
            </a:r>
            <a:r>
              <a:rPr kumimoji="0" lang="en-US" sz="1800" b="0" i="0" u="sng" strike="noStrike" kern="0" cap="none" spc="-6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1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EU</a:t>
            </a:r>
            <a:r>
              <a:rPr kumimoji="0" lang="en-US" sz="1800" b="0" i="0" u="sng" strike="noStrike" kern="0" cap="none" spc="-65"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 </a:t>
            </a:r>
            <a:r>
              <a:rPr kumimoji="0" lang="en-US" sz="1800" b="0" i="0" u="sng" strike="noStrike" kern="0" cap="none" spc="-1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Competence</a:t>
            </a:r>
            <a:r>
              <a:rPr kumimoji="0" lang="en-US" sz="1800" b="0" i="0" u="sng" strike="noStrike" kern="0" cap="none" spc="-65"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 </a:t>
            </a:r>
            <a:r>
              <a:rPr kumimoji="0" lang="en-US" sz="1800" b="0" i="0" u="sng" strike="noStrike" kern="0" cap="none" spc="-1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Centre</a:t>
            </a:r>
            <a:r>
              <a:rPr kumimoji="0" lang="en-US" sz="1800" b="0" i="0" u="sng" strike="noStrike" kern="0" cap="none" spc="-65"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 </a:t>
            </a:r>
            <a:r>
              <a:rPr kumimoji="0" lang="en-US" sz="1800" b="0" i="0" u="sng" strike="noStrike" kern="0" cap="none" spc="-1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for</a:t>
            </a:r>
            <a:r>
              <a:rPr kumimoji="0" lang="en-US" sz="1800" b="0" i="0" u="sng" strike="noStrike" kern="0" cap="none" spc="-1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data</a:t>
            </a:r>
            <a:r>
              <a:rPr kumimoji="0" lang="en-US" sz="1800" b="0" i="0" u="sng" strike="noStrike" kern="0" cap="none" spc="-1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 </a:t>
            </a:r>
            <a:r>
              <a:rPr kumimoji="0" lang="en-US" sz="1800" b="0" i="0" u="sng" strike="noStrike" kern="0" cap="none" spc="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management</a:t>
            </a:r>
            <a:r>
              <a:rPr kumimoji="0" lang="en-US" sz="1800" b="0" i="0" u="sng" strike="noStrike" kern="0" cap="none" spc="-5"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in</a:t>
            </a:r>
            <a:r>
              <a:rPr kumimoji="0" lang="en-US" sz="1800" b="0" i="0" u="sng" strike="noStrike" kern="0" cap="none" spc="-1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tourism</a:t>
            </a:r>
            <a:r>
              <a:rPr kumimoji="0" lang="en-US" sz="1800" b="0" i="0" u="sng" strike="noStrike" kern="0" cap="none" spc="-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destinations</a:t>
            </a:r>
            <a:r>
              <a:rPr kumimoji="0" lang="en-US" sz="1800" b="0" i="0" u="sng" strike="noStrike" kern="0" cap="none" spc="-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(D3HUB).</a:t>
            </a:r>
            <a:endParaRPr kumimoji="0" lang="en-IE"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457189" marR="0" lvl="0" indent="-457189" defTabSz="914400" eaLnBrk="1" fontAlgn="auto" latinLnBrk="0" hangingPunct="1">
              <a:lnSpc>
                <a:spcPct val="150000"/>
              </a:lnSpc>
              <a:spcBef>
                <a:spcPts val="0"/>
              </a:spcBef>
              <a:spcAft>
                <a:spcPts val="2133"/>
              </a:spcAft>
              <a:buClr>
                <a:srgbClr val="FFC000"/>
              </a:buClr>
              <a:buSzPct val="150000"/>
              <a:buFont typeface="Arial" pitchFamily="34" charset="0"/>
              <a:buChar char="•"/>
              <a:tabLst/>
              <a:defRPr/>
            </a:pPr>
            <a:r>
              <a:rPr kumimoji="0" lang="en-US" sz="1800" b="0" i="0" u="sng" strike="noStrike" kern="0" cap="none" spc="-2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Commission</a:t>
            </a:r>
            <a:r>
              <a:rPr kumimoji="0" lang="en-US" sz="1800" b="0" i="0" u="sng" strike="noStrike" kern="0" cap="none" spc="-3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2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works</a:t>
            </a:r>
            <a:r>
              <a:rPr kumimoji="0" lang="en-US" sz="1800" b="0" i="0" u="sng" strike="noStrike" kern="0" cap="none" spc="-3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2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towards</a:t>
            </a:r>
            <a:r>
              <a:rPr kumimoji="0" lang="en-US" sz="1800" b="0" i="0" u="sng" strike="noStrike" kern="0" cap="none" spc="-3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2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the</a:t>
            </a:r>
            <a:r>
              <a:rPr kumimoji="0" lang="en-US" sz="1800" b="0" i="0" u="sng" strike="noStrike" kern="0" cap="none" spc="-4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2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4"/>
              </a:rPr>
              <a:t>Digital</a:t>
            </a:r>
            <a:r>
              <a:rPr kumimoji="0" lang="en-US" sz="1800" b="0" i="0" u="sng" strike="noStrike" kern="0" cap="none" spc="-35"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4"/>
              </a:rPr>
              <a:t> </a:t>
            </a:r>
            <a:r>
              <a:rPr kumimoji="0" lang="en-US" sz="1800" b="0" i="0" u="sng" strike="noStrike" kern="0" cap="none" spc="-2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4"/>
              </a:rPr>
              <a:t>Decade</a:t>
            </a:r>
            <a:r>
              <a:rPr kumimoji="0" lang="en-US" sz="1800" b="0" i="0" u="sng" strike="noStrike" kern="0" cap="none" spc="-35"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4"/>
              </a:rPr>
              <a:t> </a:t>
            </a:r>
            <a:r>
              <a:rPr kumimoji="0" lang="en-US" sz="1800" b="0" i="0" u="sng" strike="noStrike" kern="0" cap="none" spc="-2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4"/>
              </a:rPr>
              <a:t>policy</a:t>
            </a:r>
            <a:r>
              <a:rPr kumimoji="0" lang="en-US" sz="1800" b="0" i="0" u="sng" strike="noStrike" kern="0" cap="none" spc="-3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4"/>
              </a:rPr>
              <a:t> </a:t>
            </a:r>
            <a:r>
              <a:rPr kumimoji="0" lang="en-US" sz="1800" b="0" i="0" u="sng" strike="noStrike" kern="0" cap="none" spc="-2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4"/>
              </a:rPr>
              <a:t>targets</a:t>
            </a:r>
            <a:r>
              <a:rPr kumimoji="0" lang="en-US" sz="1800" b="0" i="0" u="none" strike="noStrike" kern="0" cap="none" spc="-2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4"/>
              </a:rPr>
              <a:t>,</a:t>
            </a:r>
            <a:r>
              <a:rPr kumimoji="0" lang="en-US" sz="1800" b="0" i="0" u="sng" strike="noStrike" kern="0" cap="none" spc="-4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2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such</a:t>
            </a:r>
            <a:r>
              <a:rPr kumimoji="0" lang="en-US" sz="1800" b="0" i="0" u="sng" strike="noStrike" kern="0" cap="none" spc="-3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2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as</a:t>
            </a:r>
            <a:r>
              <a:rPr kumimoji="0" lang="en-US" sz="1800" b="0" i="0" u="sng" strike="noStrike" kern="0" cap="none" spc="-3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2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90%</a:t>
            </a:r>
            <a:r>
              <a:rPr kumimoji="0" lang="en-US" sz="1800" b="0" i="0" u="sng" strike="noStrike" kern="0" cap="none" spc="-4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2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of</a:t>
            </a:r>
            <a:r>
              <a:rPr kumimoji="0" lang="en-US" sz="1800" b="0" i="0" u="sng" strike="noStrike" kern="0" cap="none" spc="-4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2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all</a:t>
            </a:r>
            <a:r>
              <a:rPr kumimoji="0" lang="en-US" sz="1800" b="0" i="0" u="sng" strike="noStrike" kern="0" cap="none" spc="-3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2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SMEs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having at least basic digital intensity (using at least four technologies) and follows them through</a:t>
            </a:r>
            <a:r>
              <a:rPr kumimoji="0" lang="en-US" sz="1800" b="0" i="0" u="sng" strike="noStrike" kern="0" cap="none" spc="20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the</a:t>
            </a:r>
            <a:r>
              <a:rPr kumimoji="0" lang="en-US" sz="1800" b="0" i="0" u="sng" strike="noStrike" kern="0" cap="none" spc="20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sng" strike="noStrike" kern="0" cap="none" spc="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5"/>
              </a:rPr>
              <a:t>DESI</a:t>
            </a:r>
            <a:r>
              <a:rPr kumimoji="0" lang="en-US" sz="1800" b="0" i="0" u="sng" strike="noStrike" kern="0" cap="none" spc="20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5"/>
              </a:rPr>
              <a:t> </a:t>
            </a:r>
            <a:r>
              <a:rPr kumimoji="0" lang="en-US" sz="1800" b="0" i="0" u="sng" strike="noStrike" kern="0" cap="none" spc="0" normalizeH="0" baseline="0" noProof="0" dirty="0">
                <a:ln>
                  <a:noFill/>
                </a:ln>
                <a:solidFill>
                  <a:srgbClr val="034EA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5"/>
              </a:rPr>
              <a:t>dashboard</a:t>
            </a:r>
            <a:r>
              <a:rPr kumimoji="0" lang="en-US" sz="1800" b="0" i="0" u="none" strike="noStrike" kern="0" cap="none" spc="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5"/>
              </a:rPr>
              <a:t>.</a:t>
            </a:r>
            <a:endParaRPr kumimoji="0" lang="en-US" sz="1800" b="0" i="0" u="none" strike="noStrike" kern="0" cap="none" spc="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endParaRPr lang="en-CA" sz="1800" dirty="0">
              <a:solidFill>
                <a:schemeClr val="tx2"/>
              </a:solidFill>
            </a:endParaRP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75E73CB-C71B-E33A-91DE-053F270EB7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2192001" cy="1078992"/>
          </a:xfrm>
          <a:prstGeom prst="rect">
            <a:avLst/>
          </a:prstGeom>
        </p:spPr>
      </p:pic>
      <p:pic>
        <p:nvPicPr>
          <p:cNvPr id="2" name="object 2">
            <a:extLst>
              <a:ext uri="{FF2B5EF4-FFF2-40B4-BE49-F238E27FC236}">
                <a16:creationId xmlns:a16="http://schemas.microsoft.com/office/drawing/2014/main" id="{7BD0F161-A792-6F33-97B0-58F945F6276E}"/>
              </a:ext>
            </a:extLst>
          </p:cNvPr>
          <p:cNvPicPr/>
          <p:nvPr/>
        </p:nvPicPr>
        <p:blipFill>
          <a:blip r:embed="rId7" cstate="print"/>
          <a:stretch>
            <a:fillRect/>
          </a:stretch>
        </p:blipFill>
        <p:spPr>
          <a:xfrm>
            <a:off x="9038586" y="6355825"/>
            <a:ext cx="1532119" cy="511053"/>
          </a:xfrm>
          <a:prstGeom prst="rect">
            <a:avLst/>
          </a:prstGeom>
        </p:spPr>
      </p:pic>
      <p:sp>
        <p:nvSpPr>
          <p:cNvPr id="7" name="Slide Number Placeholder 6">
            <a:extLst>
              <a:ext uri="{FF2B5EF4-FFF2-40B4-BE49-F238E27FC236}">
                <a16:creationId xmlns:a16="http://schemas.microsoft.com/office/drawing/2014/main" id="{9EB4102C-2216-F78D-FD26-13447EE17F55}"/>
              </a:ext>
            </a:extLst>
          </p:cNvPr>
          <p:cNvSpPr>
            <a:spLocks noGrp="1"/>
          </p:cNvSpPr>
          <p:nvPr>
            <p:ph type="sldNum" sz="quarter" idx="12"/>
          </p:nvPr>
        </p:nvSpPr>
        <p:spPr/>
        <p:txBody>
          <a:bodyPr/>
          <a:lstStyle/>
          <a:p>
            <a:fld id="{4FE964A8-4C2B-4CD3-B694-9306F4F7BD18}" type="slidenum">
              <a:rPr lang="en-CA" smtClean="0"/>
              <a:t>8</a:t>
            </a:fld>
            <a:endParaRPr lang="en-CA"/>
          </a:p>
        </p:txBody>
      </p:sp>
    </p:spTree>
    <p:extLst>
      <p:ext uri="{BB962C8B-B14F-4D97-AF65-F5344CB8AC3E}">
        <p14:creationId xmlns:p14="http://schemas.microsoft.com/office/powerpoint/2010/main" val="423712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D738DF3-4201-4A1D-82C5-20CA5758D31B}"/>
              </a:ext>
            </a:extLst>
          </p:cNvPr>
          <p:cNvSpPr>
            <a:spLocks noGrp="1"/>
          </p:cNvSpPr>
          <p:nvPr>
            <p:ph type="title"/>
          </p:nvPr>
        </p:nvSpPr>
        <p:spPr>
          <a:xfrm>
            <a:off x="912896" y="1783391"/>
            <a:ext cx="9833548" cy="500593"/>
          </a:xfrm>
        </p:spPr>
        <p:txBody>
          <a:bodyPr anchor="b">
            <a:normAutofit/>
          </a:bodyPr>
          <a:lstStyle/>
          <a:p>
            <a:r>
              <a:rPr kumimoji="0" lang="en-US" sz="2000" b="0" i="0" u="sng" strike="noStrike" kern="0" cap="none" spc="-15" normalizeH="0" baseline="0" noProof="0" dirty="0">
                <a:ln>
                  <a:noFill/>
                </a:ln>
                <a:solidFill>
                  <a:srgbClr val="8064A2"/>
                </a:solidFill>
                <a:effectLst/>
                <a:uLnTx/>
                <a:uFill>
                  <a:solidFill>
                    <a:srgbClr val="0462C1"/>
                  </a:solidFill>
                </a:uFill>
                <a:latin typeface="Calibri Light"/>
                <a:ea typeface="+mj-ea"/>
                <a:cs typeface="Calibri Light"/>
                <a:hlinkClick r:id="rId2">
                  <a:extLst>
                    <a:ext uri="{A12FA001-AC4F-418D-AE19-62706E023703}">
                      <ahyp:hlinkClr xmlns:ahyp="http://schemas.microsoft.com/office/drawing/2018/hyperlinkcolor" val="tx"/>
                    </a:ext>
                  </a:extLst>
                </a:hlinkClick>
              </a:rPr>
              <a:t>European</a:t>
            </a:r>
            <a:r>
              <a:rPr kumimoji="0" lang="en-US" sz="2000" b="0" i="0" u="sng" strike="noStrike" kern="0" cap="none" spc="-50" normalizeH="0" baseline="0" noProof="0" dirty="0">
                <a:ln>
                  <a:noFill/>
                </a:ln>
                <a:solidFill>
                  <a:srgbClr val="8064A2"/>
                </a:solidFill>
                <a:effectLst/>
                <a:uLnTx/>
                <a:uFill>
                  <a:solidFill>
                    <a:srgbClr val="0462C1"/>
                  </a:solidFill>
                </a:uFill>
                <a:latin typeface="Calibri Light"/>
                <a:ea typeface="+mj-ea"/>
                <a:cs typeface="Calibri Light"/>
                <a:hlinkClick r:id="rId2">
                  <a:extLst>
                    <a:ext uri="{A12FA001-AC4F-418D-AE19-62706E023703}">
                      <ahyp:hlinkClr xmlns:ahyp="http://schemas.microsoft.com/office/drawing/2018/hyperlinkcolor" val="tx"/>
                    </a:ext>
                  </a:extLst>
                </a:hlinkClick>
              </a:rPr>
              <a:t> </a:t>
            </a:r>
            <a:r>
              <a:rPr kumimoji="0" lang="en-US" sz="2000" b="0" i="0" u="sng" strike="noStrike" kern="0" cap="none" spc="-5" normalizeH="0" baseline="0" noProof="0" dirty="0">
                <a:ln>
                  <a:noFill/>
                </a:ln>
                <a:solidFill>
                  <a:srgbClr val="8064A2"/>
                </a:solidFill>
                <a:effectLst/>
                <a:uLnTx/>
                <a:uFill>
                  <a:solidFill>
                    <a:srgbClr val="0462C1"/>
                  </a:solidFill>
                </a:uFill>
                <a:latin typeface="Calibri Light"/>
                <a:ea typeface="+mj-ea"/>
                <a:cs typeface="Calibri Light"/>
                <a:hlinkClick r:id="rId2">
                  <a:extLst>
                    <a:ext uri="{A12FA001-AC4F-418D-AE19-62706E023703}">
                      <ahyp:hlinkClr xmlns:ahyp="http://schemas.microsoft.com/office/drawing/2018/hyperlinkcolor" val="tx"/>
                    </a:ext>
                  </a:extLst>
                </a:hlinkClick>
              </a:rPr>
              <a:t>Skills</a:t>
            </a:r>
            <a:r>
              <a:rPr kumimoji="0" lang="en-US" sz="2000" b="0" i="0" u="sng" strike="noStrike" kern="0" cap="none" spc="-40" normalizeH="0" baseline="0" noProof="0" dirty="0">
                <a:ln>
                  <a:noFill/>
                </a:ln>
                <a:solidFill>
                  <a:srgbClr val="8064A2"/>
                </a:solidFill>
                <a:effectLst/>
                <a:uLnTx/>
                <a:uFill>
                  <a:solidFill>
                    <a:srgbClr val="0462C1"/>
                  </a:solidFill>
                </a:uFill>
                <a:latin typeface="Calibri Light"/>
                <a:ea typeface="+mj-ea"/>
                <a:cs typeface="Calibri Light"/>
                <a:hlinkClick r:id="rId2">
                  <a:extLst>
                    <a:ext uri="{A12FA001-AC4F-418D-AE19-62706E023703}">
                      <ahyp:hlinkClr xmlns:ahyp="http://schemas.microsoft.com/office/drawing/2018/hyperlinkcolor" val="tx"/>
                    </a:ext>
                  </a:extLst>
                </a:hlinkClick>
              </a:rPr>
              <a:t> </a:t>
            </a:r>
            <a:r>
              <a:rPr kumimoji="0" lang="en-US" sz="2000" b="0" i="0" u="sng" strike="noStrike" kern="0" cap="none" spc="-10" normalizeH="0" baseline="0" noProof="0" dirty="0">
                <a:ln>
                  <a:noFill/>
                </a:ln>
                <a:solidFill>
                  <a:srgbClr val="8064A2"/>
                </a:solidFill>
                <a:effectLst/>
                <a:uLnTx/>
                <a:uFill>
                  <a:solidFill>
                    <a:srgbClr val="0462C1"/>
                  </a:solidFill>
                </a:uFill>
                <a:latin typeface="Calibri Light"/>
                <a:ea typeface="+mj-ea"/>
                <a:cs typeface="Calibri Light"/>
                <a:hlinkClick r:id="rId2">
                  <a:extLst>
                    <a:ext uri="{A12FA001-AC4F-418D-AE19-62706E023703}">
                      <ahyp:hlinkClr xmlns:ahyp="http://schemas.microsoft.com/office/drawing/2018/hyperlinkcolor" val="tx"/>
                    </a:ext>
                  </a:extLst>
                </a:hlinkClick>
              </a:rPr>
              <a:t>Agenda</a:t>
            </a:r>
            <a:r>
              <a:rPr kumimoji="0" lang="en-US" sz="2000" b="0" i="0" u="none" strike="noStrike" kern="0" cap="none" spc="-95" normalizeH="0" baseline="0" noProof="0" dirty="0">
                <a:ln>
                  <a:noFill/>
                </a:ln>
                <a:solidFill>
                  <a:srgbClr val="8064A2"/>
                </a:solidFill>
                <a:effectLst/>
                <a:uLnTx/>
                <a:uFillTx/>
                <a:latin typeface="Calibri Light"/>
                <a:ea typeface="+mj-ea"/>
                <a:cs typeface="Calibri Light"/>
                <a:hlinkClick r:id="rId2">
                  <a:extLst>
                    <a:ext uri="{A12FA001-AC4F-418D-AE19-62706E023703}">
                      <ahyp:hlinkClr xmlns:ahyp="http://schemas.microsoft.com/office/drawing/2018/hyperlinkcolor" val="tx"/>
                    </a:ext>
                  </a:extLst>
                </a:hlinkClick>
              </a:rPr>
              <a:t> </a:t>
            </a:r>
            <a:r>
              <a:rPr kumimoji="0" lang="en-US" sz="2000" b="0" i="0" u="none" strike="noStrike" kern="0" cap="none" spc="-5" normalizeH="0" baseline="0" noProof="0" dirty="0">
                <a:ln>
                  <a:noFill/>
                </a:ln>
                <a:solidFill>
                  <a:srgbClr val="000000"/>
                </a:solidFill>
                <a:effectLst/>
                <a:uLnTx/>
                <a:uFillTx/>
                <a:latin typeface="Calibri Light"/>
                <a:ea typeface="+mj-ea"/>
                <a:cs typeface="Calibri Light"/>
              </a:rPr>
              <a:t>flagship</a:t>
            </a:r>
            <a:r>
              <a:rPr kumimoji="0" lang="en-US" sz="2000" b="0" i="0" u="none" strike="noStrike" kern="0" cap="none" spc="-50" normalizeH="0" baseline="0" noProof="0" dirty="0">
                <a:ln>
                  <a:noFill/>
                </a:ln>
                <a:solidFill>
                  <a:srgbClr val="000000"/>
                </a:solidFill>
                <a:effectLst/>
                <a:uLnTx/>
                <a:uFillTx/>
                <a:latin typeface="Calibri Light"/>
                <a:ea typeface="+mj-ea"/>
                <a:cs typeface="Calibri Light"/>
              </a:rPr>
              <a:t> </a:t>
            </a:r>
            <a:r>
              <a:rPr kumimoji="0" lang="en-US" sz="2000" b="0" i="0" u="none" strike="noStrike" kern="0" cap="none" spc="-15" normalizeH="0" baseline="0" noProof="0" dirty="0">
                <a:ln>
                  <a:noFill/>
                </a:ln>
                <a:solidFill>
                  <a:srgbClr val="000000"/>
                </a:solidFill>
                <a:effectLst/>
                <a:uLnTx/>
                <a:uFillTx/>
                <a:latin typeface="Calibri Light"/>
                <a:ea typeface="+mj-ea"/>
                <a:cs typeface="Calibri Light"/>
              </a:rPr>
              <a:t>initiative:</a:t>
            </a:r>
            <a:r>
              <a:rPr kumimoji="0" lang="en-US" sz="2000" b="0" i="0" u="none" strike="noStrike" kern="0" cap="none" spc="-35" normalizeH="0" baseline="0" noProof="0" dirty="0">
                <a:ln>
                  <a:noFill/>
                </a:ln>
                <a:solidFill>
                  <a:srgbClr val="000000"/>
                </a:solidFill>
                <a:effectLst/>
                <a:uLnTx/>
                <a:uFillTx/>
                <a:latin typeface="Calibri Light"/>
                <a:ea typeface="+mj-ea"/>
                <a:cs typeface="Calibri Light"/>
              </a:rPr>
              <a:t> </a:t>
            </a:r>
            <a:r>
              <a:rPr kumimoji="0" lang="en-US" sz="2000" b="0" i="0" u="none" strike="noStrike" kern="0" cap="none" spc="-15" normalizeH="0" baseline="0" noProof="0" dirty="0">
                <a:ln>
                  <a:noFill/>
                </a:ln>
                <a:solidFill>
                  <a:srgbClr val="000000"/>
                </a:solidFill>
                <a:effectLst/>
                <a:uLnTx/>
                <a:uFillTx/>
                <a:latin typeface="Calibri Light"/>
                <a:ea typeface="+mj-ea"/>
                <a:cs typeface="Calibri Light"/>
              </a:rPr>
              <a:t>large-scale</a:t>
            </a:r>
            <a:r>
              <a:rPr kumimoji="0" lang="en-US" sz="2000" b="0" i="0" u="none" strike="noStrike" kern="0" cap="none" spc="-55" normalizeH="0" baseline="0" noProof="0" dirty="0">
                <a:ln>
                  <a:noFill/>
                </a:ln>
                <a:solidFill>
                  <a:srgbClr val="000000"/>
                </a:solidFill>
                <a:effectLst/>
                <a:uLnTx/>
                <a:uFillTx/>
                <a:latin typeface="Calibri Light"/>
                <a:ea typeface="+mj-ea"/>
                <a:cs typeface="Calibri Light"/>
              </a:rPr>
              <a:t> </a:t>
            </a:r>
            <a:r>
              <a:rPr kumimoji="0" lang="en-US" sz="2000" b="0" i="0" u="none" strike="noStrike" kern="0" cap="none" spc="-5" normalizeH="0" baseline="0" noProof="0" dirty="0">
                <a:ln>
                  <a:noFill/>
                </a:ln>
                <a:solidFill>
                  <a:srgbClr val="000000"/>
                </a:solidFill>
                <a:effectLst/>
                <a:uLnTx/>
                <a:uFillTx/>
                <a:latin typeface="Calibri Light"/>
                <a:ea typeface="+mj-ea"/>
                <a:cs typeface="Calibri Light"/>
              </a:rPr>
              <a:t>skills</a:t>
            </a:r>
            <a:r>
              <a:rPr kumimoji="0" lang="en-US" sz="2000" b="0" i="0" u="none" strike="noStrike" kern="0" cap="none" spc="-40" normalizeH="0" baseline="0" noProof="0" dirty="0">
                <a:ln>
                  <a:noFill/>
                </a:ln>
                <a:solidFill>
                  <a:srgbClr val="000000"/>
                </a:solidFill>
                <a:effectLst/>
                <a:uLnTx/>
                <a:uFillTx/>
                <a:latin typeface="Calibri Light"/>
                <a:ea typeface="+mj-ea"/>
                <a:cs typeface="Calibri Light"/>
              </a:rPr>
              <a:t> </a:t>
            </a:r>
            <a:r>
              <a:rPr kumimoji="0" lang="en-US" sz="2000" b="0" i="0" u="none" strike="noStrike" kern="0" cap="none" spc="-15" normalizeH="0" baseline="0" noProof="0" dirty="0">
                <a:ln>
                  <a:noFill/>
                </a:ln>
                <a:solidFill>
                  <a:srgbClr val="000000"/>
                </a:solidFill>
                <a:effectLst/>
                <a:uLnTx/>
                <a:uFillTx/>
                <a:latin typeface="Calibri Light"/>
                <a:ea typeface="+mj-ea"/>
                <a:cs typeface="Calibri Light"/>
              </a:rPr>
              <a:t>partnerships</a:t>
            </a:r>
            <a:r>
              <a:rPr kumimoji="0" lang="en-US" sz="2000" b="0" i="0" u="none" strike="noStrike" kern="0" cap="none" spc="-50" normalizeH="0" baseline="0" noProof="0" dirty="0">
                <a:ln>
                  <a:noFill/>
                </a:ln>
                <a:solidFill>
                  <a:srgbClr val="000000"/>
                </a:solidFill>
                <a:effectLst/>
                <a:uLnTx/>
                <a:uFillTx/>
                <a:latin typeface="Calibri Light"/>
                <a:ea typeface="+mj-ea"/>
                <a:cs typeface="Calibri Light"/>
              </a:rPr>
              <a:t> </a:t>
            </a:r>
            <a:r>
              <a:rPr kumimoji="0" lang="en-US" sz="2000" b="0" i="0" u="none" strike="noStrike" kern="0" cap="none" spc="-15" normalizeH="0" baseline="0" noProof="0" dirty="0">
                <a:ln>
                  <a:noFill/>
                </a:ln>
                <a:solidFill>
                  <a:srgbClr val="000000"/>
                </a:solidFill>
                <a:effectLst/>
                <a:uLnTx/>
                <a:uFillTx/>
                <a:latin typeface="Calibri Light"/>
                <a:ea typeface="+mj-ea"/>
                <a:cs typeface="Calibri Light"/>
              </a:rPr>
              <a:t>across</a:t>
            </a:r>
            <a:r>
              <a:rPr kumimoji="0" lang="en-US" sz="2000" b="0" i="0" u="none" strike="noStrike" kern="0" cap="none" spc="-45" normalizeH="0" baseline="0" noProof="0" dirty="0">
                <a:ln>
                  <a:noFill/>
                </a:ln>
                <a:solidFill>
                  <a:srgbClr val="000000"/>
                </a:solidFill>
                <a:effectLst/>
                <a:uLnTx/>
                <a:uFillTx/>
                <a:latin typeface="Calibri Light"/>
                <a:ea typeface="+mj-ea"/>
                <a:cs typeface="Calibri Light"/>
              </a:rPr>
              <a:t> </a:t>
            </a:r>
            <a:r>
              <a:rPr kumimoji="0" lang="en-US" sz="2000" b="0" i="0" u="none" strike="noStrike" kern="0" cap="none" spc="-5" normalizeH="0" baseline="0" noProof="0" dirty="0">
                <a:ln>
                  <a:noFill/>
                </a:ln>
                <a:solidFill>
                  <a:srgbClr val="000000"/>
                </a:solidFill>
                <a:effectLst/>
                <a:uLnTx/>
                <a:uFillTx/>
                <a:latin typeface="Calibri Light"/>
                <a:ea typeface="+mj-ea"/>
                <a:cs typeface="Calibri Light"/>
              </a:rPr>
              <a:t>all</a:t>
            </a:r>
            <a:r>
              <a:rPr kumimoji="0" lang="en-US" sz="2000" b="0" i="0" u="none" strike="noStrike" kern="0" cap="none" spc="-25" normalizeH="0" baseline="0" noProof="0" dirty="0">
                <a:ln>
                  <a:noFill/>
                </a:ln>
                <a:solidFill>
                  <a:srgbClr val="000000"/>
                </a:solidFill>
                <a:effectLst/>
                <a:uLnTx/>
                <a:uFillTx/>
                <a:latin typeface="Calibri Light"/>
                <a:ea typeface="+mj-ea"/>
                <a:cs typeface="Calibri Light"/>
              </a:rPr>
              <a:t> </a:t>
            </a:r>
            <a:r>
              <a:rPr kumimoji="0" lang="en-US" sz="2000" b="0" i="0" u="none" strike="noStrike" kern="0" cap="none" spc="-30" normalizeH="0" baseline="0" noProof="0" dirty="0">
                <a:ln>
                  <a:noFill/>
                </a:ln>
                <a:solidFill>
                  <a:srgbClr val="000000"/>
                </a:solidFill>
                <a:effectLst/>
                <a:uLnTx/>
                <a:uFillTx/>
                <a:latin typeface="Calibri Light"/>
                <a:ea typeface="+mj-ea"/>
                <a:cs typeface="Calibri Light"/>
              </a:rPr>
              <a:t>ecosystems</a:t>
            </a:r>
            <a:endParaRPr lang="en-CA" sz="3600" dirty="0">
              <a:solidFill>
                <a:schemeClr val="tx2"/>
              </a:solidFill>
            </a:endParaRPr>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75E73CB-C71B-E33A-91DE-053F270EB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2" y="-10420"/>
            <a:ext cx="12192001" cy="1078992"/>
          </a:xfrm>
          <a:prstGeom prst="rect">
            <a:avLst/>
          </a:prstGeom>
        </p:spPr>
      </p:pic>
      <p:pic>
        <p:nvPicPr>
          <p:cNvPr id="5" name="object 5">
            <a:extLst>
              <a:ext uri="{FF2B5EF4-FFF2-40B4-BE49-F238E27FC236}">
                <a16:creationId xmlns:a16="http://schemas.microsoft.com/office/drawing/2014/main" id="{B823BFFD-A75F-521A-7461-3C5A771CEEA8}"/>
              </a:ext>
            </a:extLst>
          </p:cNvPr>
          <p:cNvPicPr/>
          <p:nvPr/>
        </p:nvPicPr>
        <p:blipFill>
          <a:blip r:embed="rId4" cstate="print"/>
          <a:stretch>
            <a:fillRect/>
          </a:stretch>
        </p:blipFill>
        <p:spPr>
          <a:xfrm>
            <a:off x="1320519" y="1303579"/>
            <a:ext cx="3674491" cy="469391"/>
          </a:xfrm>
          <a:prstGeom prst="rect">
            <a:avLst/>
          </a:prstGeom>
        </p:spPr>
      </p:pic>
      <p:sp>
        <p:nvSpPr>
          <p:cNvPr id="6" name="object 7">
            <a:extLst>
              <a:ext uri="{FF2B5EF4-FFF2-40B4-BE49-F238E27FC236}">
                <a16:creationId xmlns:a16="http://schemas.microsoft.com/office/drawing/2014/main" id="{D6B8F71E-DB92-AA75-5DE4-06F32AC6EBBD}"/>
              </a:ext>
            </a:extLst>
          </p:cNvPr>
          <p:cNvSpPr txBox="1">
            <a:spLocks noGrp="1"/>
          </p:cNvSpPr>
          <p:nvPr>
            <p:ph idx="1"/>
          </p:nvPr>
        </p:nvSpPr>
        <p:spPr>
          <a:xfrm>
            <a:off x="1179513" y="2649538"/>
            <a:ext cx="9832975" cy="3837844"/>
          </a:xfrm>
          <a:prstGeom prst="rect">
            <a:avLst/>
          </a:prstGeom>
        </p:spPr>
        <p:txBody>
          <a:bodyPr vert="horz" wrap="square" lIns="0" tIns="55244" rIns="0" bIns="0" rtlCol="0">
            <a:spAutoFit/>
          </a:bodyPr>
          <a:lstStyle/>
          <a:p>
            <a:pPr marL="299085" indent="-287020">
              <a:lnSpc>
                <a:spcPct val="100000"/>
              </a:lnSpc>
              <a:spcBef>
                <a:spcPts val="434"/>
              </a:spcBef>
              <a:buFont typeface="Arial MT"/>
              <a:buChar char="•"/>
              <a:tabLst>
                <a:tab pos="299085" algn="l"/>
                <a:tab pos="299720" algn="l"/>
              </a:tabLst>
            </a:pPr>
            <a:r>
              <a:rPr sz="1600" i="1" spc="-5" dirty="0">
                <a:cs typeface="Calibri Light"/>
              </a:rPr>
              <a:t>14</a:t>
            </a:r>
            <a:r>
              <a:rPr sz="1600" i="1" spc="10" dirty="0">
                <a:cs typeface="Calibri Light"/>
              </a:rPr>
              <a:t> </a:t>
            </a:r>
            <a:r>
              <a:rPr sz="1600" i="1" spc="-5" dirty="0">
                <a:cs typeface="Calibri Light"/>
              </a:rPr>
              <a:t>Large-scale</a:t>
            </a:r>
            <a:r>
              <a:rPr sz="1600" i="1" spc="10" dirty="0">
                <a:cs typeface="Calibri Light"/>
              </a:rPr>
              <a:t> </a:t>
            </a:r>
            <a:r>
              <a:rPr sz="1600" i="1" spc="-5" dirty="0">
                <a:cs typeface="Calibri Light"/>
              </a:rPr>
              <a:t>partnerships</a:t>
            </a:r>
            <a:r>
              <a:rPr sz="1600" i="1" spc="10" dirty="0">
                <a:cs typeface="Calibri Light"/>
              </a:rPr>
              <a:t> </a:t>
            </a:r>
            <a:r>
              <a:rPr sz="1600" i="1" spc="-5" dirty="0">
                <a:cs typeface="Calibri Light"/>
              </a:rPr>
              <a:t>currently</a:t>
            </a:r>
            <a:r>
              <a:rPr sz="1600" i="1" spc="15" dirty="0">
                <a:cs typeface="Calibri Light"/>
              </a:rPr>
              <a:t> </a:t>
            </a:r>
            <a:r>
              <a:rPr sz="1600" i="1" spc="-5" dirty="0">
                <a:cs typeface="Calibri Light"/>
              </a:rPr>
              <a:t>established</a:t>
            </a:r>
            <a:r>
              <a:rPr sz="1600" i="1" spc="25" dirty="0">
                <a:cs typeface="Calibri Light"/>
              </a:rPr>
              <a:t> </a:t>
            </a:r>
            <a:r>
              <a:rPr sz="1600" i="1" dirty="0">
                <a:cs typeface="Calibri Light"/>
              </a:rPr>
              <a:t>in</a:t>
            </a:r>
            <a:r>
              <a:rPr sz="1600" i="1" spc="10" dirty="0">
                <a:cs typeface="Calibri Light"/>
              </a:rPr>
              <a:t> </a:t>
            </a:r>
            <a:r>
              <a:rPr sz="1600" i="1" dirty="0">
                <a:cs typeface="Calibri Light"/>
              </a:rPr>
              <a:t>all </a:t>
            </a:r>
            <a:r>
              <a:rPr sz="1600" i="1" spc="-10" dirty="0">
                <a:cs typeface="Calibri Light"/>
              </a:rPr>
              <a:t>ecosystems</a:t>
            </a:r>
            <a:endParaRPr sz="1600" dirty="0">
              <a:cs typeface="Calibri Light"/>
            </a:endParaRPr>
          </a:p>
          <a:p>
            <a:pPr marL="299085" indent="-287020">
              <a:lnSpc>
                <a:spcPct val="100000"/>
              </a:lnSpc>
              <a:spcBef>
                <a:spcPts val="335"/>
              </a:spcBef>
              <a:buFont typeface="Arial MT"/>
              <a:buChar char="•"/>
              <a:tabLst>
                <a:tab pos="299085" algn="l"/>
                <a:tab pos="299720" algn="l"/>
              </a:tabLst>
            </a:pPr>
            <a:r>
              <a:rPr sz="1600" i="1" spc="-5" dirty="0">
                <a:cs typeface="Calibri Light"/>
              </a:rPr>
              <a:t>Aim</a:t>
            </a:r>
            <a:r>
              <a:rPr sz="1600" i="1" spc="-20" dirty="0">
                <a:cs typeface="Calibri Light"/>
              </a:rPr>
              <a:t> </a:t>
            </a:r>
            <a:r>
              <a:rPr sz="1600" i="1" spc="-10" dirty="0">
                <a:cs typeface="Calibri Light"/>
              </a:rPr>
              <a:t>to</a:t>
            </a:r>
            <a:r>
              <a:rPr sz="1600" i="1" spc="5" dirty="0">
                <a:cs typeface="Calibri Light"/>
              </a:rPr>
              <a:t> </a:t>
            </a:r>
            <a:r>
              <a:rPr sz="1600" i="1" spc="-5" dirty="0">
                <a:cs typeface="Calibri Light"/>
              </a:rPr>
              <a:t>upskill</a:t>
            </a:r>
            <a:r>
              <a:rPr sz="1600" i="1" spc="5" dirty="0">
                <a:cs typeface="Calibri Light"/>
              </a:rPr>
              <a:t> </a:t>
            </a:r>
            <a:r>
              <a:rPr sz="1600" i="1" spc="-5" dirty="0">
                <a:cs typeface="Calibri Light"/>
              </a:rPr>
              <a:t>and</a:t>
            </a:r>
            <a:r>
              <a:rPr sz="1600" i="1" spc="10" dirty="0">
                <a:cs typeface="Calibri Light"/>
              </a:rPr>
              <a:t> </a:t>
            </a:r>
            <a:r>
              <a:rPr sz="1600" i="1" dirty="0">
                <a:cs typeface="Calibri Light"/>
              </a:rPr>
              <a:t>reskill</a:t>
            </a:r>
            <a:r>
              <a:rPr sz="1600" i="1" spc="-10" dirty="0">
                <a:cs typeface="Calibri Light"/>
              </a:rPr>
              <a:t> </a:t>
            </a:r>
            <a:r>
              <a:rPr sz="1600" i="1" spc="-5" dirty="0">
                <a:cs typeface="Calibri Light"/>
              </a:rPr>
              <a:t>the</a:t>
            </a:r>
            <a:r>
              <a:rPr sz="1600" i="1" spc="5" dirty="0">
                <a:cs typeface="Calibri Light"/>
              </a:rPr>
              <a:t> </a:t>
            </a:r>
            <a:r>
              <a:rPr sz="1600" i="1" spc="-5" dirty="0">
                <a:cs typeface="Calibri Light"/>
              </a:rPr>
              <a:t>European</a:t>
            </a:r>
            <a:r>
              <a:rPr sz="1600" i="1" spc="20" dirty="0">
                <a:cs typeface="Calibri Light"/>
              </a:rPr>
              <a:t> </a:t>
            </a:r>
            <a:r>
              <a:rPr sz="1600" i="1" spc="-5" dirty="0">
                <a:cs typeface="Calibri Light"/>
              </a:rPr>
              <a:t>workforce</a:t>
            </a:r>
            <a:r>
              <a:rPr sz="1600" i="1" spc="-15" dirty="0">
                <a:cs typeface="Calibri Light"/>
              </a:rPr>
              <a:t> </a:t>
            </a:r>
            <a:r>
              <a:rPr sz="1600" i="1" dirty="0">
                <a:cs typeface="Calibri Light"/>
              </a:rPr>
              <a:t>in</a:t>
            </a:r>
            <a:r>
              <a:rPr sz="1600" i="1" spc="-5" dirty="0">
                <a:cs typeface="Calibri Light"/>
              </a:rPr>
              <a:t> </a:t>
            </a:r>
            <a:r>
              <a:rPr sz="1600" b="1" i="1" dirty="0">
                <a:cs typeface="Calibri Light"/>
              </a:rPr>
              <a:t>green, </a:t>
            </a:r>
            <a:r>
              <a:rPr sz="1600" b="1" i="1" spc="-5" dirty="0">
                <a:cs typeface="Calibri Light"/>
              </a:rPr>
              <a:t>digital</a:t>
            </a:r>
            <a:r>
              <a:rPr sz="1600" b="1" i="1" spc="20" dirty="0">
                <a:cs typeface="Calibri Light"/>
              </a:rPr>
              <a:t> </a:t>
            </a:r>
            <a:r>
              <a:rPr sz="1600" b="1" i="1" spc="-5" dirty="0">
                <a:cs typeface="Calibri Light"/>
              </a:rPr>
              <a:t>and</a:t>
            </a:r>
            <a:r>
              <a:rPr sz="1600" b="1" i="1" spc="5" dirty="0">
                <a:cs typeface="Calibri Light"/>
              </a:rPr>
              <a:t> </a:t>
            </a:r>
            <a:r>
              <a:rPr sz="1600" b="1" i="1" dirty="0">
                <a:cs typeface="Calibri Light"/>
              </a:rPr>
              <a:t>social</a:t>
            </a:r>
            <a:r>
              <a:rPr sz="1600" b="1" i="1" spc="5" dirty="0">
                <a:cs typeface="Calibri Light"/>
              </a:rPr>
              <a:t> </a:t>
            </a:r>
            <a:r>
              <a:rPr sz="1600" b="1" i="1" dirty="0">
                <a:cs typeface="Calibri Light"/>
              </a:rPr>
              <a:t>skills</a:t>
            </a:r>
            <a:endParaRPr lang="en-IE" sz="1600" b="1" i="1" dirty="0">
              <a:cs typeface="Calibri Light"/>
            </a:endParaRPr>
          </a:p>
          <a:p>
            <a:pPr marL="12700">
              <a:lnSpc>
                <a:spcPct val="100000"/>
              </a:lnSpc>
              <a:spcBef>
                <a:spcPts val="625"/>
              </a:spcBef>
            </a:pPr>
            <a:r>
              <a:rPr lang="en-US" sz="1600" spc="-20" dirty="0">
                <a:solidFill>
                  <a:schemeClr val="accent4"/>
                </a:solidFill>
                <a:hlinkClick r:id="rId5">
                  <a:extLst>
                    <a:ext uri="{A12FA001-AC4F-418D-AE19-62706E023703}">
                      <ahyp:hlinkClr xmlns:ahyp="http://schemas.microsoft.com/office/drawing/2018/hyperlinkcolor" val="tx"/>
                    </a:ext>
                  </a:extLst>
                </a:hlinkClick>
              </a:rPr>
              <a:t>Large-scale</a:t>
            </a:r>
            <a:r>
              <a:rPr lang="en-US" sz="1600" spc="-45" dirty="0">
                <a:solidFill>
                  <a:schemeClr val="accent4"/>
                </a:solidFill>
                <a:hlinkClick r:id="rId5">
                  <a:extLst>
                    <a:ext uri="{A12FA001-AC4F-418D-AE19-62706E023703}">
                      <ahyp:hlinkClr xmlns:ahyp="http://schemas.microsoft.com/office/drawing/2018/hyperlinkcolor" val="tx"/>
                    </a:ext>
                  </a:extLst>
                </a:hlinkClick>
              </a:rPr>
              <a:t> </a:t>
            </a:r>
            <a:r>
              <a:rPr lang="en-US" sz="1600" spc="-5" dirty="0">
                <a:solidFill>
                  <a:schemeClr val="accent4"/>
                </a:solidFill>
                <a:hlinkClick r:id="rId5">
                  <a:extLst>
                    <a:ext uri="{A12FA001-AC4F-418D-AE19-62706E023703}">
                      <ahyp:hlinkClr xmlns:ahyp="http://schemas.microsoft.com/office/drawing/2018/hyperlinkcolor" val="tx"/>
                    </a:ext>
                  </a:extLst>
                </a:hlinkClick>
              </a:rPr>
              <a:t>skills</a:t>
            </a:r>
            <a:r>
              <a:rPr lang="en-US" sz="1600" spc="-40" dirty="0">
                <a:solidFill>
                  <a:schemeClr val="accent4"/>
                </a:solidFill>
                <a:hlinkClick r:id="rId5">
                  <a:extLst>
                    <a:ext uri="{A12FA001-AC4F-418D-AE19-62706E023703}">
                      <ahyp:hlinkClr xmlns:ahyp="http://schemas.microsoft.com/office/drawing/2018/hyperlinkcolor" val="tx"/>
                    </a:ext>
                  </a:extLst>
                </a:hlinkClick>
              </a:rPr>
              <a:t> </a:t>
            </a:r>
            <a:r>
              <a:rPr lang="en-US" sz="1600" spc="-15" dirty="0">
                <a:solidFill>
                  <a:schemeClr val="accent4"/>
                </a:solidFill>
                <a:hlinkClick r:id="rId5">
                  <a:extLst>
                    <a:ext uri="{A12FA001-AC4F-418D-AE19-62706E023703}">
                      <ahyp:hlinkClr xmlns:ahyp="http://schemas.microsoft.com/office/drawing/2018/hyperlinkcolor" val="tx"/>
                    </a:ext>
                  </a:extLst>
                </a:hlinkClick>
              </a:rPr>
              <a:t>partnership</a:t>
            </a:r>
            <a:r>
              <a:rPr lang="en-US" sz="1600" spc="-50" dirty="0">
                <a:solidFill>
                  <a:schemeClr val="accent4"/>
                </a:solidFill>
                <a:hlinkClick r:id="rId5">
                  <a:extLst>
                    <a:ext uri="{A12FA001-AC4F-418D-AE19-62706E023703}">
                      <ahyp:hlinkClr xmlns:ahyp="http://schemas.microsoft.com/office/drawing/2018/hyperlinkcolor" val="tx"/>
                    </a:ext>
                  </a:extLst>
                </a:hlinkClick>
              </a:rPr>
              <a:t> </a:t>
            </a:r>
            <a:r>
              <a:rPr lang="en-US" sz="1600" spc="-10" dirty="0">
                <a:solidFill>
                  <a:schemeClr val="accent4"/>
                </a:solidFill>
                <a:hlinkClick r:id="rId5">
                  <a:extLst>
                    <a:ext uri="{A12FA001-AC4F-418D-AE19-62706E023703}">
                      <ahyp:hlinkClr xmlns:ahyp="http://schemas.microsoft.com/office/drawing/2018/hyperlinkcolor" val="tx"/>
                    </a:ext>
                  </a:extLst>
                </a:hlinkClick>
              </a:rPr>
              <a:t>(LSP)</a:t>
            </a:r>
            <a:r>
              <a:rPr lang="en-US" sz="1600" spc="-35" dirty="0">
                <a:solidFill>
                  <a:schemeClr val="accent4"/>
                </a:solidFill>
                <a:hlinkClick r:id="rId5">
                  <a:extLst>
                    <a:ext uri="{A12FA001-AC4F-418D-AE19-62706E023703}">
                      <ahyp:hlinkClr xmlns:ahyp="http://schemas.microsoft.com/office/drawing/2018/hyperlinkcolor" val="tx"/>
                    </a:ext>
                  </a:extLst>
                </a:hlinkClick>
              </a:rPr>
              <a:t> </a:t>
            </a:r>
            <a:r>
              <a:rPr lang="en-US" sz="1600" dirty="0">
                <a:solidFill>
                  <a:schemeClr val="accent4"/>
                </a:solidFill>
                <a:hlinkClick r:id="rId5">
                  <a:extLst>
                    <a:ext uri="{A12FA001-AC4F-418D-AE19-62706E023703}">
                      <ahyp:hlinkClr xmlns:ahyp="http://schemas.microsoft.com/office/drawing/2018/hyperlinkcolor" val="tx"/>
                    </a:ext>
                  </a:extLst>
                </a:hlinkClick>
              </a:rPr>
              <a:t>in</a:t>
            </a:r>
            <a:r>
              <a:rPr lang="en-US" sz="1600" spc="-25" dirty="0">
                <a:solidFill>
                  <a:schemeClr val="accent4"/>
                </a:solidFill>
                <a:hlinkClick r:id="rId5">
                  <a:extLst>
                    <a:ext uri="{A12FA001-AC4F-418D-AE19-62706E023703}">
                      <ahyp:hlinkClr xmlns:ahyp="http://schemas.microsoft.com/office/drawing/2018/hyperlinkcolor" val="tx"/>
                    </a:ext>
                  </a:extLst>
                </a:hlinkClick>
              </a:rPr>
              <a:t> </a:t>
            </a:r>
            <a:r>
              <a:rPr lang="en-US" sz="1600" spc="-15" dirty="0">
                <a:solidFill>
                  <a:schemeClr val="accent4"/>
                </a:solidFill>
                <a:hlinkClick r:id="rId5">
                  <a:extLst>
                    <a:ext uri="{A12FA001-AC4F-418D-AE19-62706E023703}">
                      <ahyp:hlinkClr xmlns:ahyp="http://schemas.microsoft.com/office/drawing/2018/hyperlinkcolor" val="tx"/>
                    </a:ext>
                  </a:extLst>
                </a:hlinkClick>
              </a:rPr>
              <a:t>tourism</a:t>
            </a:r>
            <a:r>
              <a:rPr lang="en-US" sz="1600" u="none" spc="-45" dirty="0">
                <a:solidFill>
                  <a:schemeClr val="accent4"/>
                </a:solidFill>
                <a:hlinkClick r:id="rId5">
                  <a:extLst>
                    <a:ext uri="{A12FA001-AC4F-418D-AE19-62706E023703}">
                      <ahyp:hlinkClr xmlns:ahyp="http://schemas.microsoft.com/office/drawing/2018/hyperlinkcolor" val="tx"/>
                    </a:ext>
                  </a:extLst>
                </a:hlinkClick>
              </a:rPr>
              <a:t> </a:t>
            </a:r>
            <a:r>
              <a:rPr lang="en-US" sz="1600" u="none" spc="-5" dirty="0">
                <a:solidFill>
                  <a:srgbClr val="000000"/>
                </a:solidFill>
              </a:rPr>
              <a:t>since</a:t>
            </a:r>
            <a:r>
              <a:rPr lang="en-US" sz="1600" u="none" spc="-40" dirty="0">
                <a:solidFill>
                  <a:srgbClr val="000000"/>
                </a:solidFill>
              </a:rPr>
              <a:t> </a:t>
            </a:r>
            <a:r>
              <a:rPr lang="en-US" sz="1600" u="none" spc="-10" dirty="0">
                <a:solidFill>
                  <a:srgbClr val="000000"/>
                </a:solidFill>
              </a:rPr>
              <a:t>January</a:t>
            </a:r>
            <a:r>
              <a:rPr lang="en-US" sz="1600" u="none" spc="-60" dirty="0">
                <a:solidFill>
                  <a:srgbClr val="000000"/>
                </a:solidFill>
              </a:rPr>
              <a:t> </a:t>
            </a:r>
            <a:r>
              <a:rPr lang="en-US" sz="1600" u="none" spc="-10" dirty="0">
                <a:solidFill>
                  <a:srgbClr val="000000"/>
                </a:solidFill>
              </a:rPr>
              <a:t>2022</a:t>
            </a:r>
          </a:p>
          <a:p>
            <a:pPr marL="1213485" indent="-287020">
              <a:lnSpc>
                <a:spcPct val="100000"/>
              </a:lnSpc>
              <a:spcBef>
                <a:spcPts val="375"/>
              </a:spcBef>
              <a:buFont typeface="Arial MT"/>
              <a:buChar char="•"/>
              <a:tabLst>
                <a:tab pos="1213485" algn="l"/>
                <a:tab pos="1214120" algn="l"/>
              </a:tabLst>
            </a:pPr>
            <a:r>
              <a:rPr lang="en-US" sz="1600" i="1" u="none" spc="-5" dirty="0">
                <a:solidFill>
                  <a:srgbClr val="000000"/>
                </a:solidFill>
                <a:cs typeface="Calibri Light"/>
              </a:rPr>
              <a:t>Support</a:t>
            </a:r>
            <a:r>
              <a:rPr lang="en-US" sz="1600" i="1" u="none" spc="15" dirty="0">
                <a:solidFill>
                  <a:srgbClr val="000000"/>
                </a:solidFill>
                <a:cs typeface="Calibri Light"/>
              </a:rPr>
              <a:t> </a:t>
            </a:r>
            <a:r>
              <a:rPr lang="en-US" sz="1600" i="1" u="none" spc="-10" dirty="0">
                <a:solidFill>
                  <a:srgbClr val="000000"/>
                </a:solidFill>
                <a:cs typeface="Calibri Light"/>
              </a:rPr>
              <a:t>to</a:t>
            </a:r>
            <a:r>
              <a:rPr lang="en-US" sz="1600" i="1" u="none" dirty="0">
                <a:solidFill>
                  <a:srgbClr val="000000"/>
                </a:solidFill>
                <a:cs typeface="Calibri Light"/>
              </a:rPr>
              <a:t> </a:t>
            </a:r>
            <a:r>
              <a:rPr lang="en-US" sz="1600" i="1" u="none" spc="-5" dirty="0">
                <a:solidFill>
                  <a:srgbClr val="000000"/>
                </a:solidFill>
                <a:cs typeface="Calibri Light"/>
              </a:rPr>
              <a:t>the</a:t>
            </a:r>
            <a:r>
              <a:rPr lang="en-US" sz="1600" i="1" u="none" spc="5" dirty="0">
                <a:solidFill>
                  <a:srgbClr val="000000"/>
                </a:solidFill>
                <a:cs typeface="Calibri Light"/>
              </a:rPr>
              <a:t> </a:t>
            </a:r>
            <a:r>
              <a:rPr lang="en-US" sz="1600" i="1" u="none" spc="-15" dirty="0">
                <a:solidFill>
                  <a:srgbClr val="000000"/>
                </a:solidFill>
                <a:cs typeface="Calibri Light"/>
              </a:rPr>
              <a:t>Pact</a:t>
            </a:r>
            <a:r>
              <a:rPr lang="en-US" sz="1600" i="1" u="none" spc="25" dirty="0">
                <a:solidFill>
                  <a:srgbClr val="000000"/>
                </a:solidFill>
                <a:cs typeface="Calibri Light"/>
              </a:rPr>
              <a:t> </a:t>
            </a:r>
            <a:r>
              <a:rPr lang="en-US" sz="1600" i="1" u="none" spc="-10" dirty="0">
                <a:solidFill>
                  <a:srgbClr val="000000"/>
                </a:solidFill>
                <a:cs typeface="Calibri Light"/>
              </a:rPr>
              <a:t>for</a:t>
            </a:r>
            <a:r>
              <a:rPr lang="en-US" sz="1600" i="1" u="none" spc="10" dirty="0">
                <a:solidFill>
                  <a:srgbClr val="000000"/>
                </a:solidFill>
                <a:cs typeface="Calibri Light"/>
              </a:rPr>
              <a:t> </a:t>
            </a:r>
            <a:r>
              <a:rPr lang="en-US" sz="1600" i="1" u="none" dirty="0">
                <a:solidFill>
                  <a:srgbClr val="000000"/>
                </a:solidFill>
                <a:cs typeface="Calibri Light"/>
              </a:rPr>
              <a:t>Skills</a:t>
            </a:r>
            <a:r>
              <a:rPr lang="en-US" sz="1600" i="1" u="none" spc="-15" dirty="0">
                <a:solidFill>
                  <a:srgbClr val="000000"/>
                </a:solidFill>
                <a:cs typeface="Calibri Light"/>
              </a:rPr>
              <a:t> </a:t>
            </a:r>
            <a:r>
              <a:rPr lang="en-US" sz="1600" i="1" u="none" dirty="0">
                <a:solidFill>
                  <a:srgbClr val="000000"/>
                </a:solidFill>
                <a:cs typeface="Calibri Light"/>
              </a:rPr>
              <a:t>in </a:t>
            </a:r>
            <a:r>
              <a:rPr lang="en-US" sz="1600" i="1" u="none" spc="-5" dirty="0">
                <a:solidFill>
                  <a:srgbClr val="000000"/>
                </a:solidFill>
                <a:cs typeface="Calibri Light"/>
              </a:rPr>
              <a:t>tourism</a:t>
            </a:r>
            <a:r>
              <a:rPr lang="en-US" sz="1600" i="1" u="none" spc="5" dirty="0">
                <a:solidFill>
                  <a:srgbClr val="000000"/>
                </a:solidFill>
                <a:cs typeface="Calibri Light"/>
              </a:rPr>
              <a:t> </a:t>
            </a:r>
            <a:r>
              <a:rPr lang="en-US" sz="1600" i="1" u="none" spc="-5" dirty="0">
                <a:solidFill>
                  <a:srgbClr val="000000"/>
                </a:solidFill>
                <a:cs typeface="Calibri Light"/>
              </a:rPr>
              <a:t>through</a:t>
            </a:r>
            <a:r>
              <a:rPr lang="en-US" sz="1600" i="1" u="none" spc="25" dirty="0">
                <a:solidFill>
                  <a:srgbClr val="000000"/>
                </a:solidFill>
                <a:cs typeface="Calibri Light"/>
              </a:rPr>
              <a:t> </a:t>
            </a:r>
            <a:r>
              <a:rPr lang="en-US" sz="1600" i="1" u="none" spc="-5" dirty="0" err="1">
                <a:solidFill>
                  <a:srgbClr val="000000"/>
                </a:solidFill>
                <a:cs typeface="Calibri Light"/>
              </a:rPr>
              <a:t>Erasmus</a:t>
            </a:r>
            <a:r>
              <a:rPr lang="en-US" sz="1600" i="1" u="none" spc="-20" dirty="0" err="1">
                <a:solidFill>
                  <a:srgbClr val="000000"/>
                </a:solidFill>
                <a:cs typeface="Calibri Light"/>
              </a:rPr>
              <a:t>+Pantour</a:t>
            </a:r>
            <a:r>
              <a:rPr lang="en-US" sz="1600" i="1" u="none" spc="-20" dirty="0">
                <a:solidFill>
                  <a:srgbClr val="000000"/>
                </a:solidFill>
                <a:cs typeface="Calibri Light"/>
              </a:rPr>
              <a:t> &amp; in progress ERDF</a:t>
            </a:r>
            <a:r>
              <a:rPr lang="en-US" sz="1600" i="1" u="none" spc="-40" dirty="0">
                <a:solidFill>
                  <a:srgbClr val="000000"/>
                </a:solidFill>
                <a:cs typeface="Calibri Light"/>
              </a:rPr>
              <a:t> +ESF </a:t>
            </a:r>
            <a:r>
              <a:rPr lang="en-US" sz="1600" i="1" u="none" spc="-10" dirty="0">
                <a:solidFill>
                  <a:srgbClr val="000000"/>
                </a:solidFill>
                <a:cs typeface="Calibri Light"/>
              </a:rPr>
              <a:t>to</a:t>
            </a:r>
            <a:r>
              <a:rPr lang="en-US" sz="1600" i="1" u="none" spc="10" dirty="0">
                <a:solidFill>
                  <a:srgbClr val="000000"/>
                </a:solidFill>
                <a:cs typeface="Calibri Light"/>
              </a:rPr>
              <a:t> </a:t>
            </a:r>
            <a:r>
              <a:rPr lang="en-US" sz="1600" i="1" u="none" dirty="0">
                <a:solidFill>
                  <a:srgbClr val="000000"/>
                </a:solidFill>
                <a:cs typeface="Calibri Light"/>
              </a:rPr>
              <a:t>ensure</a:t>
            </a:r>
            <a:r>
              <a:rPr lang="en-US" sz="1600" i="1" u="none" spc="10" dirty="0">
                <a:solidFill>
                  <a:srgbClr val="000000"/>
                </a:solidFill>
                <a:cs typeface="Calibri Light"/>
              </a:rPr>
              <a:t> </a:t>
            </a:r>
            <a:r>
              <a:rPr lang="en-US" sz="1600" i="1" u="none" spc="-5" dirty="0">
                <a:solidFill>
                  <a:srgbClr val="000000"/>
                </a:solidFill>
                <a:cs typeface="Calibri Light"/>
              </a:rPr>
              <a:t>coordination</a:t>
            </a:r>
            <a:r>
              <a:rPr lang="en-US" sz="1600" i="1" u="none" spc="35" dirty="0">
                <a:solidFill>
                  <a:srgbClr val="000000"/>
                </a:solidFill>
                <a:cs typeface="Calibri Light"/>
              </a:rPr>
              <a:t> </a:t>
            </a:r>
            <a:r>
              <a:rPr lang="en-US" sz="1600" i="1" u="none" spc="-5" dirty="0">
                <a:solidFill>
                  <a:srgbClr val="000000"/>
                </a:solidFill>
                <a:cs typeface="Calibri Light"/>
              </a:rPr>
              <a:t>over</a:t>
            </a:r>
            <a:r>
              <a:rPr lang="en-US" sz="1600" i="1" u="none" spc="-15" dirty="0">
                <a:solidFill>
                  <a:srgbClr val="000000"/>
                </a:solidFill>
                <a:cs typeface="Calibri Light"/>
              </a:rPr>
              <a:t> </a:t>
            </a:r>
            <a:r>
              <a:rPr lang="en-US" sz="1600" i="1" u="none" spc="-5" dirty="0">
                <a:solidFill>
                  <a:srgbClr val="000000"/>
                </a:solidFill>
                <a:cs typeface="Calibri Light"/>
              </a:rPr>
              <a:t>the</a:t>
            </a:r>
            <a:r>
              <a:rPr lang="en-US" sz="1600" i="1" u="none" spc="10" dirty="0">
                <a:solidFill>
                  <a:srgbClr val="000000"/>
                </a:solidFill>
                <a:cs typeface="Calibri Light"/>
              </a:rPr>
              <a:t> </a:t>
            </a:r>
            <a:r>
              <a:rPr lang="en-US" sz="1600" i="1" u="none" spc="-5" dirty="0">
                <a:solidFill>
                  <a:srgbClr val="000000"/>
                </a:solidFill>
                <a:cs typeface="Calibri Light"/>
              </a:rPr>
              <a:t>next</a:t>
            </a:r>
            <a:r>
              <a:rPr lang="en-US" sz="1600" i="1" u="none" spc="15" dirty="0">
                <a:solidFill>
                  <a:srgbClr val="000000"/>
                </a:solidFill>
                <a:cs typeface="Calibri Light"/>
              </a:rPr>
              <a:t> </a:t>
            </a:r>
            <a:r>
              <a:rPr lang="en-US" sz="1600" i="1" u="none" dirty="0">
                <a:solidFill>
                  <a:srgbClr val="000000"/>
                </a:solidFill>
                <a:cs typeface="Calibri Light"/>
              </a:rPr>
              <a:t>years</a:t>
            </a:r>
            <a:endParaRPr lang="en-US" sz="1600" dirty="0">
              <a:cs typeface="Calibri Light"/>
            </a:endParaRPr>
          </a:p>
          <a:p>
            <a:pPr marL="1213485" indent="-287020">
              <a:lnSpc>
                <a:spcPts val="1595"/>
              </a:lnSpc>
              <a:spcBef>
                <a:spcPts val="325"/>
              </a:spcBef>
              <a:buFont typeface="Arial MT"/>
              <a:buChar char="•"/>
              <a:tabLst>
                <a:tab pos="1213485" algn="l"/>
                <a:tab pos="1214120" algn="l"/>
              </a:tabLst>
            </a:pPr>
            <a:r>
              <a:rPr lang="en-US" sz="1600" i="1" u="none" spc="-5" dirty="0">
                <a:solidFill>
                  <a:srgbClr val="000000"/>
                </a:solidFill>
                <a:cs typeface="Calibri Light"/>
              </a:rPr>
              <a:t>Currently</a:t>
            </a:r>
            <a:r>
              <a:rPr lang="en-US" sz="1600" i="1" u="none" spc="15" dirty="0">
                <a:solidFill>
                  <a:srgbClr val="000000"/>
                </a:solidFill>
                <a:cs typeface="Calibri Light"/>
              </a:rPr>
              <a:t> </a:t>
            </a:r>
            <a:r>
              <a:rPr lang="en-US" sz="1600" i="1" u="none" spc="-5" dirty="0">
                <a:solidFill>
                  <a:srgbClr val="000000"/>
                </a:solidFill>
                <a:cs typeface="Calibri Light"/>
              </a:rPr>
              <a:t>over</a:t>
            </a:r>
            <a:r>
              <a:rPr lang="en-US" sz="1600" i="1" u="none" spc="5" dirty="0">
                <a:solidFill>
                  <a:srgbClr val="000000"/>
                </a:solidFill>
                <a:cs typeface="Calibri Light"/>
              </a:rPr>
              <a:t> </a:t>
            </a:r>
            <a:r>
              <a:rPr lang="en-US" sz="1600" i="1" u="none" spc="-5" dirty="0">
                <a:solidFill>
                  <a:srgbClr val="000000"/>
                </a:solidFill>
              </a:rPr>
              <a:t>128</a:t>
            </a:r>
            <a:r>
              <a:rPr lang="en-US" sz="1600" i="1" u="none" spc="15" dirty="0">
                <a:solidFill>
                  <a:srgbClr val="000000"/>
                </a:solidFill>
                <a:cs typeface="Calibri Light"/>
              </a:rPr>
              <a:t> </a:t>
            </a:r>
            <a:r>
              <a:rPr lang="en-US" sz="1600" i="1" u="none" dirty="0">
                <a:solidFill>
                  <a:srgbClr val="000000"/>
                </a:solidFill>
                <a:cs typeface="Calibri Light"/>
              </a:rPr>
              <a:t>members</a:t>
            </a:r>
            <a:r>
              <a:rPr lang="en-US" sz="1600" i="1" u="none" spc="-10" dirty="0">
                <a:solidFill>
                  <a:srgbClr val="000000"/>
                </a:solidFill>
                <a:cs typeface="Calibri Light"/>
              </a:rPr>
              <a:t> have submitted concrete action pledges with expected results </a:t>
            </a:r>
          </a:p>
          <a:p>
            <a:pPr marL="926465">
              <a:lnSpc>
                <a:spcPts val="1595"/>
              </a:lnSpc>
              <a:spcBef>
                <a:spcPts val="325"/>
              </a:spcBef>
              <a:tabLst>
                <a:tab pos="1213485" algn="l"/>
                <a:tab pos="1214120" algn="l"/>
              </a:tabLst>
            </a:pPr>
            <a:r>
              <a:rPr lang="en-US" sz="1600" i="1" u="none" spc="-5" dirty="0">
                <a:solidFill>
                  <a:srgbClr val="000000"/>
                </a:solidFill>
                <a:cs typeface="Calibri Light"/>
              </a:rPr>
              <a:t>(EU</a:t>
            </a:r>
            <a:r>
              <a:rPr lang="en-US" sz="1600" i="1" u="none" spc="5" dirty="0">
                <a:solidFill>
                  <a:srgbClr val="000000"/>
                </a:solidFill>
                <a:cs typeface="Calibri Light"/>
              </a:rPr>
              <a:t> </a:t>
            </a:r>
            <a:r>
              <a:rPr lang="en-US" sz="1600" i="1" u="none" dirty="0">
                <a:solidFill>
                  <a:srgbClr val="000000"/>
                </a:solidFill>
                <a:cs typeface="Calibri Light"/>
              </a:rPr>
              <a:t>umbrella </a:t>
            </a:r>
            <a:r>
              <a:rPr lang="en-US" sz="1600" i="1" u="none" spc="-5" dirty="0">
                <a:solidFill>
                  <a:srgbClr val="000000"/>
                </a:solidFill>
                <a:cs typeface="Calibri Light"/>
              </a:rPr>
              <a:t>associations,</a:t>
            </a:r>
            <a:r>
              <a:rPr lang="en-US" sz="1600" i="1" u="none" spc="20" dirty="0">
                <a:solidFill>
                  <a:srgbClr val="000000"/>
                </a:solidFill>
                <a:cs typeface="Calibri Light"/>
              </a:rPr>
              <a:t> </a:t>
            </a:r>
            <a:r>
              <a:rPr lang="en-US" sz="1600" i="1" u="none" spc="-5" dirty="0">
                <a:solidFill>
                  <a:srgbClr val="000000"/>
                </a:solidFill>
                <a:cs typeface="Calibri Light"/>
              </a:rPr>
              <a:t>trade</a:t>
            </a:r>
            <a:r>
              <a:rPr lang="en-US" sz="1600" i="1" u="none" spc="30" dirty="0">
                <a:solidFill>
                  <a:srgbClr val="000000"/>
                </a:solidFill>
                <a:cs typeface="Calibri Light"/>
              </a:rPr>
              <a:t> </a:t>
            </a:r>
            <a:r>
              <a:rPr lang="en-US" sz="1600" i="1" u="none" spc="-5" dirty="0">
                <a:solidFill>
                  <a:srgbClr val="000000"/>
                </a:solidFill>
                <a:cs typeface="Calibri Light"/>
              </a:rPr>
              <a:t>unions,</a:t>
            </a:r>
            <a:r>
              <a:rPr lang="en-US" sz="1600" i="1" u="none" spc="15" dirty="0">
                <a:solidFill>
                  <a:srgbClr val="000000"/>
                </a:solidFill>
                <a:cs typeface="Calibri Light"/>
              </a:rPr>
              <a:t> </a:t>
            </a:r>
            <a:r>
              <a:rPr lang="en-US" sz="1600" i="1" u="none" dirty="0">
                <a:solidFill>
                  <a:srgbClr val="000000"/>
                </a:solidFill>
                <a:cs typeface="Calibri Light"/>
              </a:rPr>
              <a:t>higher</a:t>
            </a:r>
            <a:r>
              <a:rPr lang="en-US" sz="1600" i="1" u="none" spc="15" dirty="0">
                <a:solidFill>
                  <a:srgbClr val="000000"/>
                </a:solidFill>
                <a:cs typeface="Calibri Light"/>
              </a:rPr>
              <a:t> </a:t>
            </a:r>
            <a:r>
              <a:rPr lang="en-US" sz="1600" i="1" u="none" spc="-5" dirty="0">
                <a:solidFill>
                  <a:srgbClr val="000000"/>
                </a:solidFill>
                <a:cs typeface="Calibri Light"/>
              </a:rPr>
              <a:t>education,</a:t>
            </a:r>
            <a:r>
              <a:rPr lang="en-US" sz="1600" i="1" u="none" spc="45" dirty="0">
                <a:solidFill>
                  <a:srgbClr val="000000"/>
                </a:solidFill>
                <a:cs typeface="Calibri Light"/>
              </a:rPr>
              <a:t> </a:t>
            </a:r>
            <a:r>
              <a:rPr lang="en-US" sz="1600" i="1" u="none" spc="-5" dirty="0">
                <a:solidFill>
                  <a:srgbClr val="000000"/>
                </a:solidFill>
                <a:cs typeface="Calibri Light"/>
              </a:rPr>
              <a:t>regional</a:t>
            </a:r>
            <a:r>
              <a:rPr lang="en-US" sz="1600" i="1" u="none" spc="20" dirty="0">
                <a:solidFill>
                  <a:srgbClr val="000000"/>
                </a:solidFill>
                <a:cs typeface="Calibri Light"/>
              </a:rPr>
              <a:t> </a:t>
            </a:r>
            <a:r>
              <a:rPr lang="en-US" sz="1600" i="1" u="none" spc="-5" dirty="0">
                <a:solidFill>
                  <a:srgbClr val="000000"/>
                </a:solidFill>
                <a:cs typeface="Calibri Light"/>
              </a:rPr>
              <a:t>authorities and clusters)</a:t>
            </a:r>
            <a:r>
              <a:rPr lang="en-US" sz="1600" i="1" u="none" spc="50" dirty="0">
                <a:solidFill>
                  <a:srgbClr val="000000"/>
                </a:solidFill>
                <a:cs typeface="Calibri Light"/>
              </a:rPr>
              <a:t> </a:t>
            </a:r>
          </a:p>
          <a:p>
            <a:pPr marL="926465">
              <a:lnSpc>
                <a:spcPts val="1595"/>
              </a:lnSpc>
              <a:spcBef>
                <a:spcPts val="325"/>
              </a:spcBef>
              <a:tabLst>
                <a:tab pos="1213485" algn="l"/>
                <a:tab pos="1214120" algn="l"/>
              </a:tabLst>
            </a:pPr>
            <a:r>
              <a:rPr lang="en-US" sz="1600" i="1" u="none" spc="-5" dirty="0">
                <a:solidFill>
                  <a:srgbClr val="000000"/>
                </a:solidFill>
                <a:cs typeface="Calibri Light"/>
              </a:rPr>
              <a:t>–open</a:t>
            </a:r>
            <a:r>
              <a:rPr lang="en-US" sz="1600" i="1" u="none" spc="10" dirty="0">
                <a:solidFill>
                  <a:srgbClr val="000000"/>
                </a:solidFill>
                <a:cs typeface="Calibri Light"/>
              </a:rPr>
              <a:t> </a:t>
            </a:r>
            <a:r>
              <a:rPr lang="en-US" sz="1600" i="1" u="none" spc="-10" dirty="0">
                <a:solidFill>
                  <a:srgbClr val="000000"/>
                </a:solidFill>
                <a:cs typeface="Calibri Light"/>
              </a:rPr>
              <a:t>to </a:t>
            </a:r>
            <a:r>
              <a:rPr lang="en-US" sz="1600" i="1" u="none" spc="-5" dirty="0">
                <a:solidFill>
                  <a:srgbClr val="000000"/>
                </a:solidFill>
                <a:cs typeface="Calibri Light"/>
              </a:rPr>
              <a:t>all</a:t>
            </a:r>
            <a:r>
              <a:rPr lang="en-US" sz="1600" i="1" u="none" dirty="0">
                <a:solidFill>
                  <a:srgbClr val="000000"/>
                </a:solidFill>
                <a:cs typeface="Calibri Light"/>
              </a:rPr>
              <a:t> </a:t>
            </a:r>
            <a:r>
              <a:rPr lang="en-US" sz="1600" i="1" u="none" spc="-10" dirty="0">
                <a:solidFill>
                  <a:srgbClr val="000000"/>
                </a:solidFill>
                <a:cs typeface="Calibri Light"/>
              </a:rPr>
              <a:t>stakeholders</a:t>
            </a:r>
            <a:r>
              <a:rPr lang="en-US" sz="1600" i="1" u="none" dirty="0">
                <a:solidFill>
                  <a:srgbClr val="000000"/>
                </a:solidFill>
                <a:cs typeface="Calibri Light"/>
              </a:rPr>
              <a:t> </a:t>
            </a:r>
            <a:r>
              <a:rPr lang="en-US" sz="1600" i="1" u="none" dirty="0">
                <a:solidFill>
                  <a:srgbClr val="000000"/>
                </a:solidFill>
              </a:rPr>
              <a:t>of</a:t>
            </a:r>
            <a:r>
              <a:rPr lang="en-US" sz="1600" i="1" u="none" dirty="0">
                <a:solidFill>
                  <a:srgbClr val="000000"/>
                </a:solidFill>
                <a:cs typeface="Calibri Light"/>
              </a:rPr>
              <a:t> MS and IPA countries </a:t>
            </a:r>
            <a:r>
              <a:rPr lang="en-US" sz="1600" i="1" u="none" spc="-5" dirty="0">
                <a:solidFill>
                  <a:srgbClr val="000000"/>
                </a:solidFill>
                <a:cs typeface="Calibri Light"/>
              </a:rPr>
              <a:t>committed</a:t>
            </a:r>
            <a:r>
              <a:rPr lang="en-US" sz="1600" i="1" u="none" dirty="0">
                <a:solidFill>
                  <a:srgbClr val="000000"/>
                </a:solidFill>
                <a:cs typeface="Calibri Light"/>
              </a:rPr>
              <a:t> </a:t>
            </a:r>
            <a:r>
              <a:rPr lang="en-US" sz="1600" i="1" u="none" spc="-10" dirty="0">
                <a:solidFill>
                  <a:srgbClr val="000000"/>
                </a:solidFill>
                <a:cs typeface="Calibri Light"/>
              </a:rPr>
              <a:t>to</a:t>
            </a:r>
            <a:r>
              <a:rPr lang="en-US" sz="1600" i="1" u="none" spc="-5" dirty="0">
                <a:solidFill>
                  <a:srgbClr val="000000"/>
                </a:solidFill>
                <a:cs typeface="Calibri Light"/>
              </a:rPr>
              <a:t> the</a:t>
            </a:r>
            <a:r>
              <a:rPr lang="en-US" sz="1600" i="1" u="none" spc="15" dirty="0">
                <a:solidFill>
                  <a:srgbClr val="000000"/>
                </a:solidFill>
                <a:cs typeface="Calibri Light"/>
              </a:rPr>
              <a:t> </a:t>
            </a:r>
            <a:r>
              <a:rPr lang="en-US" sz="1600" i="1" u="none" spc="-5" dirty="0">
                <a:solidFill>
                  <a:srgbClr val="000000"/>
                </a:solidFill>
                <a:cs typeface="Calibri Light"/>
              </a:rPr>
              <a:t>agreed</a:t>
            </a:r>
            <a:r>
              <a:rPr lang="en-US" sz="1600" i="1" u="none" dirty="0">
                <a:solidFill>
                  <a:srgbClr val="000000"/>
                </a:solidFill>
                <a:cs typeface="Calibri Light"/>
              </a:rPr>
              <a:t> objectives</a:t>
            </a:r>
            <a:r>
              <a:rPr lang="en-US" sz="1600" i="1" u="none" spc="-10" dirty="0">
                <a:solidFill>
                  <a:srgbClr val="000000"/>
                </a:solidFill>
                <a:cs typeface="Calibri Light"/>
              </a:rPr>
              <a:t> </a:t>
            </a:r>
          </a:p>
          <a:p>
            <a:pPr algn="l"/>
            <a:r>
              <a:rPr lang="en-US" sz="1600" i="0" u="none" dirty="0">
                <a:solidFill>
                  <a:srgbClr val="000000"/>
                </a:solidFill>
                <a:effectLst/>
              </a:rPr>
              <a:t>All members of the Pact can benefit from three dedicated services: </a:t>
            </a:r>
          </a:p>
          <a:p>
            <a:pPr algn="l">
              <a:buFont typeface="Arial" panose="020B0604020202020204" pitchFamily="34" charset="0"/>
              <a:buChar char="•"/>
            </a:pPr>
            <a:r>
              <a:rPr lang="en-US" sz="1600" i="0" u="none" dirty="0">
                <a:solidFill>
                  <a:srgbClr val="000000"/>
                </a:solidFill>
                <a:effectLst/>
              </a:rPr>
              <a:t>Through the </a:t>
            </a:r>
            <a:r>
              <a:rPr lang="en-US" sz="1600" b="1" i="0" u="none" dirty="0">
                <a:solidFill>
                  <a:srgbClr val="000000"/>
                </a:solidFill>
                <a:effectLst/>
              </a:rPr>
              <a:t>Networking Hub</a:t>
            </a:r>
            <a:r>
              <a:rPr lang="en-US" sz="1600" i="0" u="none" dirty="0">
                <a:solidFill>
                  <a:srgbClr val="000000"/>
                </a:solidFill>
                <a:effectLst/>
              </a:rPr>
              <a:t>, </a:t>
            </a:r>
          </a:p>
          <a:p>
            <a:pPr algn="l">
              <a:buFont typeface="Arial" panose="020B0604020202020204" pitchFamily="34" charset="0"/>
              <a:buChar char="•"/>
            </a:pPr>
            <a:r>
              <a:rPr lang="en-US" sz="1600" i="0" u="none" dirty="0">
                <a:solidFill>
                  <a:srgbClr val="000000"/>
                </a:solidFill>
                <a:effectLst/>
              </a:rPr>
              <a:t>The </a:t>
            </a:r>
            <a:r>
              <a:rPr lang="en-US" sz="1600" b="1" i="0" u="none" dirty="0">
                <a:solidFill>
                  <a:srgbClr val="000000"/>
                </a:solidFill>
                <a:effectLst/>
              </a:rPr>
              <a:t>Knowledge Hub </a:t>
            </a:r>
            <a:endParaRPr lang="en-US" sz="1600" i="0" u="none" dirty="0">
              <a:solidFill>
                <a:srgbClr val="000000"/>
              </a:solidFill>
              <a:effectLst/>
            </a:endParaRPr>
          </a:p>
          <a:p>
            <a:pPr algn="l">
              <a:buFont typeface="Arial" panose="020B0604020202020204" pitchFamily="34" charset="0"/>
              <a:buChar char="•"/>
            </a:pPr>
            <a:r>
              <a:rPr lang="en-US" sz="1600" i="0" u="none" dirty="0">
                <a:solidFill>
                  <a:srgbClr val="000000"/>
                </a:solidFill>
                <a:effectLst/>
              </a:rPr>
              <a:t>In the </a:t>
            </a:r>
            <a:r>
              <a:rPr lang="en-US" sz="1600" b="1" i="0" u="none" dirty="0">
                <a:solidFill>
                  <a:srgbClr val="000000"/>
                </a:solidFill>
                <a:effectLst/>
              </a:rPr>
              <a:t>Guidance Hub</a:t>
            </a:r>
            <a:endParaRPr lang="en-US" sz="1600" i="0" u="none" dirty="0">
              <a:solidFill>
                <a:srgbClr val="000000"/>
              </a:solidFill>
              <a:effectLst/>
            </a:endParaRPr>
          </a:p>
          <a:p>
            <a:pPr marL="299085" indent="-287020">
              <a:lnSpc>
                <a:spcPct val="100000"/>
              </a:lnSpc>
              <a:spcBef>
                <a:spcPts val="335"/>
              </a:spcBef>
              <a:buFont typeface="Arial MT"/>
              <a:buChar char="•"/>
              <a:tabLst>
                <a:tab pos="299085" algn="l"/>
                <a:tab pos="299720" algn="l"/>
              </a:tabLst>
            </a:pPr>
            <a:endParaRPr sz="1400" b="1" dirty="0">
              <a:latin typeface="Calibri Light"/>
              <a:cs typeface="Calibri Light"/>
            </a:endParaRPr>
          </a:p>
        </p:txBody>
      </p:sp>
      <p:pic>
        <p:nvPicPr>
          <p:cNvPr id="7" name="object 2">
            <a:extLst>
              <a:ext uri="{FF2B5EF4-FFF2-40B4-BE49-F238E27FC236}">
                <a16:creationId xmlns:a16="http://schemas.microsoft.com/office/drawing/2014/main" id="{93B86E21-EE9F-2A21-28F2-6AC727A2DC77}"/>
              </a:ext>
            </a:extLst>
          </p:cNvPr>
          <p:cNvPicPr/>
          <p:nvPr/>
        </p:nvPicPr>
        <p:blipFill>
          <a:blip r:embed="rId6" cstate="print"/>
          <a:stretch>
            <a:fillRect/>
          </a:stretch>
        </p:blipFill>
        <p:spPr>
          <a:xfrm>
            <a:off x="9055774" y="6283385"/>
            <a:ext cx="1532119" cy="511053"/>
          </a:xfrm>
          <a:prstGeom prst="rect">
            <a:avLst/>
          </a:prstGeom>
        </p:spPr>
      </p:pic>
      <p:sp>
        <p:nvSpPr>
          <p:cNvPr id="9" name="Slide Number Placeholder 8">
            <a:extLst>
              <a:ext uri="{FF2B5EF4-FFF2-40B4-BE49-F238E27FC236}">
                <a16:creationId xmlns:a16="http://schemas.microsoft.com/office/drawing/2014/main" id="{D2D22565-6DFB-8F27-86E8-3F72FCB03F01}"/>
              </a:ext>
            </a:extLst>
          </p:cNvPr>
          <p:cNvSpPr>
            <a:spLocks noGrp="1"/>
          </p:cNvSpPr>
          <p:nvPr>
            <p:ph type="sldNum" sz="quarter" idx="12"/>
          </p:nvPr>
        </p:nvSpPr>
        <p:spPr/>
        <p:txBody>
          <a:bodyPr/>
          <a:lstStyle/>
          <a:p>
            <a:fld id="{4FE964A8-4C2B-4CD3-B694-9306F4F7BD18}" type="slidenum">
              <a:rPr lang="en-CA" smtClean="0"/>
              <a:t>9</a:t>
            </a:fld>
            <a:endParaRPr lang="en-CA"/>
          </a:p>
        </p:txBody>
      </p:sp>
    </p:spTree>
    <p:extLst>
      <p:ext uri="{BB962C8B-B14F-4D97-AF65-F5344CB8AC3E}">
        <p14:creationId xmlns:p14="http://schemas.microsoft.com/office/powerpoint/2010/main" val="3772717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1553</Words>
  <Application>Microsoft Office PowerPoint</Application>
  <PresentationFormat>Widescreen</PresentationFormat>
  <Paragraphs>108</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MT</vt:lpstr>
      <vt:lpstr>Calibri</vt:lpstr>
      <vt:lpstr>Calibri Light</vt:lpstr>
      <vt:lpstr>CIDFont+F6</vt:lpstr>
      <vt:lpstr>Symbol</vt:lpstr>
      <vt:lpstr>Times New Roman</vt:lpstr>
      <vt:lpstr>Verdana</vt:lpstr>
      <vt:lpstr>Wingdings</vt:lpstr>
      <vt:lpstr>Office Theme</vt:lpstr>
      <vt:lpstr>EU Policies for the digital and green transition of Tourism</vt:lpstr>
      <vt:lpstr>Council of EU: European Agenda for Tourism 2030 - Council conclusions and Priorities (adopted on 01/12/2022)</vt:lpstr>
      <vt:lpstr>E.C. SWD 164 (2021) &amp; EC COM Transition Pathway for Tourism 2/2022</vt:lpstr>
      <vt:lpstr>PowerPoint Presentation</vt:lpstr>
      <vt:lpstr>PowerPoint Presentation</vt:lpstr>
      <vt:lpstr>PowerPoint Presentation</vt:lpstr>
      <vt:lpstr>PowerPoint Presentation</vt:lpstr>
      <vt:lpstr>PowerPoint Presentation</vt:lpstr>
      <vt:lpstr>European Skills Agenda flagship initiative: large-scale skills partnerships across all ecosystems</vt:lpstr>
      <vt:lpstr>PACT FOR SKILLS IN TOURISM (TOPIC 22) The Commission facilitated the establishment of the EU Pact for Skills partnership for the Tourism Ecosystem in 2022, with 80 signing members in 2023. The key targets for the large-scale skills partnership include the establishment of national and regional skills groups for upskilling and reskilling 10% of the tourism workforce each year from 2022 onwards</vt:lpstr>
      <vt:lpstr>Why does the EUSAIR Strategy need to be revised? New challenges have emerged over the last decade and have risen up the new Programming agenda. These include EU enlargement, climate change, adaptation and decarbonisation, digitalisation, ecology, social inclusion, and rural development.</vt:lpstr>
      <vt:lpstr> </vt:lpstr>
      <vt:lpstr>EUSAIR REVISION PROCESS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 Vujnović</dc:creator>
  <cp:lastModifiedBy>EMMANOUIL Georgios (REGIO)</cp:lastModifiedBy>
  <cp:revision>11</cp:revision>
  <dcterms:created xsi:type="dcterms:W3CDTF">2024-04-26T09:46:56Z</dcterms:created>
  <dcterms:modified xsi:type="dcterms:W3CDTF">2024-05-10T18:51:30Z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2024-05-02T09:04:27Z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a7030465-e5f9-4efb-b789-72d406f906c2</vt:lpwstr>
  </property>
  <property fmtid="{D5CDD505-2E9C-101B-9397-08002B2CF9AE}" pid="8" name="MSIP_Label_6bd9ddd1-4d20-43f6-abfa-fc3c07406f94_ContentBits">
    <vt:lpwstr>0</vt:lpwstr>
  </property>
</Properties>
</file>