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6" r:id="rId3"/>
    <p:sldId id="287" r:id="rId4"/>
    <p:sldId id="290" r:id="rId5"/>
    <p:sldId id="291" r:id="rId6"/>
    <p:sldId id="292" r:id="rId7"/>
    <p:sldId id="293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BEB0"/>
    <a:srgbClr val="626B73"/>
    <a:srgbClr val="F9C421"/>
    <a:srgbClr val="53AED3"/>
    <a:srgbClr val="4190BB"/>
    <a:srgbClr val="33AF96"/>
    <a:srgbClr val="02A886"/>
    <a:srgbClr val="2766AD"/>
    <a:srgbClr val="2868AD"/>
    <a:srgbClr val="2F6C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7D9285-C846-4111-8FAC-B99D8024DEE1}" v="3" dt="2023-06-12T12:12:27.4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lav Kovač" userId="0fa07c21-2707-494a-86e5-94c17fb14bb6" providerId="ADAL" clId="{0805C560-205E-41D4-B45D-3CEF32D9BA0A}"/>
    <pc:docChg chg="custSel modSld">
      <pc:chgData name="Mislav Kovač" userId="0fa07c21-2707-494a-86e5-94c17fb14bb6" providerId="ADAL" clId="{0805C560-205E-41D4-B45D-3CEF32D9BA0A}" dt="2023-06-12T09:16:50.395" v="24" actId="20577"/>
      <pc:docMkLst>
        <pc:docMk/>
      </pc:docMkLst>
      <pc:sldChg chg="modSp mod">
        <pc:chgData name="Mislav Kovač" userId="0fa07c21-2707-494a-86e5-94c17fb14bb6" providerId="ADAL" clId="{0805C560-205E-41D4-B45D-3CEF32D9BA0A}" dt="2023-06-12T09:15:03.500" v="16" actId="108"/>
        <pc:sldMkLst>
          <pc:docMk/>
          <pc:sldMk cId="388155038" sldId="276"/>
        </pc:sldMkLst>
        <pc:spChg chg="mod">
          <ac:chgData name="Mislav Kovač" userId="0fa07c21-2707-494a-86e5-94c17fb14bb6" providerId="ADAL" clId="{0805C560-205E-41D4-B45D-3CEF32D9BA0A}" dt="2023-06-12T09:15:03.500" v="16" actId="108"/>
          <ac:spMkLst>
            <pc:docMk/>
            <pc:sldMk cId="388155038" sldId="276"/>
            <ac:spMk id="5" creationId="{BA317925-C889-1AE9-843A-F81138FF0D2A}"/>
          </ac:spMkLst>
        </pc:spChg>
      </pc:sldChg>
      <pc:sldChg chg="modSp mod">
        <pc:chgData name="Mislav Kovač" userId="0fa07c21-2707-494a-86e5-94c17fb14bb6" providerId="ADAL" clId="{0805C560-205E-41D4-B45D-3CEF32D9BA0A}" dt="2023-06-12T09:16:19.952" v="22" actId="20577"/>
        <pc:sldMkLst>
          <pc:docMk/>
          <pc:sldMk cId="2211815610" sldId="291"/>
        </pc:sldMkLst>
        <pc:spChg chg="mod">
          <ac:chgData name="Mislav Kovač" userId="0fa07c21-2707-494a-86e5-94c17fb14bb6" providerId="ADAL" clId="{0805C560-205E-41D4-B45D-3CEF32D9BA0A}" dt="2023-06-12T09:16:19.952" v="22" actId="20577"/>
          <ac:spMkLst>
            <pc:docMk/>
            <pc:sldMk cId="2211815610" sldId="291"/>
            <ac:spMk id="5" creationId="{BA317925-C889-1AE9-843A-F81138FF0D2A}"/>
          </ac:spMkLst>
        </pc:spChg>
      </pc:sldChg>
      <pc:sldChg chg="modSp mod">
        <pc:chgData name="Mislav Kovač" userId="0fa07c21-2707-494a-86e5-94c17fb14bb6" providerId="ADAL" clId="{0805C560-205E-41D4-B45D-3CEF32D9BA0A}" dt="2023-06-12T09:16:50.395" v="24" actId="20577"/>
        <pc:sldMkLst>
          <pc:docMk/>
          <pc:sldMk cId="267343971" sldId="292"/>
        </pc:sldMkLst>
        <pc:spChg chg="mod">
          <ac:chgData name="Mislav Kovač" userId="0fa07c21-2707-494a-86e5-94c17fb14bb6" providerId="ADAL" clId="{0805C560-205E-41D4-B45D-3CEF32D9BA0A}" dt="2023-06-12T09:16:50.395" v="24" actId="20577"/>
          <ac:spMkLst>
            <pc:docMk/>
            <pc:sldMk cId="267343971" sldId="292"/>
            <ac:spMk id="2" creationId="{65118DF9-A4F8-7702-C21A-EBAAD3059318}"/>
          </ac:spMkLst>
        </pc:spChg>
      </pc:sldChg>
    </pc:docChg>
  </pc:docChgLst>
  <pc:docChgLst>
    <pc:chgData name="Marko Opančar" userId="32406a88-64fd-4415-8f18-793d16adb389" providerId="ADAL" clId="{E47D9285-C846-4111-8FAC-B99D8024DEE1}"/>
    <pc:docChg chg="custSel modSld">
      <pc:chgData name="Marko Opančar" userId="32406a88-64fd-4415-8f18-793d16adb389" providerId="ADAL" clId="{E47D9285-C846-4111-8FAC-B99D8024DEE1}" dt="2023-06-12T14:26:24.281" v="91" actId="20577"/>
      <pc:docMkLst>
        <pc:docMk/>
      </pc:docMkLst>
      <pc:sldChg chg="addSp delSp modSp mod">
        <pc:chgData name="Marko Opančar" userId="32406a88-64fd-4415-8f18-793d16adb389" providerId="ADAL" clId="{E47D9285-C846-4111-8FAC-B99D8024DEE1}" dt="2023-06-12T12:12:47.826" v="78" actId="1076"/>
        <pc:sldMkLst>
          <pc:docMk/>
          <pc:sldMk cId="412095285" sldId="257"/>
        </pc:sldMkLst>
        <pc:picChg chg="add del">
          <ac:chgData name="Marko Opančar" userId="32406a88-64fd-4415-8f18-793d16adb389" providerId="ADAL" clId="{E47D9285-C846-4111-8FAC-B99D8024DEE1}" dt="2023-06-12T12:12:22.153" v="70" actId="478"/>
          <ac:picMkLst>
            <pc:docMk/>
            <pc:sldMk cId="412095285" sldId="257"/>
            <ac:picMk id="2" creationId="{2685DF01-21F5-0B44-9995-F3CD25792E2F}"/>
          </ac:picMkLst>
        </pc:picChg>
        <pc:picChg chg="del">
          <ac:chgData name="Marko Opančar" userId="32406a88-64fd-4415-8f18-793d16adb389" providerId="ADAL" clId="{E47D9285-C846-4111-8FAC-B99D8024DEE1}" dt="2023-06-12T12:12:32.753" v="75" actId="478"/>
          <ac:picMkLst>
            <pc:docMk/>
            <pc:sldMk cId="412095285" sldId="257"/>
            <ac:picMk id="4" creationId="{00000000-0000-0000-0000-000000000000}"/>
          </ac:picMkLst>
        </pc:picChg>
        <pc:picChg chg="add mod">
          <ac:chgData name="Marko Opančar" userId="32406a88-64fd-4415-8f18-793d16adb389" providerId="ADAL" clId="{E47D9285-C846-4111-8FAC-B99D8024DEE1}" dt="2023-06-12T12:12:47.826" v="78" actId="1076"/>
          <ac:picMkLst>
            <pc:docMk/>
            <pc:sldMk cId="412095285" sldId="257"/>
            <ac:picMk id="7" creationId="{AC7E5BEE-FE84-000A-B893-0322AB52A941}"/>
          </ac:picMkLst>
        </pc:picChg>
      </pc:sldChg>
      <pc:sldChg chg="modSp mod">
        <pc:chgData name="Marko Opančar" userId="32406a88-64fd-4415-8f18-793d16adb389" providerId="ADAL" clId="{E47D9285-C846-4111-8FAC-B99D8024DEE1}" dt="2023-06-12T14:25:36.019" v="82" actId="20577"/>
        <pc:sldMkLst>
          <pc:docMk/>
          <pc:sldMk cId="388155038" sldId="276"/>
        </pc:sldMkLst>
        <pc:spChg chg="mod">
          <ac:chgData name="Marko Opančar" userId="32406a88-64fd-4415-8f18-793d16adb389" providerId="ADAL" clId="{E47D9285-C846-4111-8FAC-B99D8024DEE1}" dt="2023-06-12T14:25:36.019" v="82" actId="20577"/>
          <ac:spMkLst>
            <pc:docMk/>
            <pc:sldMk cId="388155038" sldId="276"/>
            <ac:spMk id="5" creationId="{BA317925-C889-1AE9-843A-F81138FF0D2A}"/>
          </ac:spMkLst>
        </pc:spChg>
      </pc:sldChg>
      <pc:sldChg chg="modSp mod">
        <pc:chgData name="Marko Opančar" userId="32406a88-64fd-4415-8f18-793d16adb389" providerId="ADAL" clId="{E47D9285-C846-4111-8FAC-B99D8024DEE1}" dt="2023-06-12T14:26:24.281" v="91" actId="20577"/>
        <pc:sldMkLst>
          <pc:docMk/>
          <pc:sldMk cId="2211815610" sldId="291"/>
        </pc:sldMkLst>
        <pc:spChg chg="mod">
          <ac:chgData name="Marko Opančar" userId="32406a88-64fd-4415-8f18-793d16adb389" providerId="ADAL" clId="{E47D9285-C846-4111-8FAC-B99D8024DEE1}" dt="2023-06-12T14:26:24.281" v="91" actId="20577"/>
          <ac:spMkLst>
            <pc:docMk/>
            <pc:sldMk cId="2211815610" sldId="291"/>
            <ac:spMk id="10" creationId="{F63F2AF3-A788-7FF9-139D-0F63F39B1E72}"/>
          </ac:spMkLst>
        </pc:spChg>
      </pc:sldChg>
      <pc:sldChg chg="modSp mod">
        <pc:chgData name="Marko Opančar" userId="32406a88-64fd-4415-8f18-793d16adb389" providerId="ADAL" clId="{E47D9285-C846-4111-8FAC-B99D8024DEE1}" dt="2023-06-12T11:54:24.761" v="63" actId="20577"/>
        <pc:sldMkLst>
          <pc:docMk/>
          <pc:sldMk cId="267343971" sldId="292"/>
        </pc:sldMkLst>
        <pc:spChg chg="mod">
          <ac:chgData name="Marko Opančar" userId="32406a88-64fd-4415-8f18-793d16adb389" providerId="ADAL" clId="{E47D9285-C846-4111-8FAC-B99D8024DEE1}" dt="2023-06-12T11:54:07.358" v="32" actId="20577"/>
          <ac:spMkLst>
            <pc:docMk/>
            <pc:sldMk cId="267343971" sldId="292"/>
            <ac:spMk id="2" creationId="{65118DF9-A4F8-7702-C21A-EBAAD3059318}"/>
          </ac:spMkLst>
        </pc:spChg>
        <pc:spChg chg="mod">
          <ac:chgData name="Marko Opančar" userId="32406a88-64fd-4415-8f18-793d16adb389" providerId="ADAL" clId="{E47D9285-C846-4111-8FAC-B99D8024DEE1}" dt="2023-06-12T11:54:24.761" v="63" actId="20577"/>
          <ac:spMkLst>
            <pc:docMk/>
            <pc:sldMk cId="267343971" sldId="292"/>
            <ac:spMk id="10" creationId="{F63F2AF3-A788-7FF9-139D-0F63F39B1E72}"/>
          </ac:spMkLst>
        </pc:spChg>
      </pc:sldChg>
      <pc:sldChg chg="addSp delSp modSp mod">
        <pc:chgData name="Marko Opančar" userId="32406a88-64fd-4415-8f18-793d16adb389" providerId="ADAL" clId="{E47D9285-C846-4111-8FAC-B99D8024DEE1}" dt="2023-06-12T12:12:07.949" v="68" actId="1076"/>
        <pc:sldMkLst>
          <pc:docMk/>
          <pc:sldMk cId="2098509936" sldId="293"/>
        </pc:sldMkLst>
        <pc:picChg chg="del">
          <ac:chgData name="Marko Opančar" userId="32406a88-64fd-4415-8f18-793d16adb389" providerId="ADAL" clId="{E47D9285-C846-4111-8FAC-B99D8024DEE1}" dt="2023-06-12T12:11:55.953" v="65" actId="478"/>
          <ac:picMkLst>
            <pc:docMk/>
            <pc:sldMk cId="2098509936" sldId="293"/>
            <ac:picMk id="4" creationId="{00000000-0000-0000-0000-000000000000}"/>
          </ac:picMkLst>
        </pc:picChg>
        <pc:picChg chg="add mod">
          <ac:chgData name="Marko Opančar" userId="32406a88-64fd-4415-8f18-793d16adb389" providerId="ADAL" clId="{E47D9285-C846-4111-8FAC-B99D8024DEE1}" dt="2023-06-12T12:12:07.949" v="68" actId="1076"/>
          <ac:picMkLst>
            <pc:docMk/>
            <pc:sldMk cId="2098509936" sldId="293"/>
            <ac:picMk id="7" creationId="{601F780A-07FB-E057-D5D7-3B0F92061AA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523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014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3048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05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017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640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851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1403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676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065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7D6-E4B6-4C60-839B-6F3564B3AC41}" type="datetimeFigureOut">
              <a:rPr lang="hr-HR" smtClean="0"/>
              <a:t>14.6.2023.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6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98CC2">
                <a:alpha val="57000"/>
              </a:srgbClr>
            </a:gs>
            <a:gs pos="33000">
              <a:srgbClr val="F9FCFE"/>
            </a:gs>
            <a:gs pos="63000">
              <a:schemeClr val="bg1"/>
            </a:gs>
            <a:gs pos="100000">
              <a:srgbClr val="31B198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FF7D6-E4B6-4C60-839B-6F3564B3AC41}" type="datetimeFigureOut">
              <a:rPr lang="hr-HR" smtClean="0"/>
              <a:t>14.6.2023.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84F9D-9795-49D8-B516-297A583D691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138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4E2935-1C9A-71DF-246C-0A4AC42100D9}"/>
              </a:ext>
            </a:extLst>
          </p:cNvPr>
          <p:cNvSpPr/>
          <p:nvPr/>
        </p:nvSpPr>
        <p:spPr>
          <a:xfrm>
            <a:off x="0" y="5611906"/>
            <a:ext cx="12192000" cy="124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D2962A4-242B-E9D3-019A-F39C5105E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366" y="5835507"/>
            <a:ext cx="803534" cy="796102"/>
          </a:xfrm>
          <a:prstGeom prst="rect">
            <a:avLst/>
          </a:prstGeom>
        </p:spPr>
      </p:pic>
      <p:pic>
        <p:nvPicPr>
          <p:cNvPr id="16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301047D6-7BE4-EED7-AF5E-2287B867CD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9507172" y="5626932"/>
            <a:ext cx="1347543" cy="110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DAA58EF-9321-BF0D-7E2B-A8D9AA0E802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80" y="5922259"/>
            <a:ext cx="1414037" cy="622598"/>
          </a:xfrm>
          <a:prstGeom prst="rect">
            <a:avLst/>
          </a:prstGeom>
        </p:spPr>
      </p:pic>
      <p:pic>
        <p:nvPicPr>
          <p:cNvPr id="19" name="Picture 18" descr="Blue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86043ADE-3A28-FA3F-B74F-8E4ED0D69F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363" y="5955591"/>
            <a:ext cx="1972420" cy="540000"/>
          </a:xfrm>
          <a:prstGeom prst="rect">
            <a:avLst/>
          </a:prstGeom>
        </p:spPr>
      </p:pic>
      <p:pic>
        <p:nvPicPr>
          <p:cNvPr id="20" name="Picture 19" descr="Blue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5E746344-9B03-441C-49C0-1855F0E8DCB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603" y="6006665"/>
            <a:ext cx="1790816" cy="468000"/>
          </a:xfrm>
          <a:prstGeom prst="rect">
            <a:avLst/>
          </a:prstGeom>
        </p:spPr>
      </p:pic>
      <p:pic>
        <p:nvPicPr>
          <p:cNvPr id="21" name="Picture 20" descr="Blue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A566B5B5-6AE1-1690-A4E7-17D968528E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285" y="5922259"/>
            <a:ext cx="2826419" cy="576000"/>
          </a:xfrm>
          <a:prstGeom prst="rect">
            <a:avLst/>
          </a:prstGeom>
        </p:spPr>
      </p:pic>
      <p:pic>
        <p:nvPicPr>
          <p:cNvPr id="7" name="Picture 6" descr="A picture containing text, graphic design, poster, graphics&#10;&#10;Description automatically generated">
            <a:extLst>
              <a:ext uri="{FF2B5EF4-FFF2-40B4-BE49-F238E27FC236}">
                <a16:creationId xmlns:a16="http://schemas.microsoft.com/office/drawing/2014/main" id="{AC7E5BEE-FE84-000A-B893-0322AB52A94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735" y="-290271"/>
            <a:ext cx="6212530" cy="6212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9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317925-C889-1AE9-843A-F81138FF0D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6000" y="279000"/>
            <a:ext cx="11520000" cy="63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fontAlgn="auto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hr-HR" sz="24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1. lipnja 2023. – 31. svibnja 2024.</a:t>
            </a:r>
          </a:p>
          <a:p>
            <a:pPr marL="342900" marR="0" lvl="0" indent="-342900" fontAlgn="auto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hr-HR" sz="24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„Plavo – zelena strategija budućnosti”- Strategija Europske unije za jadransku i jonsku regiju</a:t>
            </a:r>
          </a:p>
          <a:p>
            <a:pPr marL="1257300" lvl="2" indent="-342900">
              <a:lnSpc>
                <a:spcPct val="115000"/>
              </a:lnSpc>
              <a:spcBef>
                <a:spcPts val="1000"/>
              </a:spcBef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hr-HR" sz="20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Središnja tema hrvatskog predsjedanja </a:t>
            </a:r>
          </a:p>
          <a:p>
            <a:pPr marL="342900" marR="0" lvl="0" indent="-342900" fontAlgn="auto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hr-HR" sz="2400" dirty="0" err="1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Sukoordinatori</a:t>
            </a:r>
            <a:r>
              <a:rPr lang="hr-HR" sz="24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predsjedanja: </a:t>
            </a:r>
          </a:p>
          <a:p>
            <a:pPr marL="1257300" marR="0" lvl="2" indent="-342900" fontAlgn="auto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hr-HR" sz="20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Ministarstvo vanjskih i europskih poslova</a:t>
            </a:r>
          </a:p>
          <a:p>
            <a:pPr marL="1257300" marR="0" lvl="2" indent="-342900" fontAlgn="auto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hr-HR" sz="20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Ministarstvo regionalnoga razvoja i fondova Europske unije</a:t>
            </a:r>
          </a:p>
        </p:txBody>
      </p:sp>
      <p:pic>
        <p:nvPicPr>
          <p:cNvPr id="7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814A9E50-082D-1244-7C96-2588DAF647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10721945" y="237051"/>
            <a:ext cx="1062219" cy="86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538CE595-E115-0E1B-184F-D014DC43526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688" y="539597"/>
            <a:ext cx="1062219" cy="467693"/>
          </a:xfrm>
          <a:prstGeom prst="rect">
            <a:avLst/>
          </a:prstGeom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E5833321-6CED-0675-8A6A-B2A82A326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31" y="443260"/>
            <a:ext cx="4072178" cy="81692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O </a:t>
            </a:r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  <a:sym typeface="Roboto Slab"/>
              </a:rPr>
              <a:t>predsjedanju</a:t>
            </a:r>
          </a:p>
        </p:txBody>
      </p:sp>
    </p:spTree>
    <p:extLst>
      <p:ext uri="{BB962C8B-B14F-4D97-AF65-F5344CB8AC3E}">
        <p14:creationId xmlns:p14="http://schemas.microsoft.com/office/powerpoint/2010/main" val="388155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317925-C889-1AE9-843A-F81138FF0D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6000" y="279000"/>
            <a:ext cx="11520000" cy="63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98B99186-90D9-CCC7-8A51-364ADADEA6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10721945" y="237051"/>
            <a:ext cx="1062219" cy="86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FB813F7A-6E22-7984-068A-8004D34DF70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688" y="539597"/>
            <a:ext cx="1062219" cy="4676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63F2AF3-A788-7FF9-139D-0F63F39B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30" y="443260"/>
            <a:ext cx="4900673" cy="81692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Politički prioriteti</a:t>
            </a:r>
            <a:endParaRPr lang="hr-HR" sz="4000" dirty="0">
              <a:solidFill>
                <a:srgbClr val="33AF96"/>
              </a:solidFill>
              <a:latin typeface="Open Sans SemiBold" panose="020B0604020202020204" pitchFamily="34" charset="0"/>
              <a:ea typeface="Open Sans SemiBold" panose="020B0604020202020204" pitchFamily="34" charset="0"/>
              <a:cs typeface="Open Sans SemiBold" panose="020B0604020202020204" pitchFamily="34" charset="0"/>
              <a:sym typeface="Roboto Slab"/>
            </a:endParaRPr>
          </a:p>
        </p:txBody>
      </p:sp>
      <p:sp>
        <p:nvSpPr>
          <p:cNvPr id="12" name="Arrow: Chevron 11">
            <a:extLst>
              <a:ext uri="{FF2B5EF4-FFF2-40B4-BE49-F238E27FC236}">
                <a16:creationId xmlns:a16="http://schemas.microsoft.com/office/drawing/2014/main" id="{D2018F8E-9951-0F97-76C6-A562FA92989E}"/>
              </a:ext>
            </a:extLst>
          </p:cNvPr>
          <p:cNvSpPr/>
          <p:nvPr/>
        </p:nvSpPr>
        <p:spPr>
          <a:xfrm>
            <a:off x="2302220" y="2543798"/>
            <a:ext cx="1600200" cy="2057400"/>
          </a:xfrm>
          <a:prstGeom prst="chevron">
            <a:avLst/>
          </a:prstGeom>
          <a:solidFill>
            <a:srgbClr val="53AE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13" name="Arrow: Chevron 12">
            <a:extLst>
              <a:ext uri="{FF2B5EF4-FFF2-40B4-BE49-F238E27FC236}">
                <a16:creationId xmlns:a16="http://schemas.microsoft.com/office/drawing/2014/main" id="{A75FEF3A-808C-2BF6-320B-5F6B70AADFDF}"/>
              </a:ext>
            </a:extLst>
          </p:cNvPr>
          <p:cNvSpPr/>
          <p:nvPr/>
        </p:nvSpPr>
        <p:spPr>
          <a:xfrm>
            <a:off x="6059728" y="2558163"/>
            <a:ext cx="1600200" cy="2057400"/>
          </a:xfrm>
          <a:prstGeom prst="chevron">
            <a:avLst/>
          </a:prstGeom>
          <a:solidFill>
            <a:srgbClr val="6ABE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AA3086DD-6827-4098-9B94-A374BA0121D4}"/>
              </a:ext>
            </a:extLst>
          </p:cNvPr>
          <p:cNvSpPr/>
          <p:nvPr/>
        </p:nvSpPr>
        <p:spPr>
          <a:xfrm>
            <a:off x="9811878" y="2543798"/>
            <a:ext cx="1600200" cy="2057400"/>
          </a:xfrm>
          <a:prstGeom prst="chevron">
            <a:avLst/>
          </a:prstGeom>
          <a:solidFill>
            <a:srgbClr val="F9C4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09D798-1730-76DD-DAE9-7B866AC817FC}"/>
              </a:ext>
            </a:extLst>
          </p:cNvPr>
          <p:cNvSpPr txBox="1"/>
          <p:nvPr/>
        </p:nvSpPr>
        <p:spPr>
          <a:xfrm>
            <a:off x="677172" y="2961858"/>
            <a:ext cx="2425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Transformacija Strategije u novim </a:t>
            </a:r>
            <a:r>
              <a:rPr lang="hr-HR" sz="1800" dirty="0" err="1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makroregionalnim</a:t>
            </a:r>
            <a:r>
              <a:rPr lang="hr-HR" sz="18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okolnostima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67F5BF-0A41-35A8-8B1F-FB21FDA05E43}"/>
              </a:ext>
            </a:extLst>
          </p:cNvPr>
          <p:cNvSpPr txBox="1"/>
          <p:nvPr/>
        </p:nvSpPr>
        <p:spPr>
          <a:xfrm>
            <a:off x="4131639" y="2961858"/>
            <a:ext cx="2577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Dovršetak procesa revizije – u susret socijalno osvještenijoj Strategiji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EB71CF-C5DD-FC2F-D1FD-87B4B7931752}"/>
              </a:ext>
            </a:extLst>
          </p:cNvPr>
          <p:cNvSpPr txBox="1"/>
          <p:nvPr/>
        </p:nvSpPr>
        <p:spPr>
          <a:xfrm>
            <a:off x="7885575" y="2961858"/>
            <a:ext cx="2361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8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Institucionalno povezivanje u okviru </a:t>
            </a:r>
            <a:r>
              <a:rPr lang="hr-HR" sz="1800" dirty="0" err="1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makroregionalnih</a:t>
            </a:r>
            <a:r>
              <a:rPr lang="hr-HR" sz="18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strategija</a:t>
            </a:r>
          </a:p>
        </p:txBody>
      </p:sp>
    </p:spTree>
    <p:extLst>
      <p:ext uri="{BB962C8B-B14F-4D97-AF65-F5344CB8AC3E}">
        <p14:creationId xmlns:p14="http://schemas.microsoft.com/office/powerpoint/2010/main" val="372428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317925-C889-1AE9-843A-F81138FF0D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6000" y="279000"/>
            <a:ext cx="11520000" cy="63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0200" lvl="3" indent="-342900">
              <a:lnSpc>
                <a:spcPct val="115000"/>
              </a:lnSpc>
              <a:spcBef>
                <a:spcPts val="1000"/>
              </a:spcBef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hr-HR" sz="32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Veća otpornost kroz bolju povezanost</a:t>
            </a:r>
          </a:p>
          <a:p>
            <a:pPr marL="1257300" lvl="3">
              <a:lnSpc>
                <a:spcPct val="115000"/>
              </a:lnSpc>
              <a:spcBef>
                <a:spcPts val="1000"/>
              </a:spcBef>
              <a:buClr>
                <a:srgbClr val="F9C421"/>
              </a:buClr>
              <a:buSzPts val="2400"/>
              <a:defRPr/>
            </a:pPr>
            <a:endParaRPr lang="hr-HR" sz="3200" dirty="0">
              <a:solidFill>
                <a:srgbClr val="626B7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1600200" lvl="3" indent="-342900">
              <a:lnSpc>
                <a:spcPct val="115000"/>
              </a:lnSpc>
              <a:spcBef>
                <a:spcPts val="1000"/>
              </a:spcBef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hr-HR" sz="32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Održivi rast i turizam</a:t>
            </a:r>
          </a:p>
          <a:p>
            <a:pPr marL="1257300" lvl="3">
              <a:lnSpc>
                <a:spcPct val="115000"/>
              </a:lnSpc>
              <a:spcBef>
                <a:spcPts val="1000"/>
              </a:spcBef>
              <a:buClr>
                <a:srgbClr val="F9C421"/>
              </a:buClr>
              <a:buSzPts val="2400"/>
              <a:defRPr/>
            </a:pPr>
            <a:endParaRPr lang="hr-HR" sz="3200" dirty="0">
              <a:solidFill>
                <a:srgbClr val="626B7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1600200" lvl="3" indent="-342900">
              <a:lnSpc>
                <a:spcPct val="115000"/>
              </a:lnSpc>
              <a:spcBef>
                <a:spcPts val="1000"/>
              </a:spcBef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lang="hr-HR" sz="32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Društvena kohezija</a:t>
            </a:r>
          </a:p>
        </p:txBody>
      </p:sp>
      <p:pic>
        <p:nvPicPr>
          <p:cNvPr id="4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98B99186-90D9-CCC7-8A51-364ADADEA6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10721945" y="237051"/>
            <a:ext cx="1062219" cy="86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FB813F7A-6E22-7984-068A-8004D34DF70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688" y="539597"/>
            <a:ext cx="1062219" cy="4676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63F2AF3-A788-7FF9-139D-0F63F39B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30" y="443260"/>
            <a:ext cx="4900673" cy="81692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Tematski prioriteti</a:t>
            </a:r>
            <a:endParaRPr lang="hr-HR" sz="4000" dirty="0">
              <a:solidFill>
                <a:srgbClr val="33AF96"/>
              </a:solidFill>
              <a:latin typeface="Open Sans SemiBold" panose="020B0604020202020204" pitchFamily="34" charset="0"/>
              <a:ea typeface="Open Sans SemiBold" panose="020B0604020202020204" pitchFamily="34" charset="0"/>
              <a:cs typeface="Open Sans SemiBold" panose="020B0604020202020204" pitchFamily="34" charset="0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162506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317925-C889-1AE9-843A-F81138FF0D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6000" y="279000"/>
            <a:ext cx="11520000" cy="63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srgbClr val="626B73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endParaRPr lang="hr-HR" sz="2400" dirty="0">
              <a:solidFill>
                <a:srgbClr val="626B7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1257300" marR="0" lvl="2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Sastanak Nacionalnih koordinatora EUSAIR-a s Upravljačkim tijelima iz jadranske i jonske regije</a:t>
            </a:r>
          </a:p>
          <a:p>
            <a:pPr marL="1257300" lvl="2" indent="-342900">
              <a:lnSpc>
                <a:spcPct val="115000"/>
              </a:lnSpc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srgbClr val="626B73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1257300" lvl="2" indent="-342900">
              <a:lnSpc>
                <a:spcPct val="115000"/>
              </a:lnSpc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Sastanak četiri </a:t>
            </a:r>
            <a:r>
              <a:rPr lang="hr-HR" sz="24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TRIO 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predsjedanja </a:t>
            </a:r>
            <a:r>
              <a:rPr kumimoji="0" lang="hr-H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makroregionalnih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strategija</a:t>
            </a:r>
          </a:p>
          <a:p>
            <a:pPr lvl="2">
              <a:lnSpc>
                <a:spcPct val="115000"/>
              </a:lnSpc>
              <a:buClr>
                <a:srgbClr val="F9C421"/>
              </a:buClr>
              <a:buSzPts val="2400"/>
              <a:defRPr/>
            </a:pP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srgbClr val="626B73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1257300" lvl="2" indent="-342900">
              <a:lnSpc>
                <a:spcPct val="115000"/>
              </a:lnSpc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Inauguracijska konferencija tri projekta upravljanja EUSAIR-om</a:t>
            </a:r>
          </a:p>
          <a:p>
            <a:pPr marL="1257300" lvl="2" indent="-342900">
              <a:lnSpc>
                <a:spcPct val="115000"/>
              </a:lnSpc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srgbClr val="626B73"/>
              </a:solidFill>
              <a:effectLst/>
              <a:uLnTx/>
              <a:uFillTx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 marL="1257300" lvl="2" indent="-342900">
              <a:lnSpc>
                <a:spcPct val="115000"/>
              </a:lnSpc>
              <a:buClr>
                <a:srgbClr val="F9C421"/>
              </a:buClr>
              <a:buSzPts val="2400"/>
              <a:buFont typeface="Arial" panose="020B0604020202020204" pitchFamily="34" charset="0"/>
              <a:buChar char="•"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srgbClr val="626B73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Godišnji forum EUSAIR-a</a:t>
            </a:r>
          </a:p>
        </p:txBody>
      </p:sp>
      <p:pic>
        <p:nvPicPr>
          <p:cNvPr id="4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98B99186-90D9-CCC7-8A51-364ADADEA6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10721945" y="237051"/>
            <a:ext cx="1062219" cy="86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FB813F7A-6E22-7984-068A-8004D34DF70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688" y="539597"/>
            <a:ext cx="1062219" cy="4676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63F2AF3-A788-7FF9-139D-0F63F39B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30" y="443260"/>
            <a:ext cx="6083431" cy="1200328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Hrvatsko predsjedanje </a:t>
            </a:r>
            <a:b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</a:br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 </a:t>
            </a:r>
            <a:r>
              <a:rPr lang="hr-HR" sz="400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- </a:t>
            </a:r>
            <a:r>
              <a:rPr lang="hr-HR" sz="320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istaknuti </a:t>
            </a:r>
            <a:r>
              <a:rPr lang="hr-HR" sz="32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događaji</a:t>
            </a:r>
            <a:endParaRPr lang="hr-HR" sz="3200" dirty="0">
              <a:solidFill>
                <a:srgbClr val="33AF96"/>
              </a:solidFill>
              <a:latin typeface="Open Sans SemiBold" panose="020B0604020202020204" pitchFamily="34" charset="0"/>
              <a:ea typeface="Open Sans SemiBold" panose="020B0604020202020204" pitchFamily="34" charset="0"/>
              <a:cs typeface="Open Sans SemiBold" panose="020B0604020202020204" pitchFamily="34" charset="0"/>
              <a:sym typeface="Roboto Slab"/>
            </a:endParaRPr>
          </a:p>
        </p:txBody>
      </p:sp>
    </p:spTree>
    <p:extLst>
      <p:ext uri="{BB962C8B-B14F-4D97-AF65-F5344CB8AC3E}">
        <p14:creationId xmlns:p14="http://schemas.microsoft.com/office/powerpoint/2010/main" val="2211815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A317925-C889-1AE9-843A-F81138FF0D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36000" y="279000"/>
            <a:ext cx="11520000" cy="63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4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98B99186-90D9-CCC7-8A51-364ADADEA6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10721945" y="237051"/>
            <a:ext cx="1062219" cy="86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FB813F7A-6E22-7984-068A-8004D34DF70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688" y="539597"/>
            <a:ext cx="1062219" cy="4676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63F2AF3-A788-7FF9-139D-0F63F39B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30" y="443260"/>
            <a:ext cx="7845970" cy="1200328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Hrvatsko predsjedanje </a:t>
            </a:r>
            <a:br>
              <a:rPr lang="hr-HR" sz="40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</a:br>
            <a:r>
              <a:rPr lang="hr-HR" sz="3200" dirty="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- tematski sastanci </a:t>
            </a:r>
            <a:r>
              <a:rPr lang="hr-HR" sz="3200">
                <a:solidFill>
                  <a:srgbClr val="33AF96"/>
                </a:solidFill>
                <a:latin typeface="Open Sans SemiBold" panose="020B0604020202020204" pitchFamily="34" charset="0"/>
                <a:ea typeface="Open Sans SemiBold" panose="020B0604020202020204" pitchFamily="34" charset="0"/>
                <a:cs typeface="Open Sans SemiBold" panose="020B0604020202020204" pitchFamily="34" charset="0"/>
              </a:rPr>
              <a:t>i konferencije</a:t>
            </a:r>
            <a:endParaRPr lang="hr-HR" sz="3200" dirty="0">
              <a:solidFill>
                <a:srgbClr val="33AF96"/>
              </a:solidFill>
              <a:latin typeface="Open Sans SemiBold" panose="020B0604020202020204" pitchFamily="34" charset="0"/>
              <a:ea typeface="Open Sans SemiBold" panose="020B0604020202020204" pitchFamily="34" charset="0"/>
              <a:cs typeface="Open Sans SemiBold" panose="020B0604020202020204" pitchFamily="34" charset="0"/>
              <a:sym typeface="Roboto Slab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118DF9-A4F8-7702-C21A-EBAAD3059318}"/>
              </a:ext>
            </a:extLst>
          </p:cNvPr>
          <p:cNvSpPr txBox="1"/>
          <p:nvPr/>
        </p:nvSpPr>
        <p:spPr>
          <a:xfrm>
            <a:off x="931158" y="2027583"/>
            <a:ext cx="8567530" cy="3736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3A81BA">
                    <a:lumMod val="50000"/>
                  </a:srgb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</a:t>
            </a: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Radionica o podvodnoj robotici i njezinim primjenama 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Sastanci Upravljačkog odbora </a:t>
            </a:r>
            <a:r>
              <a:rPr lang="hr-HR" sz="1600" dirty="0" smtClean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EUSAIR-a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</a:t>
            </a:r>
            <a:r>
              <a:rPr lang="hr-HR" sz="1600" dirty="0" smtClean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Konferencija o održivom nautičkom turizmu</a:t>
            </a:r>
            <a:endParaRPr lang="hr-HR" sz="1600" dirty="0">
              <a:solidFill>
                <a:srgbClr val="626B7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Konferencija o osnaživanju žena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Okrugli stol o međusveučilišnoj suradnji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Konferencija o mladima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Konferencija na temu zaštite onečišćenja mora i vode plastikom i </a:t>
            </a:r>
            <a:r>
              <a:rPr lang="hr-HR" sz="1600" dirty="0" err="1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mikroplastikom</a:t>
            </a:r>
            <a:endParaRPr lang="hr-HR" sz="1600" dirty="0">
              <a:solidFill>
                <a:srgbClr val="626B73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  <a:sym typeface="Chivo"/>
            </a:endParaRP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Okrugli stol o razvoju zelenih turističkih proizvoda i uravnoteženog razvoja turizma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Konferencija o socijalnim temama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Sastanak predstavnika hrvatskih županija s talijanskim regijama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Konferencija o prometnoj povezanosti Jadranske i jonske regije</a:t>
            </a:r>
          </a:p>
          <a:p>
            <a:pPr>
              <a:lnSpc>
                <a:spcPct val="115000"/>
              </a:lnSpc>
              <a:buClr>
                <a:srgbClr val="F9C421"/>
              </a:buClr>
              <a:buSzPts val="2400"/>
              <a:buFont typeface="Chivo"/>
              <a:buChar char="•"/>
            </a:pPr>
            <a:r>
              <a:rPr lang="hr-HR" sz="1600" dirty="0">
                <a:solidFill>
                  <a:srgbClr val="626B73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sym typeface="Chivo"/>
              </a:rPr>
              <a:t> Konferencija predsjednika Parlamenata država Jadransko-jonske inicijative</a:t>
            </a:r>
          </a:p>
          <a:p>
            <a:endParaRPr lang="hr-HR" sz="16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3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4E2935-1C9A-71DF-246C-0A4AC42100D9}"/>
              </a:ext>
            </a:extLst>
          </p:cNvPr>
          <p:cNvSpPr/>
          <p:nvPr/>
        </p:nvSpPr>
        <p:spPr>
          <a:xfrm>
            <a:off x="0" y="5611906"/>
            <a:ext cx="12192000" cy="12460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D2962A4-242B-E9D3-019A-F39C5105E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9305" y="5835507"/>
            <a:ext cx="803534" cy="796102"/>
          </a:xfrm>
          <a:prstGeom prst="rect">
            <a:avLst/>
          </a:prstGeom>
        </p:spPr>
      </p:pic>
      <p:pic>
        <p:nvPicPr>
          <p:cNvPr id="16" name="Picture 2" descr="https://www.adriatic-ionian.eu/wp-content/uploads/2018/03/EUSAIR_Logotype_RGB.jpg">
            <a:extLst>
              <a:ext uri="{FF2B5EF4-FFF2-40B4-BE49-F238E27FC236}">
                <a16:creationId xmlns:a16="http://schemas.microsoft.com/office/drawing/2014/main" id="{301047D6-7BE4-EED7-AF5E-2287B867CD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7" r="7640"/>
          <a:stretch/>
        </p:blipFill>
        <p:spPr bwMode="auto">
          <a:xfrm>
            <a:off x="9507172" y="5626932"/>
            <a:ext cx="1347543" cy="110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A picture containing text, font, screenshot, logo&#10;&#10;Description automatically generated">
            <a:extLst>
              <a:ext uri="{FF2B5EF4-FFF2-40B4-BE49-F238E27FC236}">
                <a16:creationId xmlns:a16="http://schemas.microsoft.com/office/drawing/2014/main" id="{EDAA58EF-9321-BF0D-7E2B-A8D9AA0E802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80" y="5922259"/>
            <a:ext cx="1414037" cy="622598"/>
          </a:xfrm>
          <a:prstGeom prst="rect">
            <a:avLst/>
          </a:prstGeom>
        </p:spPr>
      </p:pic>
      <p:pic>
        <p:nvPicPr>
          <p:cNvPr id="19" name="Picture 18" descr="Blue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86043ADE-3A28-FA3F-B74F-8E4ED0D69F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363" y="5955591"/>
            <a:ext cx="1972420" cy="540000"/>
          </a:xfrm>
          <a:prstGeom prst="rect">
            <a:avLst/>
          </a:prstGeom>
        </p:spPr>
      </p:pic>
      <p:pic>
        <p:nvPicPr>
          <p:cNvPr id="20" name="Picture 19" descr="Blue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5E746344-9B03-441C-49C0-1855F0E8DCB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3603" y="6006665"/>
            <a:ext cx="1790816" cy="468000"/>
          </a:xfrm>
          <a:prstGeom prst="rect">
            <a:avLst/>
          </a:prstGeom>
        </p:spPr>
      </p:pic>
      <p:pic>
        <p:nvPicPr>
          <p:cNvPr id="21" name="Picture 20" descr="Blue text on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A566B5B5-6AE1-1690-A4E7-17D968528E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285" y="5922259"/>
            <a:ext cx="2826419" cy="576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09E564-1602-1FD4-6065-FF76108D23B3}"/>
              </a:ext>
            </a:extLst>
          </p:cNvPr>
          <p:cNvSpPr txBox="1"/>
          <p:nvPr/>
        </p:nvSpPr>
        <p:spPr>
          <a:xfrm>
            <a:off x="3491585" y="3044279"/>
            <a:ext cx="56056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400" dirty="0">
                <a:solidFill>
                  <a:srgbClr val="6ABEB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sym typeface="Chivo"/>
              </a:rPr>
              <a:t>HVALA NA PAŽNJI</a:t>
            </a:r>
          </a:p>
        </p:txBody>
      </p:sp>
      <p:pic>
        <p:nvPicPr>
          <p:cNvPr id="7" name="Picture 6" descr="A picture containing text, graphic design, poster, graphics&#10;&#10;Description automatically generated">
            <a:extLst>
              <a:ext uri="{FF2B5EF4-FFF2-40B4-BE49-F238E27FC236}">
                <a16:creationId xmlns:a16="http://schemas.microsoft.com/office/drawing/2014/main" id="{601F780A-07FB-E057-D5D7-3B0F92061AA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409" y="67247"/>
            <a:ext cx="3934047" cy="393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099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215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Chivo</vt:lpstr>
      <vt:lpstr>Open Sans Light</vt:lpstr>
      <vt:lpstr>Open Sans SemiBold</vt:lpstr>
      <vt:lpstr>Roboto Slab</vt:lpstr>
      <vt:lpstr>1_Office Theme</vt:lpstr>
      <vt:lpstr>PowerPoint Presentation</vt:lpstr>
      <vt:lpstr>O predsjedanju</vt:lpstr>
      <vt:lpstr>Politički prioriteti</vt:lpstr>
      <vt:lpstr>Tematski prioriteti</vt:lpstr>
      <vt:lpstr>Hrvatsko predsjedanje   - istaknuti događaji</vt:lpstr>
      <vt:lpstr>Hrvatsko predsjedanje  - tematski sastanci i konferencije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Opančar</dc:creator>
  <cp:lastModifiedBy>Iva Čaleta Pleša</cp:lastModifiedBy>
  <cp:revision>8</cp:revision>
  <dcterms:created xsi:type="dcterms:W3CDTF">2023-06-06T12:38:25Z</dcterms:created>
  <dcterms:modified xsi:type="dcterms:W3CDTF">2023-06-14T07:06:44Z</dcterms:modified>
</cp:coreProperties>
</file>