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omments/modernComment_45E_87F81F12.xml" ContentType="application/vnd.ms-powerpoint.comments+xml"/>
  <Override PartName="/ppt/notesSlides/notesSlide2.xml" ContentType="application/vnd.openxmlformats-officedocument.presentationml.notesSlide+xml"/>
  <Override PartName="/ppt/comments/modernComment_2C5_3D029F68.xml" ContentType="application/vnd.ms-powerpoint.comments+xml"/>
  <Override PartName="/ppt/notesSlides/notesSlide3.xml" ContentType="application/vnd.openxmlformats-officedocument.presentationml.notesSlide+xml"/>
  <Override PartName="/ppt/comments/modernComment_2C6_710B051D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B2_9A573B4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796" r:id="rId5"/>
    <p:sldMasterId id="2147483818" r:id="rId6"/>
    <p:sldMasterId id="2147483808" r:id="rId7"/>
    <p:sldMasterId id="2147483824" r:id="rId8"/>
    <p:sldMasterId id="2147483843" r:id="rId9"/>
    <p:sldMasterId id="2147483848" r:id="rId10"/>
    <p:sldMasterId id="2147483874" r:id="rId11"/>
    <p:sldMasterId id="2147483893" r:id="rId12"/>
    <p:sldMasterId id="2147483913" r:id="rId13"/>
    <p:sldMasterId id="2147483917" r:id="rId14"/>
  </p:sldMasterIdLst>
  <p:notesMasterIdLst>
    <p:notesMasterId r:id="rId34"/>
  </p:notesMasterIdLst>
  <p:handoutMasterIdLst>
    <p:handoutMasterId r:id="rId35"/>
  </p:handoutMasterIdLst>
  <p:sldIdLst>
    <p:sldId id="531" r:id="rId15"/>
    <p:sldId id="675" r:id="rId16"/>
    <p:sldId id="1115" r:id="rId17"/>
    <p:sldId id="516" r:id="rId18"/>
    <p:sldId id="536" r:id="rId19"/>
    <p:sldId id="1114" r:id="rId20"/>
    <p:sldId id="707" r:id="rId21"/>
    <p:sldId id="708" r:id="rId22"/>
    <p:sldId id="712" r:id="rId23"/>
    <p:sldId id="1117" r:id="rId24"/>
    <p:sldId id="1118" r:id="rId25"/>
    <p:sldId id="709" r:id="rId26"/>
    <p:sldId id="698" r:id="rId27"/>
    <p:sldId id="699" r:id="rId28"/>
    <p:sldId id="710" r:id="rId29"/>
    <p:sldId id="704" r:id="rId30"/>
    <p:sldId id="703" r:id="rId31"/>
    <p:sldId id="683" r:id="rId32"/>
    <p:sldId id="690" r:id="rId3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a" id="{83F0CF15-2BEB-41A0-A5B0-57220500955F}">
          <p14:sldIdLst/>
        </p14:section>
        <p14:section name="SLIDE" id="{C0D7B56D-631F-433A-9028-0E4F7F00D9EC}">
          <p14:sldIdLst>
            <p14:sldId id="531"/>
            <p14:sldId id="675"/>
            <p14:sldId id="1115"/>
            <p14:sldId id="516"/>
            <p14:sldId id="536"/>
            <p14:sldId id="1114"/>
            <p14:sldId id="707"/>
            <p14:sldId id="708"/>
            <p14:sldId id="712"/>
            <p14:sldId id="1117"/>
            <p14:sldId id="1118"/>
            <p14:sldId id="709"/>
            <p14:sldId id="698"/>
            <p14:sldId id="699"/>
            <p14:sldId id="710"/>
            <p14:sldId id="704"/>
            <p14:sldId id="703"/>
          </p14:sldIdLst>
        </p14:section>
        <p14:section name="Backup" id="{8CFD3216-D0B4-4D15-90C3-4073F7286088}">
          <p14:sldIdLst>
            <p14:sldId id="683"/>
            <p14:sldId id="6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F29249-4B63-17B6-B622-062944476884}" name="CALCINA ROBERTA" initials="CR" userId="S::4932313@fsitaliane.it::d201424e-b3ee-4aaf-99a1-b810008c5f69" providerId="AD"/>
  <p188:author id="{631944D0-247D-065A-7D28-6DA905D95B83}" name="PARIBELLI ALDO" initials="PA" userId="S::7015841@fsbusitaliaveneto.it::56dcacc3-2a53-4e7b-8115-5190558da0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STRI DARIO" initials="N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258"/>
    <a:srgbClr val="C00000"/>
    <a:srgbClr val="DFF1CC"/>
    <a:srgbClr val="A9D33F"/>
    <a:srgbClr val="BFBFBF"/>
    <a:srgbClr val="1D87E7"/>
    <a:srgbClr val="4B8AF1"/>
    <a:srgbClr val="6C85C3"/>
    <a:srgbClr val="92D050"/>
    <a:srgbClr val="DC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2093" autoAdjust="0"/>
  </p:normalViewPr>
  <p:slideViewPr>
    <p:cSldViewPr snapToGrid="0" showGuides="1">
      <p:cViewPr varScale="1">
        <p:scale>
          <a:sx n="63" d="100"/>
          <a:sy n="63" d="100"/>
        </p:scale>
        <p:origin x="10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7260"/>
    </p:cViewPr>
  </p:sorterViewPr>
  <p:notesViewPr>
    <p:cSldViewPr snapToGrid="0" showGuides="1">
      <p:cViewPr varScale="1">
        <p:scale>
          <a:sx n="89" d="100"/>
          <a:sy n="89" d="100"/>
        </p:scale>
        <p:origin x="26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 /><Relationship Id="rId13" Type="http://schemas.openxmlformats.org/officeDocument/2006/relationships/slideMaster" Target="slideMasters/slideMaster10.xml" /><Relationship Id="rId18" Type="http://schemas.openxmlformats.org/officeDocument/2006/relationships/slide" Target="slides/slide4.xml" /><Relationship Id="rId26" Type="http://schemas.openxmlformats.org/officeDocument/2006/relationships/slide" Target="slides/slide1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7.xml" /><Relationship Id="rId34" Type="http://schemas.openxmlformats.org/officeDocument/2006/relationships/notesMaster" Target="notesMasters/notesMaster1.xml" /><Relationship Id="rId7" Type="http://schemas.openxmlformats.org/officeDocument/2006/relationships/slideMaster" Target="slideMasters/slideMaster4.xml" /><Relationship Id="rId12" Type="http://schemas.openxmlformats.org/officeDocument/2006/relationships/slideMaster" Target="slideMasters/slideMaster9.xml" /><Relationship Id="rId17" Type="http://schemas.openxmlformats.org/officeDocument/2006/relationships/slide" Target="slides/slide3.xml" /><Relationship Id="rId25" Type="http://schemas.openxmlformats.org/officeDocument/2006/relationships/slide" Target="slides/slide11.xml" /><Relationship Id="rId33" Type="http://schemas.openxmlformats.org/officeDocument/2006/relationships/slide" Target="slides/slide19.xml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2.xml" /><Relationship Id="rId20" Type="http://schemas.openxmlformats.org/officeDocument/2006/relationships/slide" Target="slides/slide6.xml" /><Relationship Id="rId29" Type="http://schemas.openxmlformats.org/officeDocument/2006/relationships/slide" Target="slides/slide15.xml" /><Relationship Id="rId41" Type="http://schemas.microsoft.com/office/2018/10/relationships/authors" Target="authors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Master" Target="slideMasters/slideMaster8.xml" /><Relationship Id="rId24" Type="http://schemas.openxmlformats.org/officeDocument/2006/relationships/slide" Target="slides/slide10.xml" /><Relationship Id="rId32" Type="http://schemas.openxmlformats.org/officeDocument/2006/relationships/slide" Target="slides/slide18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.xml" /><Relationship Id="rId23" Type="http://schemas.openxmlformats.org/officeDocument/2006/relationships/slide" Target="slides/slide9.xml" /><Relationship Id="rId28" Type="http://schemas.openxmlformats.org/officeDocument/2006/relationships/slide" Target="slides/slide14.xml" /><Relationship Id="rId36" Type="http://schemas.openxmlformats.org/officeDocument/2006/relationships/commentAuthors" Target="commentAuthors.xml" /><Relationship Id="rId10" Type="http://schemas.openxmlformats.org/officeDocument/2006/relationships/slideMaster" Target="slideMasters/slideMaster7.xml" /><Relationship Id="rId19" Type="http://schemas.openxmlformats.org/officeDocument/2006/relationships/slide" Target="slides/slide5.xml" /><Relationship Id="rId31" Type="http://schemas.openxmlformats.org/officeDocument/2006/relationships/slide" Target="slides/slide17.xml" /><Relationship Id="rId4" Type="http://schemas.openxmlformats.org/officeDocument/2006/relationships/slideMaster" Target="slideMasters/slideMaster1.xml" /><Relationship Id="rId9" Type="http://schemas.openxmlformats.org/officeDocument/2006/relationships/slideMaster" Target="slideMasters/slideMaster6.xml" /><Relationship Id="rId14" Type="http://schemas.openxmlformats.org/officeDocument/2006/relationships/slideMaster" Target="slideMasters/slideMaster11.xml" /><Relationship Id="rId22" Type="http://schemas.openxmlformats.org/officeDocument/2006/relationships/slide" Target="slides/slide8.xml" /><Relationship Id="rId27" Type="http://schemas.openxmlformats.org/officeDocument/2006/relationships/slide" Target="slides/slide13.xml" /><Relationship Id="rId30" Type="http://schemas.openxmlformats.org/officeDocument/2006/relationships/slide" Target="slides/slide16.xml" /><Relationship Id="rId35" Type="http://schemas.openxmlformats.org/officeDocument/2006/relationships/handoutMaster" Target="handoutMasters/handout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ruppofsitaliane-my.sharepoint.com/personal/7011046_fsbusitalia_it/Documents/Sostenibilit&#224;/Presentazioni%20Power%20Point_Busitalia/Sostenibilit&#224;%20Comune%20Padova/Veneto%20Internet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/>
              <a:t>E-tickets </a:t>
            </a:r>
            <a:r>
              <a:rPr lang="it-IT" baseline="0" dirty="0" err="1"/>
              <a:t>purchased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Foglio1!$G$24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Foglio1!$H$22:$L$22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Foglio1!$H$24:$L$24</c:f>
              <c:numCache>
                <c:formatCode>0%</c:formatCode>
                <c:ptCount val="5"/>
                <c:pt idx="0">
                  <c:v>1</c:v>
                </c:pt>
                <c:pt idx="1">
                  <c:v>0.42119933377499386</c:v>
                </c:pt>
                <c:pt idx="2">
                  <c:v>0.57263578842801643</c:v>
                </c:pt>
                <c:pt idx="3">
                  <c:v>0.76277462515111838</c:v>
                </c:pt>
                <c:pt idx="4">
                  <c:v>0.12759670684861074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9-498F-90CB-11218FC38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534528"/>
        <c:axId val="268504064"/>
      </c:barChart>
      <c:lineChart>
        <c:grouping val="standard"/>
        <c:varyColors val="0"/>
        <c:ser>
          <c:idx val="0"/>
          <c:order val="0"/>
          <c:tx>
            <c:strRef>
              <c:f>Foglio1!$G$23</c:f>
              <c:strCache>
                <c:ptCount val="1"/>
                <c:pt idx="0">
                  <c:v>Vendite digital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Foglio1!$H$22:$L$22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Foglio1!$H$23:$L$23</c:f>
              <c:numCache>
                <c:formatCode>0%</c:formatCode>
                <c:ptCount val="5"/>
                <c:pt idx="0">
                  <c:v>8.4338565445436012E-3</c:v>
                </c:pt>
                <c:pt idx="1">
                  <c:v>2.7662244886399727E-2</c:v>
                </c:pt>
                <c:pt idx="2">
                  <c:v>8.0125509031338277E-2</c:v>
                </c:pt>
                <c:pt idx="3">
                  <c:v>0.12211376037000313</c:v>
                </c:pt>
                <c:pt idx="4">
                  <c:v>0.16288156315781649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29-498F-90CB-11218FC38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500992"/>
        <c:axId val="268502528"/>
      </c:lineChart>
      <c:catAx>
        <c:axId val="2685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502528"/>
        <c:crosses val="autoZero"/>
        <c:auto val="1"/>
        <c:lblAlgn val="ctr"/>
        <c:lblOffset val="100"/>
        <c:noMultiLvlLbl val="0"/>
      </c:catAx>
      <c:valAx>
        <c:axId val="2685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500992"/>
        <c:crosses val="autoZero"/>
        <c:crossBetween val="between"/>
      </c:valAx>
      <c:valAx>
        <c:axId val="26850406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534528"/>
        <c:crosses val="max"/>
        <c:crossBetween val="between"/>
      </c:valAx>
      <c:catAx>
        <c:axId val="268534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504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B2_9A573B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C9BCA6-6567-420E-AE1A-183001CF80EC}" authorId="{A4F29249-4B63-17B6-B622-062944476884}" created="2023-05-19T11:09:37.2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89408076" sldId="690"/>
      <ac:spMk id="7" creationId="{00000000-0000-0000-0000-000000000000}"/>
    </ac:deMkLst>
    <p188:txBody>
      <a:bodyPr/>
      <a:lstStyle/>
      <a:p>
        <a:r>
          <a:rPr lang="it-IT"/>
          <a:t>Inserire nome e informazioni di contatto del relatore.</a:t>
        </a:r>
      </a:p>
    </p188:txBody>
  </p188:cm>
</p188:cmLst>
</file>

<file path=ppt/comments/modernComment_2C5_3D029F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2D31C8-4F07-4728-A984-443AAA9177AF}" authorId="{A4F29249-4B63-17B6-B622-062944476884}" created="2023-05-18T09:59:18.4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23582056" sldId="709"/>
      <ac:spMk id="15" creationId="{00000000-0000-0000-0000-000000000000}"/>
    </ac:deMkLst>
    <p188:txBody>
      <a:bodyPr/>
      <a:lstStyle/>
      <a:p>
        <a:r>
          <a:rPr lang="it-IT"/>
          <a:t>Possiamo magari ridurre le informazioni di dettaglio</a:t>
        </a:r>
      </a:p>
    </p188:txBody>
  </p188:cm>
</p188:cmLst>
</file>

<file path=ppt/comments/modernComment_2C6_710B05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8CF23F-3E8E-4B2E-B1DB-5F48784D32C1}" authorId="{A4F29249-4B63-17B6-B622-062944476884}" created="2023-05-18T10:41:39.513">
    <pc:sldMkLst xmlns:pc="http://schemas.microsoft.com/office/powerpoint/2013/main/command">
      <pc:docMk/>
      <pc:sldMk cId="1896547613" sldId="710"/>
    </pc:sldMkLst>
    <p188:txBody>
      <a:bodyPr/>
      <a:lstStyle/>
      <a:p>
        <a:r>
          <a:rPr lang="it-IT"/>
          <a:t>Forse dovremmo essere più chiari su SIR 1: cos'è?</a:t>
        </a:r>
      </a:p>
    </p188:txBody>
  </p188:cm>
</p188:cmLst>
</file>

<file path=ppt/comments/modernComment_45E_87F81F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5EBFE7-8819-4EBE-8BBA-36C68C29D8EF}" authorId="{A4F29249-4B63-17B6-B622-062944476884}" created="2023-05-18T09:58:45.2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81185042" sldId="1118"/>
      <ac:graphicFrameMk id="5" creationId="{00000000-0000-0000-0000-000000000000}"/>
      <ac:tblMk/>
      <ac:tcMk rowId="10002" colId="20004"/>
      <ac:txMk cp="0" len="1">
        <ac:context len="2" hash="2092"/>
      </ac:txMk>
    </ac:txMkLst>
    <p188:pos x="5020823" y="704971"/>
    <p188:replyLst>
      <p188:reply id="{F650E49A-A9EF-4826-9EE5-7F81E00C9DE1}" authorId="{631944D0-247D-065A-7D28-6DA905D95B83}" created="2023-05-22T19:16:16.465">
        <p188:txBody>
          <a:bodyPr/>
          <a:lstStyle/>
          <a:p>
            <a:r>
              <a:rPr lang="it-IT"/>
              <a:t>Il finanziamento di cui scrivi è quello che hai riportato correttamente</a:t>
            </a:r>
          </a:p>
        </p188:txBody>
      </p188:reply>
    </p188:replyLst>
    <p188:txBody>
      <a:bodyPr/>
      <a:lstStyle/>
      <a:p>
        <a:r>
          <a:rPr lang="it-IT"/>
          <a:t>Dove inseriamo i finanziamenti CEF AFIF appena richiesti?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FE731-46A2-46A5-9AD2-A416FE8CEE67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669B9-D8F4-4B71-AFE9-9876933799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0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BD0BD-8420-46F9-8257-B8F286606235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4B0E-3DDE-4A0E-88A9-3A41651A4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1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07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80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4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67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06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1.xml" 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1.xml" 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 /><Relationship Id="rId2" Type="http://schemas.openxmlformats.org/officeDocument/2006/relationships/tags" Target="../tags/tag1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7.emf" /><Relationship Id="rId4" Type="http://schemas.openxmlformats.org/officeDocument/2006/relationships/oleObject" Target="../embeddings/oleObject1.bin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5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5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5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8.xml" 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8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9.xml" 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9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324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905033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44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635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3345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174347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41861655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9779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4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iapositiva think-cell" r:id="rId4" imgW="353" imgH="353" progId="TCLayout.ActiveDocument.1">
                  <p:embed/>
                </p:oleObj>
              </mc:Choice>
              <mc:Fallback>
                <p:oleObj name="Diapositiva think-cell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1297848" y="-171692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47" eaLnBrk="1"/>
            <a:r>
              <a:rPr lang="en-US" sz="800" baseline="0" dirty="0">
                <a:solidFill>
                  <a:srgbClr val="808080"/>
                </a:solidFill>
                <a:latin typeface="Calibri" panose="020F0502020204030204" pitchFamily="34" charset="0"/>
                <a:ea typeface="+mn-ea"/>
                <a:sym typeface="Calibri" panose="020F0502020204030204" pitchFamily="34" charset="0"/>
              </a:rPr>
              <a:t>MIL-FDS074-10052018-152033/MC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2C5E8431-8F48-4E93-8701-25408D2BE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1" y="430308"/>
            <a:ext cx="11441176" cy="39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57"/>
            </a:lvl1pPr>
          </a:lstStyle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313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86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2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400635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3498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4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I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0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I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9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mezz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9" y="866367"/>
            <a:ext cx="10914168" cy="4458668"/>
          </a:xfrm>
          <a:prstGeom prst="rect">
            <a:avLst/>
          </a:prstGeom>
        </p:spPr>
        <p:txBody>
          <a:bodyPr anchor="ctr" anchorCtr="0"/>
          <a:lstStyle>
            <a:lvl1pPr algn="r">
              <a:defRPr sz="4000"/>
            </a:lvl1pPr>
            <a:lvl2pPr algn="r">
              <a:defRPr sz="3600"/>
            </a:lvl2pPr>
            <a:lvl3pPr algn="r">
              <a:defRPr sz="2800"/>
            </a:lvl3pPr>
            <a:lvl4pPr algn="r">
              <a:defRPr sz="2000"/>
            </a:lvl4pPr>
            <a:lvl5pPr algn="r">
              <a:defRPr sz="1600"/>
            </a:lvl5pPr>
          </a:lstStyle>
          <a:p>
            <a:pPr lvl="0"/>
            <a:r>
              <a:rPr lang="it-IT" dirty="0"/>
              <a:t>Modifica gli stili del testo dello schema 40pt</a:t>
            </a:r>
          </a:p>
          <a:p>
            <a:pPr lvl="1"/>
            <a:r>
              <a:rPr lang="it-IT" dirty="0"/>
              <a:t>Secondo livello 36pt</a:t>
            </a:r>
          </a:p>
          <a:p>
            <a:pPr lvl="2"/>
            <a:r>
              <a:rPr lang="it-IT" dirty="0"/>
              <a:t>Terzo livello 28pt</a:t>
            </a:r>
          </a:p>
          <a:p>
            <a:pPr lvl="3"/>
            <a:r>
              <a:rPr lang="it-IT" dirty="0"/>
              <a:t>Quarto livello 20 </a:t>
            </a:r>
            <a:r>
              <a:rPr lang="it-IT" dirty="0" err="1"/>
              <a:t>pt</a:t>
            </a:r>
            <a:endParaRPr lang="it-IT" dirty="0"/>
          </a:p>
          <a:p>
            <a:pPr lvl="4"/>
            <a:r>
              <a:rPr lang="it-IT" dirty="0"/>
              <a:t>Quinto livello 16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67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02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91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407988" y="1789113"/>
            <a:ext cx="5430838" cy="2511691"/>
          </a:xfrm>
          <a:prstGeom prst="rect">
            <a:avLst/>
          </a:prstGeo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Copertina sezione - alt 2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350048"/>
            <a:ext cx="5430838" cy="585527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16988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173568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2009" y="1958664"/>
            <a:ext cx="6356861" cy="34638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Indice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778424" y="1958663"/>
            <a:ext cx="543732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28" name="CasellaDiTesto 27"/>
          <p:cNvSpPr txBox="1"/>
          <p:nvPr userDrawn="1"/>
        </p:nvSpPr>
        <p:spPr>
          <a:xfrm>
            <a:off x="9506078" y="1119200"/>
            <a:ext cx="181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73265" y="1958663"/>
            <a:ext cx="1366560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="1" baseline="0" smtClean="0">
                <a:solidFill>
                  <a:schemeClr val="tx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00</a:t>
            </a:r>
          </a:p>
        </p:txBody>
      </p: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65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zz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9" y="866367"/>
            <a:ext cx="10914168" cy="4458668"/>
          </a:xfrm>
          <a:prstGeom prst="rect">
            <a:avLst/>
          </a:prstGeom>
        </p:spPr>
        <p:txBody>
          <a:bodyPr anchor="ctr" anchorCtr="0"/>
          <a:lstStyle>
            <a:lvl1pPr algn="r">
              <a:defRPr sz="4000"/>
            </a:lvl1pPr>
            <a:lvl2pPr algn="r">
              <a:defRPr sz="3600"/>
            </a:lvl2pPr>
            <a:lvl3pPr algn="r">
              <a:defRPr sz="2800"/>
            </a:lvl3pPr>
            <a:lvl4pPr algn="r">
              <a:defRPr sz="2000"/>
            </a:lvl4pPr>
            <a:lvl5pPr algn="r">
              <a:defRPr sz="1600"/>
            </a:lvl5pPr>
          </a:lstStyle>
          <a:p>
            <a:pPr lvl="0"/>
            <a:r>
              <a:rPr lang="it-IT" dirty="0"/>
              <a:t>Modifica gli stili del testo dello schema 40pt</a:t>
            </a:r>
          </a:p>
          <a:p>
            <a:pPr lvl="1"/>
            <a:r>
              <a:rPr lang="it-IT" dirty="0"/>
              <a:t>Secondo livello 36pt</a:t>
            </a:r>
          </a:p>
          <a:p>
            <a:pPr lvl="2"/>
            <a:r>
              <a:rPr lang="it-IT" dirty="0"/>
              <a:t>Terzo livello 28pt</a:t>
            </a:r>
          </a:p>
          <a:p>
            <a:pPr lvl="3"/>
            <a:r>
              <a:rPr lang="it-IT" dirty="0"/>
              <a:t>Quarto livello 20 </a:t>
            </a:r>
            <a:r>
              <a:rPr lang="it-IT" dirty="0" err="1"/>
              <a:t>pt</a:t>
            </a:r>
            <a:endParaRPr lang="it-IT" dirty="0"/>
          </a:p>
          <a:p>
            <a:pPr lvl="4"/>
            <a:r>
              <a:rPr lang="it-IT" dirty="0"/>
              <a:t>Quinto livello 16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1829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- 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37529"/>
            <a:ext cx="7324451" cy="782504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666299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647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26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76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823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386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0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482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19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38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679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24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930000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43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447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819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31664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12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172313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2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I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6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I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3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340914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067262"/>
            <a:ext cx="1708911" cy="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2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340914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067262"/>
            <a:ext cx="1708911" cy="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2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91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407988" y="1789113"/>
            <a:ext cx="5430838" cy="2511691"/>
          </a:xfrm>
          <a:prstGeom prst="rect">
            <a:avLst/>
          </a:prstGeo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Copertina sezione - alt 2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350048"/>
            <a:ext cx="5430838" cy="585527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301709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2282454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770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zz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9" y="866367"/>
            <a:ext cx="10914168" cy="4458668"/>
          </a:xfrm>
          <a:prstGeom prst="rect">
            <a:avLst/>
          </a:prstGeom>
        </p:spPr>
        <p:txBody>
          <a:bodyPr anchor="ctr" anchorCtr="0"/>
          <a:lstStyle>
            <a:lvl1pPr algn="r">
              <a:defRPr sz="4000"/>
            </a:lvl1pPr>
            <a:lvl2pPr algn="r">
              <a:defRPr sz="3600"/>
            </a:lvl2pPr>
            <a:lvl3pPr algn="r">
              <a:defRPr sz="2800"/>
            </a:lvl3pPr>
            <a:lvl4pPr algn="r">
              <a:defRPr sz="2000"/>
            </a:lvl4pPr>
            <a:lvl5pPr algn="r">
              <a:defRPr sz="1600"/>
            </a:lvl5pPr>
          </a:lstStyle>
          <a:p>
            <a:pPr lvl="0"/>
            <a:r>
              <a:rPr lang="it-IT" dirty="0"/>
              <a:t>Modifica gli stili del testo dello schema 40pt</a:t>
            </a:r>
          </a:p>
          <a:p>
            <a:pPr lvl="1"/>
            <a:r>
              <a:rPr lang="it-IT" dirty="0"/>
              <a:t>Secondo livello 36pt</a:t>
            </a:r>
          </a:p>
          <a:p>
            <a:pPr lvl="2"/>
            <a:r>
              <a:rPr lang="it-IT" dirty="0"/>
              <a:t>Terzo livello 28pt</a:t>
            </a:r>
          </a:p>
          <a:p>
            <a:pPr lvl="3"/>
            <a:r>
              <a:rPr lang="it-IT" dirty="0"/>
              <a:t>Quarto livello 20 </a:t>
            </a:r>
            <a:r>
              <a:rPr lang="it-IT" dirty="0" err="1"/>
              <a:t>pt</a:t>
            </a:r>
            <a:endParaRPr lang="it-IT" dirty="0"/>
          </a:p>
          <a:p>
            <a:pPr lvl="4"/>
            <a:r>
              <a:rPr lang="it-IT" dirty="0"/>
              <a:t>Quinto livello 16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27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71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- 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37529"/>
            <a:ext cx="7324451" cy="782504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262376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92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859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02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572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813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781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35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028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2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39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18222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38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435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938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62432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029067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180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8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598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037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77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62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63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654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870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75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146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413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3046051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153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5171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123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1792848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473601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555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5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340914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</p:spTree>
    <p:extLst>
      <p:ext uri="{BB962C8B-B14F-4D97-AF65-F5344CB8AC3E}">
        <p14:creationId xmlns:p14="http://schemas.microsoft.com/office/powerpoint/2010/main" val="3476934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91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407988" y="1789113"/>
            <a:ext cx="5430838" cy="2511691"/>
          </a:xfrm>
          <a:prstGeom prst="rect">
            <a:avLst/>
          </a:prstGeo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Copertina sezione - alt 2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350048"/>
            <a:ext cx="5430838" cy="585527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832944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306380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0956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737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38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829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270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47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634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557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3883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2001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96763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 /><Relationship Id="rId2" Type="http://schemas.openxmlformats.org/officeDocument/2006/relationships/slideLayout" Target="../slideLayouts/slideLayout88.xml" /><Relationship Id="rId1" Type="http://schemas.openxmlformats.org/officeDocument/2006/relationships/slideLayout" Target="../slideLayouts/slideLayout87.xml" /><Relationship Id="rId6" Type="http://schemas.openxmlformats.org/officeDocument/2006/relationships/image" Target="../media/image6.png" /><Relationship Id="rId5" Type="http://schemas.openxmlformats.org/officeDocument/2006/relationships/image" Target="../media/image3.png" /><Relationship Id="rId4" Type="http://schemas.openxmlformats.org/officeDocument/2006/relationships/theme" Target="../theme/theme10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 /><Relationship Id="rId13" Type="http://schemas.openxmlformats.org/officeDocument/2006/relationships/slideLayout" Target="../slideLayouts/slideLayout102.xml" /><Relationship Id="rId1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92.xml" /><Relationship Id="rId21" Type="http://schemas.openxmlformats.org/officeDocument/2006/relationships/image" Target="../media/image6.png" /><Relationship Id="rId7" Type="http://schemas.openxmlformats.org/officeDocument/2006/relationships/slideLayout" Target="../slideLayouts/slideLayout96.xml" /><Relationship Id="rId12" Type="http://schemas.openxmlformats.org/officeDocument/2006/relationships/slideLayout" Target="../slideLayouts/slideLayout101.xml" /><Relationship Id="rId17" Type="http://schemas.openxmlformats.org/officeDocument/2006/relationships/slideLayout" Target="../slideLayouts/slideLayout106.xml" /><Relationship Id="rId2" Type="http://schemas.openxmlformats.org/officeDocument/2006/relationships/slideLayout" Target="../slideLayouts/slideLayout91.xml" /><Relationship Id="rId16" Type="http://schemas.openxmlformats.org/officeDocument/2006/relationships/slideLayout" Target="../slideLayouts/slideLayout105.xml" /><Relationship Id="rId20" Type="http://schemas.openxmlformats.org/officeDocument/2006/relationships/theme" Target="../theme/theme11.xml" /><Relationship Id="rId1" Type="http://schemas.openxmlformats.org/officeDocument/2006/relationships/slideLayout" Target="../slideLayouts/slideLayout90.xml" /><Relationship Id="rId6" Type="http://schemas.openxmlformats.org/officeDocument/2006/relationships/slideLayout" Target="../slideLayouts/slideLayout95.xml" /><Relationship Id="rId11" Type="http://schemas.openxmlformats.org/officeDocument/2006/relationships/slideLayout" Target="../slideLayouts/slideLayout100.xml" /><Relationship Id="rId5" Type="http://schemas.openxmlformats.org/officeDocument/2006/relationships/slideLayout" Target="../slideLayouts/slideLayout94.xml" /><Relationship Id="rId1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99.xml" /><Relationship Id="rId19" Type="http://schemas.openxmlformats.org/officeDocument/2006/relationships/slideLayout" Target="../slideLayouts/slideLayout108.xml" /><Relationship Id="rId4" Type="http://schemas.openxmlformats.org/officeDocument/2006/relationships/slideLayout" Target="../slideLayouts/slideLayout93.xml" /><Relationship Id="rId9" Type="http://schemas.openxmlformats.org/officeDocument/2006/relationships/slideLayout" Target="../slideLayouts/slideLayout98.xml" /><Relationship Id="rId14" Type="http://schemas.openxmlformats.org/officeDocument/2006/relationships/slideLayout" Target="../slideLayouts/slideLayout103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 /><Relationship Id="rId2" Type="http://schemas.openxmlformats.org/officeDocument/2006/relationships/slideLayout" Target="../slideLayouts/slideLayout21.xml" /><Relationship Id="rId1" Type="http://schemas.openxmlformats.org/officeDocument/2006/relationships/slideLayout" Target="../slideLayouts/slideLayout20.xml" /><Relationship Id="rId4" Type="http://schemas.openxmlformats.org/officeDocument/2006/relationships/image" Target="../media/image3.png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22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5" Type="http://schemas.openxmlformats.org/officeDocument/2006/relationships/image" Target="../media/image3.png" /><Relationship Id="rId4" Type="http://schemas.openxmlformats.org/officeDocument/2006/relationships/theme" Target="../theme/theme4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 /><Relationship Id="rId13" Type="http://schemas.openxmlformats.org/officeDocument/2006/relationships/slideLayout" Target="../slideLayouts/slideLayout38.xml" /><Relationship Id="rId18" Type="http://schemas.openxmlformats.org/officeDocument/2006/relationships/slideLayout" Target="../slideLayouts/slideLayout43.xml" /><Relationship Id="rId3" Type="http://schemas.openxmlformats.org/officeDocument/2006/relationships/slideLayout" Target="../slideLayouts/slideLayout28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32.xml" /><Relationship Id="rId12" Type="http://schemas.openxmlformats.org/officeDocument/2006/relationships/slideLayout" Target="../slideLayouts/slideLayout37.xml" /><Relationship Id="rId17" Type="http://schemas.openxmlformats.org/officeDocument/2006/relationships/slideLayout" Target="../slideLayouts/slideLayout42.xml" /><Relationship Id="rId2" Type="http://schemas.openxmlformats.org/officeDocument/2006/relationships/slideLayout" Target="../slideLayouts/slideLayout27.xml" /><Relationship Id="rId16" Type="http://schemas.openxmlformats.org/officeDocument/2006/relationships/slideLayout" Target="../slideLayouts/slideLayout41.xml" /><Relationship Id="rId20" Type="http://schemas.openxmlformats.org/officeDocument/2006/relationships/theme" Target="../theme/theme5.xml" /><Relationship Id="rId1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30.xml" /><Relationship Id="rId15" Type="http://schemas.openxmlformats.org/officeDocument/2006/relationships/slideLayout" Target="../slideLayouts/slideLayout40.xml" /><Relationship Id="rId10" Type="http://schemas.openxmlformats.org/officeDocument/2006/relationships/slideLayout" Target="../slideLayouts/slideLayout35.xml" /><Relationship Id="rId19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4.xml" /><Relationship Id="rId14" Type="http://schemas.openxmlformats.org/officeDocument/2006/relationships/slideLayout" Target="../slideLayouts/slideLayout39.xml" 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image" Target="../media/image3.png" /><Relationship Id="rId5" Type="http://schemas.openxmlformats.org/officeDocument/2006/relationships/theme" Target="../theme/theme6.xml" /><Relationship Id="rId4" Type="http://schemas.openxmlformats.org/officeDocument/2006/relationships/slideLayout" Target="../slideLayouts/slideLayout48.xml" 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 /><Relationship Id="rId2" Type="http://schemas.openxmlformats.org/officeDocument/2006/relationships/slideLayout" Target="../slideLayouts/slideLayout50.xml" /><Relationship Id="rId1" Type="http://schemas.openxmlformats.org/officeDocument/2006/relationships/slideLayout" Target="../slideLayouts/slideLayout49.xml" /><Relationship Id="rId4" Type="http://schemas.openxmlformats.org/officeDocument/2006/relationships/image" Target="../media/image3.png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 /><Relationship Id="rId13" Type="http://schemas.openxmlformats.org/officeDocument/2006/relationships/slideLayout" Target="../slideLayouts/slideLayout63.xml" /><Relationship Id="rId18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53.xml" /><Relationship Id="rId7" Type="http://schemas.openxmlformats.org/officeDocument/2006/relationships/slideLayout" Target="../slideLayouts/slideLayout57.xml" /><Relationship Id="rId12" Type="http://schemas.openxmlformats.org/officeDocument/2006/relationships/slideLayout" Target="../slideLayouts/slideLayout62.xml" /><Relationship Id="rId17" Type="http://schemas.openxmlformats.org/officeDocument/2006/relationships/slideLayout" Target="../slideLayouts/slideLayout67.xml" /><Relationship Id="rId2" Type="http://schemas.openxmlformats.org/officeDocument/2006/relationships/slideLayout" Target="../slideLayouts/slideLayout52.xml" /><Relationship Id="rId16" Type="http://schemas.openxmlformats.org/officeDocument/2006/relationships/slideLayout" Target="../slideLayouts/slideLayout66.xml" /><Relationship Id="rId20" Type="http://schemas.openxmlformats.org/officeDocument/2006/relationships/image" Target="../media/image5.png" /><Relationship Id="rId1" Type="http://schemas.openxmlformats.org/officeDocument/2006/relationships/slideLayout" Target="../slideLayouts/slideLayout51.xml" /><Relationship Id="rId6" Type="http://schemas.openxmlformats.org/officeDocument/2006/relationships/slideLayout" Target="../slideLayouts/slideLayout56.xml" /><Relationship Id="rId11" Type="http://schemas.openxmlformats.org/officeDocument/2006/relationships/slideLayout" Target="../slideLayouts/slideLayout61.xml" /><Relationship Id="rId5" Type="http://schemas.openxmlformats.org/officeDocument/2006/relationships/slideLayout" Target="../slideLayouts/slideLayout55.xml" /><Relationship Id="rId15" Type="http://schemas.openxmlformats.org/officeDocument/2006/relationships/slideLayout" Target="../slideLayouts/slideLayout65.xml" /><Relationship Id="rId10" Type="http://schemas.openxmlformats.org/officeDocument/2006/relationships/slideLayout" Target="../slideLayouts/slideLayout60.xml" /><Relationship Id="rId19" Type="http://schemas.openxmlformats.org/officeDocument/2006/relationships/theme" Target="../theme/theme8.xml" /><Relationship Id="rId4" Type="http://schemas.openxmlformats.org/officeDocument/2006/relationships/slideLayout" Target="../slideLayouts/slideLayout54.xml" /><Relationship Id="rId9" Type="http://schemas.openxmlformats.org/officeDocument/2006/relationships/slideLayout" Target="../slideLayouts/slideLayout59.xml" /><Relationship Id="rId14" Type="http://schemas.openxmlformats.org/officeDocument/2006/relationships/slideLayout" Target="../slideLayouts/slideLayout64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 /><Relationship Id="rId13" Type="http://schemas.openxmlformats.org/officeDocument/2006/relationships/slideLayout" Target="../slideLayouts/slideLayout81.xml" /><Relationship Id="rId18" Type="http://schemas.openxmlformats.org/officeDocument/2006/relationships/slideLayout" Target="../slideLayouts/slideLayout86.xml" /><Relationship Id="rId3" Type="http://schemas.openxmlformats.org/officeDocument/2006/relationships/slideLayout" Target="../slideLayouts/slideLayout71.xml" /><Relationship Id="rId7" Type="http://schemas.openxmlformats.org/officeDocument/2006/relationships/slideLayout" Target="../slideLayouts/slideLayout75.xml" /><Relationship Id="rId12" Type="http://schemas.openxmlformats.org/officeDocument/2006/relationships/slideLayout" Target="../slideLayouts/slideLayout80.xml" /><Relationship Id="rId17" Type="http://schemas.openxmlformats.org/officeDocument/2006/relationships/slideLayout" Target="../slideLayouts/slideLayout85.xml" /><Relationship Id="rId2" Type="http://schemas.openxmlformats.org/officeDocument/2006/relationships/slideLayout" Target="../slideLayouts/slideLayout70.xml" /><Relationship Id="rId16" Type="http://schemas.openxmlformats.org/officeDocument/2006/relationships/slideLayout" Target="../slideLayouts/slideLayout84.xml" /><Relationship Id="rId20" Type="http://schemas.openxmlformats.org/officeDocument/2006/relationships/image" Target="../media/image5.png" /><Relationship Id="rId1" Type="http://schemas.openxmlformats.org/officeDocument/2006/relationships/slideLayout" Target="../slideLayouts/slideLayout69.xml" /><Relationship Id="rId6" Type="http://schemas.openxmlformats.org/officeDocument/2006/relationships/slideLayout" Target="../slideLayouts/slideLayout74.xml" /><Relationship Id="rId11" Type="http://schemas.openxmlformats.org/officeDocument/2006/relationships/slideLayout" Target="../slideLayouts/slideLayout79.xml" /><Relationship Id="rId5" Type="http://schemas.openxmlformats.org/officeDocument/2006/relationships/slideLayout" Target="../slideLayouts/slideLayout73.xml" /><Relationship Id="rId15" Type="http://schemas.openxmlformats.org/officeDocument/2006/relationships/slideLayout" Target="../slideLayouts/slideLayout83.xml" /><Relationship Id="rId10" Type="http://schemas.openxmlformats.org/officeDocument/2006/relationships/slideLayout" Target="../slideLayouts/slideLayout78.xml" /><Relationship Id="rId19" Type="http://schemas.openxmlformats.org/officeDocument/2006/relationships/theme" Target="../theme/theme9.xml" /><Relationship Id="rId4" Type="http://schemas.openxmlformats.org/officeDocument/2006/relationships/slideLayout" Target="../slideLayouts/slideLayout72.xml" /><Relationship Id="rId9" Type="http://schemas.openxmlformats.org/officeDocument/2006/relationships/slideLayout" Target="../slideLayouts/slideLayout77.xml" /><Relationship Id="rId14" Type="http://schemas.openxmlformats.org/officeDocument/2006/relationships/slideLayout" Target="../slideLayouts/slideLayout8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45" r:id="rId2"/>
    <p:sldLayoutId id="2147483821" r:id="rId3"/>
    <p:sldLayoutId id="2147483790" r:id="rId4"/>
    <p:sldLayoutId id="2147483789" r:id="rId5"/>
    <p:sldLayoutId id="2147483794" r:id="rId6"/>
    <p:sldLayoutId id="2147483740" r:id="rId7"/>
    <p:sldLayoutId id="2147483812" r:id="rId8"/>
    <p:sldLayoutId id="2147483804" r:id="rId9"/>
    <p:sldLayoutId id="2147483805" r:id="rId10"/>
    <p:sldLayoutId id="2147483791" r:id="rId11"/>
    <p:sldLayoutId id="2147483793" r:id="rId12"/>
    <p:sldLayoutId id="2147483814" r:id="rId13"/>
    <p:sldLayoutId id="2147483815" r:id="rId14"/>
    <p:sldLayoutId id="2147483816" r:id="rId15"/>
    <p:sldLayoutId id="2147483744" r:id="rId16"/>
    <p:sldLayoutId id="2147483739" r:id="rId17"/>
    <p:sldLayoutId id="2147483806" r:id="rId18"/>
    <p:sldLayoutId id="2147483870" r:id="rId1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" name="MSIPCMContentMarking" descr="{&quot;HashCode&quot;:1062101052,&quot;Placement&quot;:&quot;Footer&quot;}"/>
          <p:cNvSpPr txBox="1"/>
          <p:nvPr userDrawn="1"/>
        </p:nvSpPr>
        <p:spPr>
          <a:xfrm>
            <a:off x="5329636" y="6572940"/>
            <a:ext cx="15480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</a:rPr>
              <a:t>Informazione ad uso interno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000"/>
            <a:ext cx="14036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9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000"/>
            <a:ext cx="1403645" cy="360000"/>
          </a:xfrm>
          <a:prstGeom prst="rect">
            <a:avLst/>
          </a:prstGeom>
        </p:spPr>
      </p:pic>
      <p:sp>
        <p:nvSpPr>
          <p:cNvPr id="3" name="MSIPCMContentMarking" descr="{&quot;HashCode&quot;:1897928173,&quot;Placement&quot;:&quot;Footer&quot;}"/>
          <p:cNvSpPr txBox="1"/>
          <p:nvPr userDrawn="1"/>
        </p:nvSpPr>
        <p:spPr>
          <a:xfrm>
            <a:off x="5244541" y="6649884"/>
            <a:ext cx="170291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</a:rPr>
              <a:t>Informazione ad uso interno</a:t>
            </a:r>
          </a:p>
        </p:txBody>
      </p:sp>
    </p:spTree>
    <p:extLst>
      <p:ext uri="{BB962C8B-B14F-4D97-AF65-F5344CB8AC3E}">
        <p14:creationId xmlns:p14="http://schemas.microsoft.com/office/powerpoint/2010/main" val="29721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5762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02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-40456" y="3429000"/>
            <a:ext cx="12232455" cy="342900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8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03" r:id="rId2"/>
    <p:sldLayoutId id="2147483873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912" r:id="rId1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578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71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</a:t>
            </a:r>
            <a:r>
              <a:rPr lang="en-GB" dirty="0">
                <a:solidFill>
                  <a:schemeClr val="tx2"/>
                </a:solidFill>
              </a:rPr>
              <a:t>I</a:t>
            </a:r>
            <a:r>
              <a:rPr lang="en-GB" dirty="0"/>
              <a:t>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000"/>
            <a:ext cx="14036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5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5E_87F81F12.xml" /><Relationship Id="rId1" Type="http://schemas.openxmlformats.org/officeDocument/2006/relationships/slideLayout" Target="../slideLayouts/slideLayout26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C5_3D029F68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7.xml" /><Relationship Id="rId6" Type="http://schemas.openxmlformats.org/officeDocument/2006/relationships/image" Target="../media/image44.png" /><Relationship Id="rId5" Type="http://schemas.openxmlformats.org/officeDocument/2006/relationships/image" Target="../media/image43.png" /><Relationship Id="rId4" Type="http://schemas.openxmlformats.org/officeDocument/2006/relationships/image" Target="../media/image4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7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7.xml" /><Relationship Id="rId4" Type="http://schemas.openxmlformats.org/officeDocument/2006/relationships/image" Target="../media/image40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microsoft.com/office/2018/10/relationships/comments" Target="../comments/modernComment_2C6_710B051D.xml" /><Relationship Id="rId1" Type="http://schemas.openxmlformats.org/officeDocument/2006/relationships/slideLayout" Target="../slideLayouts/slideLayout27.xml" /><Relationship Id="rId4" Type="http://schemas.openxmlformats.org/officeDocument/2006/relationships/chart" Target="../charts/char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7" Type="http://schemas.openxmlformats.org/officeDocument/2006/relationships/image" Target="../media/image3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7.xml" /><Relationship Id="rId6" Type="http://schemas.openxmlformats.org/officeDocument/2006/relationships/image" Target="../media/image37.jpeg" /><Relationship Id="rId5" Type="http://schemas.openxmlformats.org/officeDocument/2006/relationships/image" Target="../media/image41.jpeg" /><Relationship Id="rId4" Type="http://schemas.openxmlformats.org/officeDocument/2006/relationships/image" Target="../media/image49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7.xml" /><Relationship Id="rId4" Type="http://schemas.openxmlformats.org/officeDocument/2006/relationships/image" Target="../media/image50.jpe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B2_9A573B4C.xml" /><Relationship Id="rId1" Type="http://schemas.openxmlformats.org/officeDocument/2006/relationships/slideLayout" Target="../slideLayouts/slideLayout50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6.xml" /><Relationship Id="rId4" Type="http://schemas.openxmlformats.org/officeDocument/2006/relationships/image" Target="../media/image11.jp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95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Relationship Id="rId9" Type="http://schemas.openxmlformats.org/officeDocument/2006/relationships/image" Target="../media/image19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21.png" /><Relationship Id="rId7" Type="http://schemas.openxmlformats.org/officeDocument/2006/relationships/image" Target="../media/image25.jpg" /><Relationship Id="rId12" Type="http://schemas.openxmlformats.org/officeDocument/2006/relationships/image" Target="../media/image16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95.xml" /><Relationship Id="rId6" Type="http://schemas.openxmlformats.org/officeDocument/2006/relationships/image" Target="../media/image24.png" /><Relationship Id="rId11" Type="http://schemas.openxmlformats.org/officeDocument/2006/relationships/image" Target="../media/image15.png" /><Relationship Id="rId5" Type="http://schemas.openxmlformats.org/officeDocument/2006/relationships/image" Target="../media/image23.png" /><Relationship Id="rId10" Type="http://schemas.openxmlformats.org/officeDocument/2006/relationships/image" Target="../media/image14.png" /><Relationship Id="rId4" Type="http://schemas.openxmlformats.org/officeDocument/2006/relationships/image" Target="../media/image22.png" /><Relationship Id="rId9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9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95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30.sv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90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4" Type="http://schemas.openxmlformats.org/officeDocument/2006/relationships/image" Target="../media/image27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 /><Relationship Id="rId13" Type="http://schemas.openxmlformats.org/officeDocument/2006/relationships/image" Target="../media/image41.jpeg" /><Relationship Id="rId3" Type="http://schemas.openxmlformats.org/officeDocument/2006/relationships/image" Target="../media/image32.jpeg" /><Relationship Id="rId7" Type="http://schemas.microsoft.com/office/2007/relationships/hdphoto" Target="../media/hdphoto1.wdp" /><Relationship Id="rId12" Type="http://schemas.openxmlformats.org/officeDocument/2006/relationships/image" Target="../media/image40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6.xml" /><Relationship Id="rId6" Type="http://schemas.openxmlformats.org/officeDocument/2006/relationships/image" Target="../media/image35.png" /><Relationship Id="rId11" Type="http://schemas.openxmlformats.org/officeDocument/2006/relationships/image" Target="../media/image39.jpeg" /><Relationship Id="rId5" Type="http://schemas.openxmlformats.org/officeDocument/2006/relationships/image" Target="../media/image34.png" /><Relationship Id="rId10" Type="http://schemas.openxmlformats.org/officeDocument/2006/relationships/image" Target="../media/image38.jpeg" /><Relationship Id="rId4" Type="http://schemas.openxmlformats.org/officeDocument/2006/relationships/image" Target="../media/image33.jpg" /><Relationship Id="rId9" Type="http://schemas.openxmlformats.org/officeDocument/2006/relationships/image" Target="../media/image3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07988" y="1629148"/>
            <a:ext cx="10914169" cy="797251"/>
          </a:xfrm>
        </p:spPr>
        <p:txBody>
          <a:bodyPr/>
          <a:lstStyle/>
          <a:p>
            <a:r>
              <a:rPr lang="it-IT" dirty="0"/>
              <a:t>Padova 2030 –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neutrality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3157981" y="2648414"/>
            <a:ext cx="8164176" cy="634771"/>
          </a:xfrm>
        </p:spPr>
        <p:txBody>
          <a:bodyPr/>
          <a:lstStyle/>
          <a:p>
            <a:r>
              <a:rPr lang="it-IT" dirty="0" err="1"/>
              <a:t>Busitalia</a:t>
            </a:r>
            <a:r>
              <a:rPr lang="it-IT" dirty="0"/>
              <a:t> Veneto for </a:t>
            </a:r>
            <a:r>
              <a:rPr lang="it-IT" dirty="0" err="1"/>
              <a:t>sustainable</a:t>
            </a:r>
            <a:r>
              <a:rPr lang="it-IT" dirty="0"/>
              <a:t> </a:t>
            </a:r>
            <a:r>
              <a:rPr lang="it-IT" dirty="0" err="1"/>
              <a:t>mobility</a:t>
            </a:r>
            <a:endParaRPr lang="it-IT" dirty="0">
              <a:cs typeface="Calibri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1"/>
          </p:nvPr>
        </p:nvSpPr>
        <p:spPr/>
        <p:txBody>
          <a:bodyPr lIns="0" tIns="45720" rIns="0" bIns="45720" anchor="t"/>
          <a:lstStyle/>
          <a:p>
            <a:r>
              <a:rPr lang="it-IT" dirty="0"/>
              <a:t>18. April,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556D4F-8149-5E4C-AFEB-61827DDF6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3283186"/>
            <a:ext cx="6075892" cy="1480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63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853" y="75304"/>
            <a:ext cx="11176620" cy="866367"/>
          </a:xfrm>
        </p:spPr>
        <p:txBody>
          <a:bodyPr/>
          <a:lstStyle/>
          <a:p>
            <a:r>
              <a:rPr lang="it-IT" dirty="0" err="1"/>
              <a:t>Funding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– BUSITALIA VENETO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>
          <a:xfrm>
            <a:off x="396610" y="963186"/>
            <a:ext cx="11176620" cy="390933"/>
          </a:xfrm>
        </p:spPr>
        <p:txBody>
          <a:bodyPr/>
          <a:lstStyle/>
          <a:p>
            <a:r>
              <a:rPr lang="it-IT" dirty="0"/>
              <a:t>Area of </a:t>
            </a:r>
            <a:r>
              <a:rPr lang="it-IT" dirty="0" err="1"/>
              <a:t>Padua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95707"/>
              </p:ext>
            </p:extLst>
          </p:nvPr>
        </p:nvGraphicFramePr>
        <p:xfrm>
          <a:off x="450252" y="1652195"/>
          <a:ext cx="10877548" cy="3964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2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42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84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65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availability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C+D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 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(C)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Infrastructure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(D)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Nr.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buses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cost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BIV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bus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cost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Progress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Expiry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date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 err="1">
                          <a:effectLst/>
                        </a:rPr>
                        <a:t>PSNMS</a:t>
                      </a:r>
                      <a:r>
                        <a:rPr lang="it-IT" sz="1200" u="none" strike="noStrike" dirty="0">
                          <a:effectLst/>
                        </a:rPr>
                        <a:t> «</a:t>
                      </a:r>
                      <a:r>
                        <a:rPr lang="it-IT" sz="1200" u="none" strike="noStrike" dirty="0" err="1">
                          <a:effectLst/>
                        </a:rPr>
                        <a:t>Polluted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towns</a:t>
                      </a:r>
                      <a:r>
                        <a:rPr lang="it-IT" sz="1200" u="none" strike="noStrike" dirty="0">
                          <a:effectLst/>
                        </a:rPr>
                        <a:t>»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U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€ 10.667.298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€ 9.344.798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€ 1.322.500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Electric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€ 467.240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€ 934.480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Ready to order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2025 for buses; 2027 for IF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PSNMS «Towns with more than 100k Residents»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U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€ 20.574.433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€ 16.020.000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€ 4.554.433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Electric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€ 400.500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€ 4.050.000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Ready to order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Still unknown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</a:rPr>
                        <a:t>PSNMS "Regions"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err="1">
                          <a:effectLst/>
                        </a:rPr>
                        <a:t>Still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Unknown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-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-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-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-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Still unknown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</a:rPr>
                        <a:t>Additional funds PSNMS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I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€ 5.358.014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€ 5.358.014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Electric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€ 446.501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Ready to </a:t>
                      </a:r>
                      <a:r>
                        <a:rPr lang="it-IT" sz="1200" u="none" strike="noStrike" dirty="0" err="1">
                          <a:effectLst/>
                        </a:rPr>
                        <a:t>order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err="1">
                          <a:effectLst/>
                        </a:rPr>
                        <a:t>within</a:t>
                      </a:r>
                      <a:r>
                        <a:rPr lang="it-IT" sz="1200" u="none" strike="noStrike" dirty="0">
                          <a:effectLst/>
                        </a:rPr>
                        <a:t> end of 2023Nationa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effectLst/>
                        </a:rPr>
                        <a:t>RRF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U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€ 10.232.127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€ 8.160.000 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€ 2.072.127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16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Electric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€ 400.500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Ready to order 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 buses within end of 2024; 16 buses in total within 2026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</a:rPr>
                        <a:t>€ 46.831.872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effectLst/>
                        </a:rPr>
                        <a:t>€ 30.722.812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</a:rPr>
                        <a:t>€ 7.949.060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effectLst/>
                        </a:rPr>
                        <a:t>72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€ 4.984.480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D6EE09-1367-0E6E-E79F-38E1BC915BF7}"/>
              </a:ext>
            </a:extLst>
          </p:cNvPr>
          <p:cNvSpPr txBox="1"/>
          <p:nvPr/>
        </p:nvSpPr>
        <p:spPr bwMode="auto">
          <a:xfrm>
            <a:off x="450252" y="5737711"/>
            <a:ext cx="8615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5113" indent="-265113">
              <a:lnSpc>
                <a:spcPct val="100000"/>
              </a:lnSpc>
              <a:buClr>
                <a:schemeClr val="accent1"/>
              </a:buClr>
              <a:buSzPct val="120000"/>
            </a:pPr>
            <a:r>
              <a:rPr lang="it-IT" sz="1100" dirty="0">
                <a:latin typeface="+mj-lt"/>
              </a:rPr>
              <a:t>*PSNMS: National Strategic Plan for </a:t>
            </a:r>
            <a:r>
              <a:rPr lang="it-IT" sz="1100" dirty="0" err="1">
                <a:latin typeface="+mj-lt"/>
              </a:rPr>
              <a:t>Sustainable</a:t>
            </a:r>
            <a:r>
              <a:rPr lang="it-IT" sz="1100" dirty="0">
                <a:latin typeface="+mj-lt"/>
              </a:rPr>
              <a:t> </a:t>
            </a:r>
            <a:r>
              <a:rPr lang="it-IT" sz="1100" dirty="0" err="1">
                <a:latin typeface="+mj-lt"/>
              </a:rPr>
              <a:t>Mobility</a:t>
            </a:r>
            <a:r>
              <a:rPr lang="it-IT" sz="1100" dirty="0">
                <a:latin typeface="+mj-lt"/>
              </a:rPr>
              <a:t> 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SzPct val="120000"/>
            </a:pPr>
            <a:r>
              <a:rPr lang="it-IT" sz="1100" dirty="0">
                <a:latin typeface="+mj-lt"/>
              </a:rPr>
              <a:t>*RRF: Recovery and </a:t>
            </a:r>
            <a:r>
              <a:rPr lang="it-IT" sz="1100" dirty="0" err="1">
                <a:latin typeface="+mj-lt"/>
              </a:rPr>
              <a:t>Resilience</a:t>
            </a:r>
            <a:r>
              <a:rPr lang="it-IT" sz="1100" dirty="0">
                <a:latin typeface="+mj-lt"/>
              </a:rPr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118260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Funding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– BUSITALIA VENETO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Area of Rovigo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50714"/>
              </p:ext>
            </p:extLst>
          </p:nvPr>
        </p:nvGraphicFramePr>
        <p:xfrm>
          <a:off x="583602" y="1225643"/>
          <a:ext cx="10765717" cy="3819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5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4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62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57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233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993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availability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it-IT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funding (C+D)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      funding (C)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Infrastructure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funding (D)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Nr. buses</a:t>
                      </a:r>
                      <a:endParaRPr lang="it-IT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 </a:t>
                      </a:r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cost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BIV bus cost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IF BIV cost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Progress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Expiry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date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effectLst/>
                        </a:rPr>
                        <a:t>PSNMS «</a:t>
                      </a:r>
                      <a:r>
                        <a:rPr lang="it-IT" sz="1200" u="none" strike="noStrike" dirty="0" err="1">
                          <a:effectLst/>
                        </a:rPr>
                        <a:t>Polluted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towns</a:t>
                      </a:r>
                      <a:r>
                        <a:rPr lang="it-IT" sz="1200" u="none" strike="noStrike" dirty="0">
                          <a:effectLst/>
                        </a:rPr>
                        <a:t>»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U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€ 6.211.185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€ 5.436.685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€ 774.500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Electric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€ 494.244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€ 743.315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12 m ready to order; 9 m to be done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2025 for buses; 2027 for IF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7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</a:rPr>
                        <a:t>PSNMS "Regions"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Still Unknown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Still </a:t>
                      </a:r>
                      <a:r>
                        <a:rPr lang="it-IT" sz="1200" u="none" strike="noStrike" dirty="0" err="1">
                          <a:effectLst/>
                        </a:rPr>
                        <a:t>unknown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7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</a:rPr>
                        <a:t>Additional funds PSNMS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I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€ 2.460.510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€ 2.460.510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Electric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€ 410.085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Ready to order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err="1">
                          <a:effectLst/>
                        </a:rPr>
                        <a:t>within</a:t>
                      </a:r>
                      <a:r>
                        <a:rPr lang="it-IT" sz="1200" u="none" strike="noStrike" dirty="0">
                          <a:effectLst/>
                        </a:rPr>
                        <a:t> end of 2023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3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effectLst/>
                        </a:rPr>
                        <a:t>RRF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U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€ 5.958.964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€ 4.080.000 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€ 1.878.964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6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Electric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€ 680.000 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 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Ready to </a:t>
                      </a:r>
                      <a:r>
                        <a:rPr lang="it-IT" sz="1200" u="none" strike="noStrike" dirty="0" err="1">
                          <a:effectLst/>
                        </a:rPr>
                        <a:t>order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 buses within end of 2024; 8 buses in total within 2026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61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€ 14.630.659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€ 7.897.195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€ 2.653.464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05466"/>
              </p:ext>
            </p:extLst>
          </p:nvPr>
        </p:nvGraphicFramePr>
        <p:xfrm>
          <a:off x="2858196" y="5204339"/>
          <a:ext cx="6011484" cy="124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2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IF cost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BIV</a:t>
                      </a: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cost</a:t>
                      </a: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for </a:t>
                      </a:r>
                      <a:r>
                        <a:rPr lang="it-IT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Pescarotto</a:t>
                      </a:r>
                      <a:r>
                        <a:rPr lang="it-IT" sz="1200" u="none" strike="noStrike" dirty="0">
                          <a:effectLst/>
                        </a:rPr>
                        <a:t> depot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€ 1.923.057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€ 576.917</a:t>
                      </a:r>
                      <a:r>
                        <a:rPr lang="it-IT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it-IT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€ 1.346.140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Goldoni depot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?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€ 7.949.060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?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Petrarca depot (Rovigo)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€ 3.299.235,25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€ 2.653.464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€ 645.771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€ 1.991.911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072EA7-0F99-00FD-6ACA-E135D370C778}"/>
              </a:ext>
            </a:extLst>
          </p:cNvPr>
          <p:cNvSpPr txBox="1"/>
          <p:nvPr/>
        </p:nvSpPr>
        <p:spPr bwMode="auto">
          <a:xfrm>
            <a:off x="8869680" y="5455411"/>
            <a:ext cx="2245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5113" indent="-265113">
              <a:lnSpc>
                <a:spcPct val="100000"/>
              </a:lnSpc>
              <a:buClr>
                <a:schemeClr val="accent1"/>
              </a:buClr>
              <a:buSzPct val="120000"/>
            </a:pPr>
            <a:r>
              <a:rPr lang="it-IT" sz="1200" dirty="0">
                <a:solidFill>
                  <a:srgbClr val="C00000"/>
                </a:solidFill>
                <a:latin typeface="+mj-lt"/>
              </a:rPr>
              <a:t> *</a:t>
            </a:r>
            <a:r>
              <a:rPr lang="it-IT" sz="1200" dirty="0" err="1">
                <a:solidFill>
                  <a:srgbClr val="C00000"/>
                </a:solidFill>
                <a:latin typeface="+mj-lt"/>
              </a:rPr>
              <a:t>Request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rgbClr val="C00000"/>
                </a:solidFill>
                <a:latin typeface="+mj-lt"/>
              </a:rPr>
              <a:t>submitted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 to CEF AFIF</a:t>
            </a:r>
          </a:p>
        </p:txBody>
      </p:sp>
    </p:spTree>
    <p:extLst>
      <p:ext uri="{BB962C8B-B14F-4D97-AF65-F5344CB8AC3E}">
        <p14:creationId xmlns:p14="http://schemas.microsoft.com/office/powerpoint/2010/main" val="22811850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activities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err="1"/>
              <a:t>Riduction</a:t>
            </a:r>
            <a:r>
              <a:rPr lang="it-IT" dirty="0"/>
              <a:t> of CO2 </a:t>
            </a:r>
            <a:r>
              <a:rPr lang="it-IT" dirty="0" err="1"/>
              <a:t>emissions</a:t>
            </a:r>
            <a:r>
              <a:rPr lang="it-IT" dirty="0"/>
              <a:t>: fleet </a:t>
            </a:r>
            <a:r>
              <a:rPr lang="it-IT" dirty="0" err="1"/>
              <a:t>renovation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11106" y="4507203"/>
            <a:ext cx="195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53 buses (35 Euro 6 e 18 Electric buses)</a:t>
            </a:r>
            <a:endParaRPr lang="it-IT" sz="1200" dirty="0"/>
          </a:p>
        </p:txBody>
      </p:sp>
      <p:cxnSp>
        <p:nvCxnSpPr>
          <p:cNvPr id="19" name="Connettore diritto 18"/>
          <p:cNvCxnSpPr/>
          <p:nvPr/>
        </p:nvCxnSpPr>
        <p:spPr>
          <a:xfrm>
            <a:off x="979761" y="4975524"/>
            <a:ext cx="1788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318244" y="4815293"/>
            <a:ext cx="471166" cy="1091640"/>
          </a:xfrm>
          <a:prstGeom prst="rect">
            <a:avLst/>
          </a:prstGeom>
          <a:solidFill>
            <a:srgbClr val="7FC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2023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00705" y="1296432"/>
            <a:ext cx="5166810" cy="3165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spc="-90" dirty="0">
                <a:cs typeface="Arial"/>
              </a:rPr>
              <a:t>IN</a:t>
            </a:r>
            <a:endParaRPr lang="it-IT" sz="1600" i="1" spc="-90" dirty="0">
              <a:cs typeface="Ari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174829" y="1299094"/>
            <a:ext cx="5169446" cy="3165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spc="-90" dirty="0">
                <a:cs typeface="Arial"/>
              </a:rPr>
              <a:t>OUT</a:t>
            </a:r>
            <a:endParaRPr lang="it-IT" sz="1600" i="1" spc="-90" dirty="0">
              <a:cs typeface="Arial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889762" y="4929355"/>
            <a:ext cx="227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Padova:</a:t>
            </a:r>
          </a:p>
          <a:p>
            <a:r>
              <a:rPr lang="it-IT" sz="1200" dirty="0"/>
              <a:t>12 </a:t>
            </a:r>
            <a:r>
              <a:rPr lang="it-IT" sz="1200" dirty="0" err="1"/>
              <a:t>electric</a:t>
            </a:r>
            <a:r>
              <a:rPr lang="it-IT" sz="1200" dirty="0"/>
              <a:t> buses, 3 </a:t>
            </a:r>
            <a:r>
              <a:rPr lang="it-IT" sz="1200" dirty="0" err="1"/>
              <a:t>hybrid</a:t>
            </a:r>
            <a:r>
              <a:rPr lang="it-IT" sz="1200" dirty="0"/>
              <a:t> </a:t>
            </a:r>
            <a:r>
              <a:rPr lang="it-IT" sz="1200" dirty="0" err="1"/>
              <a:t>urban</a:t>
            </a:r>
            <a:r>
              <a:rPr lang="it-IT" sz="1200" dirty="0"/>
              <a:t> buses, 10 </a:t>
            </a:r>
            <a:r>
              <a:rPr lang="it-IT" sz="1200" dirty="0" err="1"/>
              <a:t>natural</a:t>
            </a:r>
            <a:r>
              <a:rPr lang="it-IT" sz="1200" dirty="0"/>
              <a:t> gas </a:t>
            </a:r>
            <a:r>
              <a:rPr lang="it-IT" sz="1200" dirty="0" err="1"/>
              <a:t>urban</a:t>
            </a:r>
            <a:r>
              <a:rPr lang="it-IT" sz="1200" dirty="0"/>
              <a:t> buses, 15 </a:t>
            </a:r>
            <a:r>
              <a:rPr lang="it-IT" sz="1200" dirty="0" err="1"/>
              <a:t>regional</a:t>
            </a:r>
            <a:r>
              <a:rPr lang="it-IT" sz="1200" dirty="0"/>
              <a:t> diesel buses</a:t>
            </a:r>
          </a:p>
          <a:p>
            <a:r>
              <a:rPr lang="it-IT" sz="1200" b="1" dirty="0"/>
              <a:t>Rovigo:</a:t>
            </a:r>
          </a:p>
          <a:p>
            <a:r>
              <a:rPr lang="it-IT" sz="1200" dirty="0"/>
              <a:t>6 </a:t>
            </a:r>
            <a:r>
              <a:rPr lang="it-IT" sz="1200" dirty="0" err="1"/>
              <a:t>electric</a:t>
            </a:r>
            <a:r>
              <a:rPr lang="it-IT" sz="1200" dirty="0"/>
              <a:t> buses, 1 </a:t>
            </a:r>
            <a:r>
              <a:rPr lang="it-IT" sz="1200" dirty="0" err="1"/>
              <a:t>hybrid</a:t>
            </a:r>
            <a:r>
              <a:rPr lang="it-IT" sz="1200" dirty="0"/>
              <a:t> </a:t>
            </a:r>
            <a:r>
              <a:rPr lang="it-IT" sz="1200" dirty="0" err="1"/>
              <a:t>urban</a:t>
            </a:r>
            <a:r>
              <a:rPr lang="it-IT" sz="1200" dirty="0"/>
              <a:t> bus, 1 </a:t>
            </a:r>
            <a:r>
              <a:rPr lang="it-IT" sz="1200" dirty="0" err="1"/>
              <a:t>natural</a:t>
            </a:r>
            <a:r>
              <a:rPr lang="it-IT" sz="1200" dirty="0"/>
              <a:t> gas </a:t>
            </a:r>
            <a:r>
              <a:rPr lang="it-IT" sz="1200" dirty="0" err="1"/>
              <a:t>urban</a:t>
            </a:r>
            <a:r>
              <a:rPr lang="it-IT" sz="1200" dirty="0"/>
              <a:t> bus, 5 </a:t>
            </a:r>
            <a:r>
              <a:rPr lang="it-IT" sz="1200" dirty="0" err="1"/>
              <a:t>regional</a:t>
            </a:r>
            <a:r>
              <a:rPr lang="it-IT" sz="1200" dirty="0"/>
              <a:t> diesel buses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985156" y="4815293"/>
            <a:ext cx="471166" cy="109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2022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631248" y="4664046"/>
            <a:ext cx="239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13 buses Euro 6</a:t>
            </a:r>
            <a:endParaRPr lang="it-IT" sz="12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3621740" y="4929356"/>
            <a:ext cx="2270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Padova:</a:t>
            </a:r>
          </a:p>
          <a:p>
            <a:r>
              <a:rPr lang="it-IT" sz="1200" dirty="0"/>
              <a:t>7 </a:t>
            </a:r>
            <a:r>
              <a:rPr lang="it-IT" sz="1200" dirty="0" err="1"/>
              <a:t>urban</a:t>
            </a:r>
            <a:r>
              <a:rPr lang="it-IT" sz="1200" dirty="0"/>
              <a:t> buses + 3 </a:t>
            </a:r>
            <a:r>
              <a:rPr lang="it-IT" sz="1200" dirty="0" err="1"/>
              <a:t>regional</a:t>
            </a:r>
            <a:r>
              <a:rPr lang="it-IT" sz="1200" dirty="0"/>
              <a:t> short-</a:t>
            </a:r>
            <a:r>
              <a:rPr lang="it-IT" sz="1200" dirty="0" err="1"/>
              <a:t>distance</a:t>
            </a:r>
            <a:r>
              <a:rPr lang="it-IT" sz="1200" dirty="0"/>
              <a:t> buses +1 </a:t>
            </a:r>
            <a:r>
              <a:rPr lang="it-IT" sz="1200" dirty="0" err="1"/>
              <a:t>regional</a:t>
            </a:r>
            <a:r>
              <a:rPr lang="it-IT" sz="1200" dirty="0"/>
              <a:t> bus</a:t>
            </a:r>
            <a:endParaRPr lang="it-IT" sz="1200" dirty="0">
              <a:solidFill>
                <a:srgbClr val="FF0000"/>
              </a:solidFill>
            </a:endParaRPr>
          </a:p>
          <a:p>
            <a:r>
              <a:rPr lang="it-IT" sz="1200" b="1" dirty="0"/>
              <a:t>Rovigo:</a:t>
            </a:r>
          </a:p>
          <a:p>
            <a:r>
              <a:rPr lang="it-IT" sz="1200" dirty="0"/>
              <a:t>1 </a:t>
            </a:r>
            <a:r>
              <a:rPr lang="it-IT" sz="1200" dirty="0" err="1"/>
              <a:t>electric</a:t>
            </a:r>
            <a:r>
              <a:rPr lang="it-IT" sz="1200" dirty="0"/>
              <a:t> bus + 1 </a:t>
            </a:r>
            <a:r>
              <a:rPr lang="it-IT" sz="1200" dirty="0" err="1"/>
              <a:t>regional</a:t>
            </a:r>
            <a:r>
              <a:rPr lang="it-IT" sz="1200" dirty="0"/>
              <a:t> diesel bus</a:t>
            </a:r>
          </a:p>
          <a:p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619897" y="4652356"/>
            <a:ext cx="239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55 buses Euro 2,3,4,EEV</a:t>
            </a:r>
            <a:endParaRPr lang="it-IT" sz="1200" dirty="0"/>
          </a:p>
        </p:txBody>
      </p:sp>
      <p:sp>
        <p:nvSpPr>
          <p:cNvPr id="43" name="Rettangolo 42"/>
          <p:cNvSpPr/>
          <p:nvPr/>
        </p:nvSpPr>
        <p:spPr>
          <a:xfrm>
            <a:off x="6085377" y="4817978"/>
            <a:ext cx="471166" cy="1091640"/>
          </a:xfrm>
          <a:prstGeom prst="rect">
            <a:avLst/>
          </a:prstGeom>
          <a:solidFill>
            <a:srgbClr val="7FC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2023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653990" y="4975521"/>
            <a:ext cx="1902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Buses </a:t>
            </a:r>
            <a:r>
              <a:rPr lang="it-IT" sz="1200" dirty="0" err="1"/>
              <a:t>mainly</a:t>
            </a:r>
            <a:r>
              <a:rPr lang="it-IT" sz="1200" dirty="0"/>
              <a:t> Euro 2 and 3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8588901" y="4837025"/>
            <a:ext cx="471166" cy="109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2022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9180795" y="4652356"/>
            <a:ext cx="239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23 buses Euro 2,3</a:t>
            </a:r>
            <a:endParaRPr lang="it-IT" sz="12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9214888" y="4975521"/>
            <a:ext cx="209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Padova</a:t>
            </a:r>
            <a:r>
              <a:rPr lang="it-IT" sz="1200" dirty="0"/>
              <a:t>: 22 </a:t>
            </a:r>
            <a:r>
              <a:rPr lang="it-IT" sz="1200" dirty="0" err="1"/>
              <a:t>urban</a:t>
            </a:r>
            <a:r>
              <a:rPr lang="it-IT" sz="1200" dirty="0"/>
              <a:t> and </a:t>
            </a:r>
            <a:r>
              <a:rPr lang="it-IT" sz="1200" dirty="0" err="1"/>
              <a:t>regional</a:t>
            </a:r>
            <a:r>
              <a:rPr lang="it-IT" sz="1200" dirty="0"/>
              <a:t> diesel buses</a:t>
            </a:r>
          </a:p>
          <a:p>
            <a:r>
              <a:rPr lang="it-IT" sz="1200" b="1" dirty="0"/>
              <a:t>Rovigo: </a:t>
            </a:r>
            <a:r>
              <a:rPr lang="it-IT" sz="1200" dirty="0"/>
              <a:t>1 diesel </a:t>
            </a:r>
            <a:r>
              <a:rPr lang="it-IT" sz="1200" dirty="0" err="1"/>
              <a:t>urban</a:t>
            </a:r>
            <a:r>
              <a:rPr lang="it-IT" sz="1200" dirty="0"/>
              <a:t> Euro2 bus</a:t>
            </a:r>
          </a:p>
        </p:txBody>
      </p:sp>
      <p:cxnSp>
        <p:nvCxnSpPr>
          <p:cNvPr id="26" name="Connettore diritto 25"/>
          <p:cNvCxnSpPr/>
          <p:nvPr/>
        </p:nvCxnSpPr>
        <p:spPr>
          <a:xfrm>
            <a:off x="3680089" y="4961991"/>
            <a:ext cx="1788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/>
          <p:cNvCxnSpPr/>
          <p:nvPr/>
        </p:nvCxnSpPr>
        <p:spPr>
          <a:xfrm>
            <a:off x="6715467" y="4929355"/>
            <a:ext cx="1788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>
            <a:off x="9286603" y="4910849"/>
            <a:ext cx="1788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05" y="1756570"/>
            <a:ext cx="5094442" cy="27316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829" y="1721339"/>
            <a:ext cx="2124345" cy="20737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566" y="2608387"/>
            <a:ext cx="3073872" cy="18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820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activities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Fleet </a:t>
            </a:r>
            <a:r>
              <a:rPr lang="it-IT" dirty="0" err="1"/>
              <a:t>renovation</a:t>
            </a:r>
            <a:r>
              <a:rPr lang="it-IT" dirty="0"/>
              <a:t>: Electric buses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07367" y="1529818"/>
            <a:ext cx="7812853" cy="3909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spc="-90" dirty="0">
                <a:cs typeface="Arial"/>
              </a:rPr>
              <a:t>NEW IN - 2023 </a:t>
            </a:r>
            <a:endParaRPr lang="it-IT" sz="1600" i="1" spc="-90" dirty="0">
              <a:cs typeface="Arial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8530625" y="1687365"/>
            <a:ext cx="2859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Electric buses in Padova: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460 KW </a:t>
            </a:r>
            <a:r>
              <a:rPr lang="it-IT" sz="2000" dirty="0" err="1"/>
              <a:t>batteries</a:t>
            </a:r>
            <a:r>
              <a:rPr lang="it-IT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320 km </a:t>
            </a:r>
            <a:r>
              <a:rPr lang="it-IT" sz="2000" dirty="0" err="1"/>
              <a:t>average</a:t>
            </a:r>
            <a:r>
              <a:rPr lang="it-IT" sz="2000" dirty="0"/>
              <a:t> range;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Overnight </a:t>
            </a:r>
            <a:r>
              <a:rPr lang="it-IT" sz="2000" dirty="0" err="1"/>
              <a:t>recharge</a:t>
            </a:r>
            <a:endParaRPr lang="it-IT" sz="2000" dirty="0"/>
          </a:p>
          <a:p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12 buses in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 2024, </a:t>
            </a:r>
            <a:r>
              <a:rPr lang="it-IT" sz="2000" dirty="0" err="1"/>
              <a:t>total</a:t>
            </a:r>
            <a:r>
              <a:rPr lang="it-IT" sz="2000" dirty="0"/>
              <a:t> fleet: 120 buses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7 </a:t>
            </a:r>
            <a:r>
              <a:rPr lang="it-IT" sz="2000" dirty="0" err="1"/>
              <a:t>electric</a:t>
            </a:r>
            <a:r>
              <a:rPr lang="it-IT" sz="2000" dirty="0"/>
              <a:t> buses </a:t>
            </a:r>
            <a:r>
              <a:rPr lang="it-IT" sz="2000" dirty="0" err="1"/>
              <a:t>already</a:t>
            </a:r>
            <a:r>
              <a:rPr lang="it-IT" sz="2000" dirty="0"/>
              <a:t> in </a:t>
            </a:r>
            <a:r>
              <a:rPr lang="it-IT" sz="2000" dirty="0" err="1"/>
              <a:t>operation</a:t>
            </a:r>
            <a:endParaRPr lang="it-IT" sz="2000" dirty="0"/>
          </a:p>
        </p:txBody>
      </p:sp>
      <p:pic>
        <p:nvPicPr>
          <p:cNvPr id="4" name="Immagine 3" descr="Immagine che contiene testo, cielo, esterni, trasporto&#10;&#10;Descrizione generata automaticamente">
            <a:extLst>
              <a:ext uri="{FF2B5EF4-FFF2-40B4-BE49-F238E27FC236}">
                <a16:creationId xmlns:a16="http://schemas.microsoft.com/office/drawing/2014/main" id="{C1202E3C-DAB8-4BDC-2BDF-2D509B96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"/>
          <a:stretch/>
        </p:blipFill>
        <p:spPr>
          <a:xfrm>
            <a:off x="407368" y="1966121"/>
            <a:ext cx="7812853" cy="4197802"/>
          </a:xfrm>
          <a:prstGeom prst="rect">
            <a:avLst/>
          </a:prstGeom>
        </p:spPr>
      </p:pic>
      <p:sp>
        <p:nvSpPr>
          <p:cNvPr id="7" name="Elemento grafico 5" descr="Nuvola contorno">
            <a:extLst>
              <a:ext uri="{FF2B5EF4-FFF2-40B4-BE49-F238E27FC236}">
                <a16:creationId xmlns:a16="http://schemas.microsoft.com/office/drawing/2014/main" id="{037C0106-8C6D-00D3-5B93-3868636E6671}"/>
              </a:ext>
            </a:extLst>
          </p:cNvPr>
          <p:cNvSpPr/>
          <p:nvPr/>
        </p:nvSpPr>
        <p:spPr>
          <a:xfrm>
            <a:off x="9017158" y="5334422"/>
            <a:ext cx="803118" cy="457110"/>
          </a:xfrm>
          <a:custGeom>
            <a:avLst/>
            <a:gdLst>
              <a:gd name="connsiteX0" fmla="*/ 136380 w 803118"/>
              <a:gd name="connsiteY0" fmla="*/ 456348 h 457110"/>
              <a:gd name="connsiteX1" fmla="*/ 174109 w 803118"/>
              <a:gd name="connsiteY1" fmla="*/ 457110 h 457110"/>
              <a:gd name="connsiteX2" fmla="*/ 688857 w 803118"/>
              <a:gd name="connsiteY2" fmla="*/ 457110 h 457110"/>
              <a:gd name="connsiteX3" fmla="*/ 803118 w 803118"/>
              <a:gd name="connsiteY3" fmla="*/ 341941 h 457110"/>
              <a:gd name="connsiteX4" fmla="*/ 689810 w 803118"/>
              <a:gd name="connsiteY4" fmla="*/ 227687 h 457110"/>
              <a:gd name="connsiteX5" fmla="*/ 680285 w 803118"/>
              <a:gd name="connsiteY5" fmla="*/ 227687 h 457110"/>
              <a:gd name="connsiteX6" fmla="*/ 620277 w 803118"/>
              <a:gd name="connsiteY6" fmla="*/ 111448 h 457110"/>
              <a:gd name="connsiteX7" fmla="*/ 489778 w 803118"/>
              <a:gd name="connsiteY7" fmla="*/ 93350 h 457110"/>
              <a:gd name="connsiteX8" fmla="*/ 259223 w 803118"/>
              <a:gd name="connsiteY8" fmla="*/ 18830 h 457110"/>
              <a:gd name="connsiteX9" fmla="*/ 165912 w 803118"/>
              <a:gd name="connsiteY9" fmla="*/ 170522 h 457110"/>
              <a:gd name="connsiteX10" fmla="*/ 165912 w 803118"/>
              <a:gd name="connsiteY10" fmla="*/ 172427 h 457110"/>
              <a:gd name="connsiteX11" fmla="*/ 143307 w 803118"/>
              <a:gd name="connsiteY11" fmla="*/ 170586 h 457110"/>
              <a:gd name="connsiteX12" fmla="*/ 0 w 803118"/>
              <a:gd name="connsiteY12" fmla="*/ 313560 h 457110"/>
              <a:gd name="connsiteX13" fmla="*/ 13501 w 803118"/>
              <a:gd name="connsiteY13" fmla="*/ 374413 h 457110"/>
              <a:gd name="connsiteX14" fmla="*/ 136380 w 803118"/>
              <a:gd name="connsiteY14" fmla="*/ 456348 h 457110"/>
              <a:gd name="connsiteX15" fmla="*/ 43965 w 803118"/>
              <a:gd name="connsiteY15" fmla="*/ 239142 h 457110"/>
              <a:gd name="connsiteX16" fmla="*/ 143301 w 803118"/>
              <a:gd name="connsiteY16" fmla="*/ 189634 h 457110"/>
              <a:gd name="connsiteX17" fmla="*/ 162828 w 803118"/>
              <a:gd name="connsiteY17" fmla="*/ 191224 h 457110"/>
              <a:gd name="connsiteX18" fmla="*/ 184955 w 803118"/>
              <a:gd name="connsiteY18" fmla="*/ 194843 h 457110"/>
              <a:gd name="connsiteX19" fmla="*/ 184955 w 803118"/>
              <a:gd name="connsiteY19" fmla="*/ 170518 h 457110"/>
              <a:gd name="connsiteX20" fmla="*/ 338194 w 803118"/>
              <a:gd name="connsiteY20" fmla="*/ 19153 h 457110"/>
              <a:gd name="connsiteX21" fmla="*/ 472827 w 803118"/>
              <a:gd name="connsiteY21" fmla="*/ 102048 h 457110"/>
              <a:gd name="connsiteX22" fmla="*/ 480392 w 803118"/>
              <a:gd name="connsiteY22" fmla="*/ 116782 h 457110"/>
              <a:gd name="connsiteX23" fmla="*/ 496034 w 803118"/>
              <a:gd name="connsiteY23" fmla="*/ 111340 h 457110"/>
              <a:gd name="connsiteX24" fmla="*/ 654020 w 803118"/>
              <a:gd name="connsiteY24" fmla="*/ 186110 h 457110"/>
              <a:gd name="connsiteX25" fmla="*/ 661234 w 803118"/>
              <a:gd name="connsiteY25" fmla="*/ 227687 h 457110"/>
              <a:gd name="connsiteX26" fmla="*/ 661234 w 803118"/>
              <a:gd name="connsiteY26" fmla="*/ 246737 h 457110"/>
              <a:gd name="connsiteX27" fmla="*/ 689809 w 803118"/>
              <a:gd name="connsiteY27" fmla="*/ 246737 h 457110"/>
              <a:gd name="connsiteX28" fmla="*/ 784059 w 803118"/>
              <a:gd name="connsiteY28" fmla="*/ 343801 h 457110"/>
              <a:gd name="connsiteX29" fmla="*/ 688857 w 803118"/>
              <a:gd name="connsiteY29" fmla="*/ 438060 h 457110"/>
              <a:gd name="connsiteX30" fmla="*/ 154389 w 803118"/>
              <a:gd name="connsiteY30" fmla="*/ 438060 h 457110"/>
              <a:gd name="connsiteX31" fmla="*/ 137414 w 803118"/>
              <a:gd name="connsiteY31" fmla="*/ 437326 h 457110"/>
              <a:gd name="connsiteX32" fmla="*/ 19106 w 803118"/>
              <a:gd name="connsiteY32" fmla="*/ 308356 h 457110"/>
              <a:gd name="connsiteX33" fmla="*/ 43962 w 803118"/>
              <a:gd name="connsiteY33" fmla="*/ 239142 h 45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3118" h="457110">
                <a:moveTo>
                  <a:pt x="136380" y="456348"/>
                </a:moveTo>
                <a:cubicBezTo>
                  <a:pt x="146010" y="456873"/>
                  <a:pt x="174109" y="457110"/>
                  <a:pt x="174109" y="457110"/>
                </a:cubicBezTo>
                <a:lnTo>
                  <a:pt x="688857" y="457110"/>
                </a:lnTo>
                <a:cubicBezTo>
                  <a:pt x="752213" y="456860"/>
                  <a:pt x="803370" y="405296"/>
                  <a:pt x="803118" y="341941"/>
                </a:cubicBezTo>
                <a:cubicBezTo>
                  <a:pt x="802870" y="279311"/>
                  <a:pt x="752436" y="228455"/>
                  <a:pt x="689810" y="227687"/>
                </a:cubicBezTo>
                <a:lnTo>
                  <a:pt x="680285" y="227687"/>
                </a:lnTo>
                <a:cubicBezTo>
                  <a:pt x="680196" y="181531"/>
                  <a:pt x="657853" y="138251"/>
                  <a:pt x="620277" y="111448"/>
                </a:cubicBezTo>
                <a:cubicBezTo>
                  <a:pt x="582207" y="84811"/>
                  <a:pt x="533661" y="78079"/>
                  <a:pt x="489778" y="93350"/>
                </a:cubicBezTo>
                <a:cubicBezTo>
                  <a:pt x="446691" y="9107"/>
                  <a:pt x="343467" y="-24258"/>
                  <a:pt x="259223" y="18830"/>
                </a:cubicBezTo>
                <a:cubicBezTo>
                  <a:pt x="202218" y="47986"/>
                  <a:pt x="166228" y="106494"/>
                  <a:pt x="165912" y="170522"/>
                </a:cubicBezTo>
                <a:lnTo>
                  <a:pt x="165912" y="172427"/>
                </a:lnTo>
                <a:cubicBezTo>
                  <a:pt x="158438" y="171204"/>
                  <a:pt x="150879" y="170589"/>
                  <a:pt x="143307" y="170586"/>
                </a:cubicBezTo>
                <a:cubicBezTo>
                  <a:pt x="64252" y="170494"/>
                  <a:pt x="92" y="234506"/>
                  <a:pt x="0" y="313560"/>
                </a:cubicBezTo>
                <a:cubicBezTo>
                  <a:pt x="-24" y="334590"/>
                  <a:pt x="4585" y="355367"/>
                  <a:pt x="13501" y="374413"/>
                </a:cubicBezTo>
                <a:cubicBezTo>
                  <a:pt x="36640" y="421927"/>
                  <a:pt x="83621" y="453254"/>
                  <a:pt x="136380" y="456348"/>
                </a:cubicBezTo>
                <a:close/>
                <a:moveTo>
                  <a:pt x="43965" y="239142"/>
                </a:moveTo>
                <a:cubicBezTo>
                  <a:pt x="67730" y="208275"/>
                  <a:pt x="104348" y="190024"/>
                  <a:pt x="143301" y="189634"/>
                </a:cubicBezTo>
                <a:cubicBezTo>
                  <a:pt x="149842" y="189640"/>
                  <a:pt x="156372" y="190171"/>
                  <a:pt x="162828" y="191224"/>
                </a:cubicBezTo>
                <a:lnTo>
                  <a:pt x="184955" y="194843"/>
                </a:lnTo>
                <a:lnTo>
                  <a:pt x="184955" y="170518"/>
                </a:lnTo>
                <a:cubicBezTo>
                  <a:pt x="185472" y="86404"/>
                  <a:pt x="254080" y="18636"/>
                  <a:pt x="338194" y="19153"/>
                </a:cubicBezTo>
                <a:cubicBezTo>
                  <a:pt x="395022" y="19503"/>
                  <a:pt x="446929" y="51462"/>
                  <a:pt x="472827" y="102048"/>
                </a:cubicBezTo>
                <a:lnTo>
                  <a:pt x="480392" y="116782"/>
                </a:lnTo>
                <a:lnTo>
                  <a:pt x="496034" y="111340"/>
                </a:lnTo>
                <a:cubicBezTo>
                  <a:pt x="560308" y="88361"/>
                  <a:pt x="631039" y="121836"/>
                  <a:pt x="654020" y="186110"/>
                </a:cubicBezTo>
                <a:cubicBezTo>
                  <a:pt x="658790" y="199452"/>
                  <a:pt x="661230" y="213517"/>
                  <a:pt x="661234" y="227687"/>
                </a:cubicBezTo>
                <a:lnTo>
                  <a:pt x="661234" y="246737"/>
                </a:lnTo>
                <a:lnTo>
                  <a:pt x="689809" y="246737"/>
                </a:lnTo>
                <a:cubicBezTo>
                  <a:pt x="742638" y="247514"/>
                  <a:pt x="784836" y="290971"/>
                  <a:pt x="784059" y="343801"/>
                </a:cubicBezTo>
                <a:cubicBezTo>
                  <a:pt x="783292" y="395905"/>
                  <a:pt x="740967" y="437812"/>
                  <a:pt x="688857" y="438060"/>
                </a:cubicBezTo>
                <a:lnTo>
                  <a:pt x="154389" y="438060"/>
                </a:lnTo>
                <a:lnTo>
                  <a:pt x="137414" y="437326"/>
                </a:lnTo>
                <a:cubicBezTo>
                  <a:pt x="69130" y="434382"/>
                  <a:pt x="16162" y="376640"/>
                  <a:pt x="19106" y="308356"/>
                </a:cubicBezTo>
                <a:cubicBezTo>
                  <a:pt x="20186" y="283299"/>
                  <a:pt x="28855" y="259162"/>
                  <a:pt x="43962" y="239142"/>
                </a:cubicBezTo>
                <a:close/>
              </a:path>
            </a:pathLst>
          </a:custGeom>
          <a:solidFill>
            <a:srgbClr val="A9D33F"/>
          </a:solidFill>
          <a:ln w="41275" cap="flat">
            <a:solidFill>
              <a:srgbClr val="7FC258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8992D4-0E44-47B2-825C-543DAF267F39}"/>
              </a:ext>
            </a:extLst>
          </p:cNvPr>
          <p:cNvSpPr txBox="1"/>
          <p:nvPr/>
        </p:nvSpPr>
        <p:spPr>
          <a:xfrm>
            <a:off x="10103273" y="5258474"/>
            <a:ext cx="158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- 5.000 CO</a:t>
            </a:r>
            <a:r>
              <a:rPr lang="it-IT" sz="2000" baseline="-25000" dirty="0"/>
              <a:t>2</a:t>
            </a:r>
          </a:p>
        </p:txBody>
      </p:sp>
      <p:sp>
        <p:nvSpPr>
          <p:cNvPr id="10" name="Rettangolo con angoli arrotondati in diagonale 4">
            <a:extLst>
              <a:ext uri="{FF2B5EF4-FFF2-40B4-BE49-F238E27FC236}">
                <a16:creationId xmlns:a16="http://schemas.microsoft.com/office/drawing/2014/main" id="{B12AF044-F28F-E85B-7479-36607B3BC304}"/>
              </a:ext>
            </a:extLst>
          </p:cNvPr>
          <p:cNvSpPr/>
          <p:nvPr/>
        </p:nvSpPr>
        <p:spPr>
          <a:xfrm>
            <a:off x="7876603" y="572045"/>
            <a:ext cx="1089209" cy="822031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Ensuring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safe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collective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con angoli arrotondati in diagonale 21">
            <a:extLst>
              <a:ext uri="{FF2B5EF4-FFF2-40B4-BE49-F238E27FC236}">
                <a16:creationId xmlns:a16="http://schemas.microsoft.com/office/drawing/2014/main" id="{0D4F9D3B-15AD-7378-F3EF-4799826C6D04}"/>
              </a:ext>
            </a:extLst>
          </p:cNvPr>
          <p:cNvSpPr/>
          <p:nvPr/>
        </p:nvSpPr>
        <p:spPr>
          <a:xfrm>
            <a:off x="9060067" y="572042"/>
            <a:ext cx="1090800" cy="800069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con angoli arrotondati in diagonale 23">
            <a:extLst>
              <a:ext uri="{FF2B5EF4-FFF2-40B4-BE49-F238E27FC236}">
                <a16:creationId xmlns:a16="http://schemas.microsoft.com/office/drawing/2014/main" id="{3E50457A-8555-D9D9-8BE6-DBB622116586}"/>
              </a:ext>
            </a:extLst>
          </p:cNvPr>
          <p:cNvSpPr/>
          <p:nvPr/>
        </p:nvSpPr>
        <p:spPr>
          <a:xfrm>
            <a:off x="10253633" y="579151"/>
            <a:ext cx="1089209" cy="79296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Costantly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performances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3CEFAEC-7640-292B-D1C5-E2BE9C4D2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1" y="316025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D022F1-BCB1-620E-9189-4E56191D8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89" y="313200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C6F845C-4ADE-A7A1-137E-2DA27B83D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73" y="309707"/>
            <a:ext cx="374944" cy="374944"/>
          </a:xfrm>
          <a:prstGeom prst="rect">
            <a:avLst/>
          </a:prstGeom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29AE0A-4FF3-F180-97F6-06BEB57F1536}"/>
              </a:ext>
            </a:extLst>
          </p:cNvPr>
          <p:cNvSpPr txBox="1"/>
          <p:nvPr/>
        </p:nvSpPr>
        <p:spPr>
          <a:xfrm>
            <a:off x="9913794" y="5562977"/>
            <a:ext cx="196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Compared</a:t>
            </a:r>
            <a:r>
              <a:rPr lang="it-IT" sz="1600" dirty="0"/>
              <a:t> to 2019</a:t>
            </a:r>
          </a:p>
        </p:txBody>
      </p:sp>
    </p:spTree>
    <p:extLst>
      <p:ext uri="{BB962C8B-B14F-4D97-AF65-F5344CB8AC3E}">
        <p14:creationId xmlns:p14="http://schemas.microsoft.com/office/powerpoint/2010/main" val="25856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activities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SzPct val="120000"/>
            </a:pPr>
            <a:r>
              <a:rPr lang="it-IT" sz="2000" b="1" dirty="0"/>
              <a:t>Real-time info e-displays </a:t>
            </a:r>
            <a:r>
              <a:rPr lang="it-IT" sz="2000" b="1" dirty="0" err="1"/>
              <a:t>at</a:t>
            </a:r>
            <a:r>
              <a:rPr lang="it-IT" sz="2000" b="1" dirty="0"/>
              <a:t> bus </a:t>
            </a:r>
            <a:r>
              <a:rPr lang="it-IT" sz="2000" b="1" dirty="0" err="1"/>
              <a:t>stops</a:t>
            </a:r>
            <a:r>
              <a:rPr lang="it-IT" dirty="0"/>
              <a:t> </a:t>
            </a:r>
            <a:r>
              <a:rPr lang="it-IT" dirty="0" err="1"/>
              <a:t>powered</a:t>
            </a:r>
            <a:r>
              <a:rPr lang="it-IT" dirty="0"/>
              <a:t> by solar panels</a:t>
            </a:r>
            <a:endParaRPr lang="it-IT" sz="2000" dirty="0"/>
          </a:p>
        </p:txBody>
      </p:sp>
      <p:sp>
        <p:nvSpPr>
          <p:cNvPr id="28" name="Rettangolo 27"/>
          <p:cNvSpPr/>
          <p:nvPr/>
        </p:nvSpPr>
        <p:spPr>
          <a:xfrm>
            <a:off x="4360452" y="1754324"/>
            <a:ext cx="7214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Busitalia Veneto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a </a:t>
            </a:r>
            <a:r>
              <a:rPr lang="it-IT" dirty="0" err="1"/>
              <a:t>deployement</a:t>
            </a:r>
            <a:r>
              <a:rPr lang="it-IT" dirty="0"/>
              <a:t> plan of </a:t>
            </a:r>
            <a:r>
              <a:rPr lang="it-IT" b="1" dirty="0"/>
              <a:t>273 e-</a:t>
            </a:r>
            <a:r>
              <a:rPr lang="it-IT" b="1" dirty="0" err="1"/>
              <a:t>ink</a:t>
            </a:r>
            <a:r>
              <a:rPr lang="it-IT" b="1" dirty="0"/>
              <a:t> </a:t>
            </a:r>
            <a:r>
              <a:rPr lang="it-IT" b="1" dirty="0" err="1"/>
              <a:t>poles</a:t>
            </a:r>
            <a:r>
              <a:rPr lang="it-IT" b="1" dirty="0"/>
              <a:t> </a:t>
            </a:r>
            <a:r>
              <a:rPr lang="it-IT" dirty="0" err="1"/>
              <a:t>powered</a:t>
            </a:r>
            <a:r>
              <a:rPr lang="it-IT" dirty="0"/>
              <a:t> by </a:t>
            </a:r>
            <a:r>
              <a:rPr lang="it-IT" dirty="0" err="1"/>
              <a:t>photovoltaic</a:t>
            </a:r>
            <a:r>
              <a:rPr lang="it-IT" dirty="0"/>
              <a:t> panels;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Solar panels can be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oriented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installation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GPS for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localization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connection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through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Data SIM card 1GB/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e-paper 13’’ display TTS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button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talian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visually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impaired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people;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12V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nternal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battery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it-IT" b="1" dirty="0"/>
          </a:p>
        </p:txBody>
      </p:sp>
      <p:pic>
        <p:nvPicPr>
          <p:cNvPr id="2050" name="Immagine 4">
            <a:extLst>
              <a:ext uri="{FF2B5EF4-FFF2-40B4-BE49-F238E27FC236}">
                <a16:creationId xmlns:a16="http://schemas.microsoft.com/office/drawing/2014/main" id="{0B0A242B-9F5D-DEF5-AFAA-83620E6A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1385004"/>
            <a:ext cx="3724756" cy="460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7147341-45F3-91CC-C031-2757D6A6A165}"/>
              </a:ext>
            </a:extLst>
          </p:cNvPr>
          <p:cNvSpPr/>
          <p:nvPr/>
        </p:nvSpPr>
        <p:spPr>
          <a:xfrm>
            <a:off x="4452777" y="3960308"/>
            <a:ext cx="469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48 </a:t>
            </a:r>
            <a:r>
              <a:rPr lang="it-IT" b="1" dirty="0" err="1"/>
              <a:t>additional</a:t>
            </a:r>
            <a:r>
              <a:rPr lang="it-IT" b="1" dirty="0"/>
              <a:t> led-displays </a:t>
            </a:r>
            <a:r>
              <a:rPr lang="it-IT" b="1" dirty="0" err="1"/>
              <a:t>have</a:t>
            </a:r>
            <a:r>
              <a:rPr lang="it-IT" b="1" dirty="0"/>
              <a:t> </a:t>
            </a:r>
            <a:r>
              <a:rPr lang="it-IT" b="1" dirty="0" err="1"/>
              <a:t>been</a:t>
            </a:r>
            <a:r>
              <a:rPr lang="it-IT" b="1" dirty="0"/>
              <a:t> </a:t>
            </a:r>
            <a:r>
              <a:rPr lang="it-IT" b="1" dirty="0" err="1"/>
              <a:t>installed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bus </a:t>
            </a:r>
            <a:r>
              <a:rPr lang="it-IT" b="1" dirty="0" err="1"/>
              <a:t>stops</a:t>
            </a:r>
            <a:r>
              <a:rPr lang="it-IT" b="1" dirty="0"/>
              <a:t> and 45 more </a:t>
            </a:r>
            <a:r>
              <a:rPr lang="it-IT" b="1" dirty="0" err="1"/>
              <a:t>at</a:t>
            </a:r>
            <a:r>
              <a:rPr lang="it-IT" b="1" dirty="0"/>
              <a:t> tram </a:t>
            </a:r>
            <a:r>
              <a:rPr lang="it-IT" b="1" dirty="0" err="1"/>
              <a:t>stops</a:t>
            </a:r>
            <a:r>
              <a:rPr lang="it-IT" b="1" dirty="0"/>
              <a:t>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2AED7E-A8F0-9C85-1E30-805D4F67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652" y="3856772"/>
            <a:ext cx="1602739" cy="2134861"/>
          </a:xfrm>
          <a:prstGeom prst="rect">
            <a:avLst/>
          </a:prstGeom>
        </p:spPr>
      </p:pic>
      <p:sp>
        <p:nvSpPr>
          <p:cNvPr id="3" name="Rettangolo con angoli arrotondati in diagonale 20">
            <a:extLst>
              <a:ext uri="{FF2B5EF4-FFF2-40B4-BE49-F238E27FC236}">
                <a16:creationId xmlns:a16="http://schemas.microsoft.com/office/drawing/2014/main" id="{8C01A01D-16B8-AAAA-DFE9-1E15EDABCB18}"/>
              </a:ext>
            </a:extLst>
          </p:cNvPr>
          <p:cNvSpPr/>
          <p:nvPr/>
        </p:nvSpPr>
        <p:spPr>
          <a:xfrm>
            <a:off x="10258146" y="582058"/>
            <a:ext cx="1109454" cy="82080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Making cities more inclusive,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34A372-CCB0-53A3-39D5-0A4B349B0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94" y="376149"/>
            <a:ext cx="374944" cy="3749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8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activities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E-ticketing: app, </a:t>
            </a:r>
            <a:r>
              <a:rPr lang="it-IT" dirty="0" err="1"/>
              <a:t>webshop</a:t>
            </a:r>
            <a:r>
              <a:rPr lang="it-IT" dirty="0"/>
              <a:t> and EMV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278879" y="1617460"/>
            <a:ext cx="51965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Busitalia Veneto, in 2019,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e-ticketing services with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i="1" dirty="0"/>
              <a:t>app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In 2021 Busitalia Veneto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contactless payments with credit card on the tram line </a:t>
            </a:r>
            <a:r>
              <a:rPr lang="it-IT" dirty="0" err="1"/>
              <a:t>called</a:t>
            </a:r>
            <a:r>
              <a:rPr lang="it-IT" dirty="0"/>
              <a:t> SIR1</a:t>
            </a:r>
          </a:p>
          <a:p>
            <a:endParaRPr lang="it-IT" dirty="0"/>
          </a:p>
          <a:p>
            <a:r>
              <a:rPr lang="it-IT" dirty="0" err="1"/>
              <a:t>Purchase</a:t>
            </a:r>
            <a:r>
              <a:rPr lang="it-IT" dirty="0"/>
              <a:t> of tickets </a:t>
            </a:r>
            <a:r>
              <a:rPr lang="it-IT" dirty="0" err="1"/>
              <a:t>through</a:t>
            </a:r>
            <a:r>
              <a:rPr lang="it-IT" dirty="0"/>
              <a:t> the internet (app, </a:t>
            </a:r>
            <a:r>
              <a:rPr lang="it-IT" dirty="0" err="1"/>
              <a:t>webshop</a:t>
            </a:r>
            <a:r>
              <a:rPr lang="it-IT" dirty="0"/>
              <a:t> and EMV), in the first 2 </a:t>
            </a:r>
            <a:r>
              <a:rPr lang="it-IT" dirty="0" err="1"/>
              <a:t>months</a:t>
            </a:r>
            <a:r>
              <a:rPr lang="it-IT" dirty="0"/>
              <a:t> of 2023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b="1" dirty="0" err="1"/>
              <a:t>reached</a:t>
            </a:r>
            <a:r>
              <a:rPr lang="it-IT" b="1" dirty="0"/>
              <a:t> 16% of </a:t>
            </a:r>
            <a:r>
              <a:rPr lang="it-IT" b="1" dirty="0" err="1"/>
              <a:t>all</a:t>
            </a:r>
            <a:r>
              <a:rPr lang="it-IT" b="1" dirty="0"/>
              <a:t> tickets </a:t>
            </a:r>
            <a:r>
              <a:rPr lang="it-IT" b="1" dirty="0" err="1"/>
              <a:t>purchased</a:t>
            </a:r>
            <a:r>
              <a:rPr lang="it-IT" dirty="0"/>
              <a:t>.</a:t>
            </a:r>
          </a:p>
        </p:txBody>
      </p:sp>
      <p:sp>
        <p:nvSpPr>
          <p:cNvPr id="9" name="Rettangolo con angoli arrotondati in diagonale 20">
            <a:extLst>
              <a:ext uri="{FF2B5EF4-FFF2-40B4-BE49-F238E27FC236}">
                <a16:creationId xmlns:a16="http://schemas.microsoft.com/office/drawing/2014/main" id="{E849ACE0-54A9-C88B-3DC4-8211BA2DDF4C}"/>
              </a:ext>
            </a:extLst>
          </p:cNvPr>
          <p:cNvSpPr/>
          <p:nvPr/>
        </p:nvSpPr>
        <p:spPr>
          <a:xfrm>
            <a:off x="10258146" y="582058"/>
            <a:ext cx="1109454" cy="82080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Making cities more inclusive,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8E5CF86-D36A-F76E-891C-8DDC4ABF7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94" y="376149"/>
            <a:ext cx="374944" cy="374944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C34EBF3D-7855-4350-AB6A-5F0DF39EA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500623"/>
              </p:ext>
            </p:extLst>
          </p:nvPr>
        </p:nvGraphicFramePr>
        <p:xfrm>
          <a:off x="390524" y="1732734"/>
          <a:ext cx="5705476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15ADFB-9AAE-D41C-56B2-930D7D43DBB9}"/>
              </a:ext>
            </a:extLst>
          </p:cNvPr>
          <p:cNvSpPr txBox="1"/>
          <p:nvPr/>
        </p:nvSpPr>
        <p:spPr bwMode="auto">
          <a:xfrm>
            <a:off x="407368" y="5050885"/>
            <a:ext cx="10977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trend </a:t>
            </a:r>
            <a:r>
              <a:rPr lang="it-IT" dirty="0" err="1"/>
              <a:t>allows</a:t>
            </a:r>
            <a:r>
              <a:rPr lang="it-IT" dirty="0"/>
              <a:t> </a:t>
            </a:r>
            <a:r>
              <a:rPr lang="it-IT" b="1" dirty="0" err="1"/>
              <a:t>reducing</a:t>
            </a:r>
            <a:r>
              <a:rPr lang="it-IT" b="1" dirty="0"/>
              <a:t> the use of paper </a:t>
            </a:r>
            <a:r>
              <a:rPr lang="it-IT" dirty="0"/>
              <a:t>for printed tickets and </a:t>
            </a:r>
            <a:r>
              <a:rPr lang="it-IT" dirty="0" err="1"/>
              <a:t>passes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broadens</a:t>
            </a:r>
            <a:r>
              <a:rPr lang="it-IT" dirty="0"/>
              <a:t> the </a:t>
            </a:r>
            <a:r>
              <a:rPr lang="it-IT" b="1" dirty="0" err="1"/>
              <a:t>accessibility</a:t>
            </a:r>
            <a:r>
              <a:rPr lang="it-IT" dirty="0"/>
              <a:t> to tickets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b="1" dirty="0"/>
              <a:t>information</a:t>
            </a:r>
            <a:r>
              <a:rPr lang="it-IT" dirty="0"/>
              <a:t> on the </a:t>
            </a:r>
            <a:r>
              <a:rPr lang="it-IT" dirty="0" err="1"/>
              <a:t>transport</a:t>
            </a:r>
            <a:r>
              <a:rPr lang="it-IT" dirty="0"/>
              <a:t> service. </a:t>
            </a:r>
          </a:p>
        </p:txBody>
      </p:sp>
    </p:spTree>
    <p:extLst>
      <p:ext uri="{BB962C8B-B14F-4D97-AF65-F5344CB8AC3E}">
        <p14:creationId xmlns:p14="http://schemas.microsoft.com/office/powerpoint/2010/main" val="18965476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activities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Design of new bus depots for Padova </a:t>
            </a:r>
            <a:r>
              <a:rPr lang="it-IT" dirty="0" err="1"/>
              <a:t>Pescarotto</a:t>
            </a:r>
            <a:r>
              <a:rPr lang="it-IT" dirty="0"/>
              <a:t> and Padova Goldoni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07368" y="2123667"/>
            <a:ext cx="5171421" cy="2290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spc="-90" dirty="0">
                <a:cs typeface="Arial"/>
              </a:rPr>
              <a:t>Depot via del </a:t>
            </a:r>
            <a:r>
              <a:rPr lang="it-IT" sz="1600" b="1" i="1" spc="-90" dirty="0" err="1">
                <a:cs typeface="Arial"/>
              </a:rPr>
              <a:t>Pescarotto</a:t>
            </a:r>
            <a:endParaRPr lang="it-IT" sz="1600" i="1" spc="-90" dirty="0">
              <a:cs typeface="Arial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14032" y="5522018"/>
            <a:ext cx="458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12 e-</a:t>
            </a:r>
            <a:r>
              <a:rPr lang="it-IT" sz="1600" dirty="0" err="1"/>
              <a:t>charging</a:t>
            </a:r>
            <a:r>
              <a:rPr lang="it-IT" sz="1600" dirty="0"/>
              <a:t> points;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overnight </a:t>
            </a:r>
            <a:r>
              <a:rPr lang="it-IT" sz="1600" dirty="0" err="1"/>
              <a:t>recharging</a:t>
            </a: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B2DB180-DD52-11E0-AF05-42B494DC9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3"/>
          <a:stretch/>
        </p:blipFill>
        <p:spPr>
          <a:xfrm>
            <a:off x="407368" y="2462757"/>
            <a:ext cx="5243900" cy="302075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B6FC027-4AB3-6B1B-0B84-0848A0993E41}"/>
              </a:ext>
            </a:extLst>
          </p:cNvPr>
          <p:cNvSpPr/>
          <p:nvPr/>
        </p:nvSpPr>
        <p:spPr>
          <a:xfrm>
            <a:off x="5887586" y="2123668"/>
            <a:ext cx="5417086" cy="2290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spc="-90" dirty="0">
                <a:cs typeface="Arial"/>
              </a:rPr>
              <a:t>Depot Goldoni</a:t>
            </a:r>
            <a:endParaRPr lang="it-IT" sz="1600" i="1" spc="-90" dirty="0">
              <a:cs typeface="Arial"/>
            </a:endParaRPr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153131C0-DDAB-7270-AF56-474FF328D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13889" r="25714" b="26837"/>
          <a:stretch/>
        </p:blipFill>
        <p:spPr>
          <a:xfrm>
            <a:off x="5887586" y="2440027"/>
            <a:ext cx="5417087" cy="30434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773A90-837D-B9E1-CE4E-325DC1F1D1E1}"/>
              </a:ext>
            </a:extLst>
          </p:cNvPr>
          <p:cNvSpPr txBox="1"/>
          <p:nvPr/>
        </p:nvSpPr>
        <p:spPr>
          <a:xfrm>
            <a:off x="5887586" y="5522018"/>
            <a:ext cx="541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90 e-</a:t>
            </a:r>
            <a:r>
              <a:rPr lang="it-IT" sz="1600" dirty="0" err="1"/>
              <a:t>charging</a:t>
            </a:r>
            <a:r>
              <a:rPr lang="it-IT" sz="1600" dirty="0"/>
              <a:t>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overnight </a:t>
            </a:r>
            <a:r>
              <a:rPr lang="it-IT" sz="1600" dirty="0" err="1"/>
              <a:t>recharging</a:t>
            </a:r>
            <a:endParaRPr lang="it-IT"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05B7BD8-4925-84AB-AA97-E2930FEC8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58" y="247547"/>
            <a:ext cx="374944" cy="364859"/>
          </a:xfrm>
          <a:prstGeom prst="rect">
            <a:avLst/>
          </a:prstGeom>
          <a:ln>
            <a:noFill/>
          </a:ln>
        </p:spPr>
      </p:pic>
      <p:sp>
        <p:nvSpPr>
          <p:cNvPr id="4" name="Rettangolo con angoli arrotondati in diagonale 22">
            <a:extLst>
              <a:ext uri="{FF2B5EF4-FFF2-40B4-BE49-F238E27FC236}">
                <a16:creationId xmlns:a16="http://schemas.microsoft.com/office/drawing/2014/main" id="{8E0FD858-9A52-2B60-F24A-ED73F860A595}"/>
              </a:ext>
            </a:extLst>
          </p:cNvPr>
          <p:cNvSpPr/>
          <p:nvPr/>
        </p:nvSpPr>
        <p:spPr>
          <a:xfrm>
            <a:off x="7811403" y="483462"/>
            <a:ext cx="1090800" cy="82080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6F897F9-F2BF-8449-CE39-8CE968F63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44" y="240750"/>
            <a:ext cx="374944" cy="364859"/>
          </a:xfrm>
          <a:prstGeom prst="rect">
            <a:avLst/>
          </a:prstGeom>
          <a:ln>
            <a:noFill/>
          </a:ln>
        </p:spPr>
      </p:pic>
      <p:sp>
        <p:nvSpPr>
          <p:cNvPr id="16" name="Rettangolo con angoli arrotondati in diagonale 21">
            <a:extLst>
              <a:ext uri="{FF2B5EF4-FFF2-40B4-BE49-F238E27FC236}">
                <a16:creationId xmlns:a16="http://schemas.microsoft.com/office/drawing/2014/main" id="{7943F1ED-6139-ED7C-6446-FD151B08E90A}"/>
              </a:ext>
            </a:extLst>
          </p:cNvPr>
          <p:cNvSpPr/>
          <p:nvPr/>
        </p:nvSpPr>
        <p:spPr>
          <a:xfrm>
            <a:off x="9034583" y="498043"/>
            <a:ext cx="1090800" cy="800069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con angoli arrotondati in diagonale 23">
            <a:extLst>
              <a:ext uri="{FF2B5EF4-FFF2-40B4-BE49-F238E27FC236}">
                <a16:creationId xmlns:a16="http://schemas.microsoft.com/office/drawing/2014/main" id="{4C1813C9-E965-1C28-6433-9262BB232DC4}"/>
              </a:ext>
            </a:extLst>
          </p:cNvPr>
          <p:cNvSpPr/>
          <p:nvPr/>
        </p:nvSpPr>
        <p:spPr>
          <a:xfrm>
            <a:off x="10228149" y="505152"/>
            <a:ext cx="1089209" cy="79296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Costantly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performances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A9A21CA-0F5C-AA67-7838-9B61CE3D1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05" y="239201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6326BE1-4E35-2DB8-C3EF-F1FD8B304F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89" y="235708"/>
            <a:ext cx="374944" cy="374944"/>
          </a:xfrm>
          <a:prstGeom prst="rect">
            <a:avLst/>
          </a:prstGeom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EC13EC-75D7-E9AB-E735-950F289FAF99}"/>
              </a:ext>
            </a:extLst>
          </p:cNvPr>
          <p:cNvSpPr txBox="1"/>
          <p:nvPr/>
        </p:nvSpPr>
        <p:spPr bwMode="auto">
          <a:xfrm>
            <a:off x="3029318" y="5522018"/>
            <a:ext cx="2549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2075" indent="-92075">
              <a:lnSpc>
                <a:spcPct val="100000"/>
              </a:lnSpc>
              <a:buClr>
                <a:schemeClr val="accent1"/>
              </a:buClr>
              <a:buSzPct val="120000"/>
            </a:pPr>
            <a:r>
              <a:rPr lang="it-IT" sz="1200" dirty="0">
                <a:solidFill>
                  <a:srgbClr val="C00000"/>
                </a:solidFill>
                <a:latin typeface="+mj-lt"/>
              </a:rPr>
              <a:t> *</a:t>
            </a:r>
            <a:r>
              <a:rPr lang="it-IT" sz="1200" dirty="0" err="1">
                <a:solidFill>
                  <a:srgbClr val="C00000"/>
                </a:solidFill>
                <a:latin typeface="+mj-lt"/>
              </a:rPr>
              <a:t>Request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 for </a:t>
            </a:r>
            <a:r>
              <a:rPr lang="it-IT" sz="1200" dirty="0" err="1">
                <a:solidFill>
                  <a:srgbClr val="C00000"/>
                </a:solidFill>
                <a:latin typeface="+mj-lt"/>
              </a:rPr>
              <a:t>cofinancing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 of 576.918,00€ </a:t>
            </a:r>
            <a:r>
              <a:rPr lang="it-IT" sz="1200" dirty="0" err="1">
                <a:solidFill>
                  <a:srgbClr val="C00000"/>
                </a:solidFill>
                <a:latin typeface="+mj-lt"/>
              </a:rPr>
              <a:t>has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rgbClr val="C00000"/>
                </a:solidFill>
                <a:latin typeface="+mj-lt"/>
              </a:rPr>
              <a:t>been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rgbClr val="C00000"/>
                </a:solidFill>
                <a:latin typeface="+mj-lt"/>
              </a:rPr>
              <a:t>submitted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 to CEF AFIF </a:t>
            </a:r>
          </a:p>
        </p:txBody>
      </p:sp>
    </p:spTree>
    <p:extLst>
      <p:ext uri="{BB962C8B-B14F-4D97-AF65-F5344CB8AC3E}">
        <p14:creationId xmlns:p14="http://schemas.microsoft.com/office/powerpoint/2010/main" val="18297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activities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Design of a new bus depot in Rovigo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00704" y="1296432"/>
            <a:ext cx="7812853" cy="3909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1" spc="-90" dirty="0" err="1">
                <a:cs typeface="Arial"/>
              </a:rPr>
              <a:t>Equipment</a:t>
            </a:r>
            <a:r>
              <a:rPr lang="it-IT" sz="1600" b="1" i="1" spc="-90" dirty="0">
                <a:cs typeface="Arial"/>
              </a:rPr>
              <a:t> of the depot for e-buses</a:t>
            </a:r>
            <a:endParaRPr lang="it-IT" sz="1600" i="1" spc="-90" dirty="0">
              <a:cs typeface="Arial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8530625" y="1687365"/>
            <a:ext cx="2859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Depot of Rovigo: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6 e-</a:t>
            </a:r>
            <a:r>
              <a:rPr lang="it-IT" sz="2000" dirty="0" err="1"/>
              <a:t>charging</a:t>
            </a:r>
            <a:r>
              <a:rPr lang="it-IT" sz="2000" dirty="0"/>
              <a:t> points in the first </a:t>
            </a:r>
            <a:r>
              <a:rPr lang="it-IT" sz="2000" dirty="0" err="1"/>
              <a:t>phase</a:t>
            </a:r>
            <a:r>
              <a:rPr lang="it-IT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30 e-</a:t>
            </a:r>
            <a:r>
              <a:rPr lang="it-IT" sz="2000" dirty="0" err="1"/>
              <a:t>charging</a:t>
            </a:r>
            <a:r>
              <a:rPr lang="it-IT" sz="2000" dirty="0"/>
              <a:t> points once </a:t>
            </a:r>
            <a:r>
              <a:rPr lang="it-IT" sz="2000" dirty="0" err="1"/>
              <a:t>completed</a:t>
            </a:r>
            <a:r>
              <a:rPr lang="it-IT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Overnight </a:t>
            </a:r>
            <a:r>
              <a:rPr lang="it-IT" sz="2000" dirty="0" err="1"/>
              <a:t>recharging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 e-bus in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6 e-buses in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Total e-buses </a:t>
            </a:r>
            <a:r>
              <a:rPr lang="it-IT" sz="2000" b="1" dirty="0" err="1"/>
              <a:t>when</a:t>
            </a:r>
            <a:r>
              <a:rPr lang="it-IT" sz="2000" b="1" dirty="0"/>
              <a:t> </a:t>
            </a:r>
            <a:r>
              <a:rPr lang="it-IT" sz="2000" b="1" dirty="0" err="1"/>
              <a:t>completed</a:t>
            </a:r>
            <a:r>
              <a:rPr lang="it-IT" sz="2000" b="1" dirty="0"/>
              <a:t>: 30</a:t>
            </a:r>
          </a:p>
        </p:txBody>
      </p:sp>
      <p:pic>
        <p:nvPicPr>
          <p:cNvPr id="4" name="Immagine 3" descr="Immagine che contiene testo, cielo, esterni, trasporto&#10;&#10;Descrizione generata automaticamente">
            <a:extLst>
              <a:ext uri="{FF2B5EF4-FFF2-40B4-BE49-F238E27FC236}">
                <a16:creationId xmlns:a16="http://schemas.microsoft.com/office/drawing/2014/main" id="{C1202E3C-DAB8-4BDC-2BDF-2D509B967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5" y="1732735"/>
            <a:ext cx="7812853" cy="43947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34AE27-6B3E-4A2C-7BEB-9225C3271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4" y="1687365"/>
            <a:ext cx="7803939" cy="47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objectives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err="1"/>
              <a:t>Sustainability</a:t>
            </a:r>
            <a:r>
              <a:rPr lang="it-IT" dirty="0"/>
              <a:t> plan –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ambition</a:t>
            </a:r>
            <a:endParaRPr lang="it-IT" dirty="0"/>
          </a:p>
        </p:txBody>
      </p:sp>
      <p:graphicFrame>
        <p:nvGraphicFramePr>
          <p:cNvPr id="32" name="Tabel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33830"/>
              </p:ext>
            </p:extLst>
          </p:nvPr>
        </p:nvGraphicFramePr>
        <p:xfrm>
          <a:off x="407369" y="1401678"/>
          <a:ext cx="11176618" cy="481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531">
                  <a:extLst>
                    <a:ext uri="{9D8B030D-6E8A-4147-A177-3AD203B41FA5}">
                      <a16:colId xmlns:a16="http://schemas.microsoft.com/office/drawing/2014/main" val="3979575349"/>
                    </a:ext>
                  </a:extLst>
                </a:gridCol>
                <a:gridCol w="4843425">
                  <a:extLst>
                    <a:ext uri="{9D8B030D-6E8A-4147-A177-3AD203B41FA5}">
                      <a16:colId xmlns:a16="http://schemas.microsoft.com/office/drawing/2014/main" val="4015717070"/>
                    </a:ext>
                  </a:extLst>
                </a:gridCol>
                <a:gridCol w="1825662">
                  <a:extLst>
                    <a:ext uri="{9D8B030D-6E8A-4147-A177-3AD203B41FA5}">
                      <a16:colId xmlns:a16="http://schemas.microsoft.com/office/drawing/2014/main" val="1435985597"/>
                    </a:ext>
                  </a:extLst>
                </a:gridCol>
              </a:tblGrid>
              <a:tr h="423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Busitalia</a:t>
                      </a:r>
                      <a:r>
                        <a:rPr kumimoji="0" lang="it-IT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FS Group </a:t>
                      </a: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objective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r>
                        <a:rPr kumimoji="0" lang="it-IT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424092"/>
                  </a:ext>
                </a:extLst>
              </a:tr>
              <a:tr h="611676">
                <a:tc rowSpan="3">
                  <a:txBody>
                    <a:bodyPr/>
                    <a:lstStyle/>
                    <a:p>
                      <a:r>
                        <a:rPr lang="it-IT" sz="1600" dirty="0"/>
                        <a:t>Fleet </a:t>
                      </a:r>
                      <a:r>
                        <a:rPr lang="it-IT" sz="1600" dirty="0" err="1"/>
                        <a:t>renovation</a:t>
                      </a:r>
                      <a:r>
                        <a:rPr lang="it-IT" sz="1600" dirty="0"/>
                        <a:t> plan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Co2</a:t>
                      </a:r>
                      <a:r>
                        <a:rPr lang="it-IT" sz="1600" b="0" i="1" dirty="0"/>
                        <a:t> </a:t>
                      </a:r>
                      <a:r>
                        <a:rPr lang="it-IT" sz="1600" b="1" i="0" dirty="0" err="1"/>
                        <a:t>emissions</a:t>
                      </a:r>
                      <a:r>
                        <a:rPr lang="it-IT" sz="1600" b="1" i="0" dirty="0"/>
                        <a:t> </a:t>
                      </a:r>
                      <a:r>
                        <a:rPr lang="it-IT" sz="1600" b="1" i="0" dirty="0" err="1"/>
                        <a:t>reduction</a:t>
                      </a:r>
                      <a:endParaRPr lang="it-IT" sz="1600" b="1" i="0" dirty="0"/>
                    </a:p>
                    <a:p>
                      <a:pPr algn="l"/>
                      <a:r>
                        <a:rPr lang="it-IT" sz="1600" b="0" i="1" dirty="0" err="1"/>
                        <a:t>Phase</a:t>
                      </a:r>
                      <a:r>
                        <a:rPr lang="it-IT" sz="1600" b="0" i="1" dirty="0"/>
                        <a:t> out </a:t>
                      </a:r>
                      <a:r>
                        <a:rPr lang="it-IT" sz="1600" b="0" dirty="0"/>
                        <a:t>of </a:t>
                      </a:r>
                      <a:r>
                        <a:rPr lang="it-IT" sz="1600" b="0" dirty="0" err="1"/>
                        <a:t>fossil</a:t>
                      </a:r>
                      <a:r>
                        <a:rPr lang="it-IT" sz="1600" b="0" dirty="0"/>
                        <a:t> </a:t>
                      </a:r>
                      <a:r>
                        <a:rPr lang="it-IT" sz="1600" b="0" dirty="0" err="1"/>
                        <a:t>fuels</a:t>
                      </a:r>
                      <a:r>
                        <a:rPr lang="it-IT" sz="1600" b="0" dirty="0"/>
                        <a:t> for </a:t>
                      </a:r>
                      <a:r>
                        <a:rPr lang="it-IT" sz="1600" b="0" dirty="0" err="1"/>
                        <a:t>traction</a:t>
                      </a:r>
                      <a:endParaRPr lang="it-IT" sz="16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-4% CO2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08111"/>
                  </a:ext>
                </a:extLst>
              </a:tr>
              <a:tr h="27185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Fossil </a:t>
                      </a:r>
                      <a:r>
                        <a:rPr lang="it-IT" sz="1600" b="1" dirty="0" err="1"/>
                        <a:t>fuel</a:t>
                      </a:r>
                      <a:r>
                        <a:rPr lang="it-IT" sz="1600" b="1" dirty="0"/>
                        <a:t> </a:t>
                      </a:r>
                      <a:r>
                        <a:rPr lang="it-IT" sz="1600" b="1" dirty="0" err="1"/>
                        <a:t>reduction</a:t>
                      </a:r>
                      <a:endParaRPr lang="it-IT" sz="1600" b="1" baseline="0" dirty="0"/>
                    </a:p>
                    <a:p>
                      <a:pPr algn="l"/>
                      <a:r>
                        <a:rPr lang="it-IT" sz="1600" b="0" i="1" dirty="0" err="1"/>
                        <a:t>Phase</a:t>
                      </a:r>
                      <a:r>
                        <a:rPr lang="it-IT" sz="1600" b="0" i="1" dirty="0"/>
                        <a:t> out </a:t>
                      </a:r>
                      <a:r>
                        <a:rPr lang="it-IT" sz="1600" b="0" dirty="0"/>
                        <a:t>of </a:t>
                      </a:r>
                      <a:r>
                        <a:rPr lang="it-IT" sz="1600" b="0" dirty="0" err="1"/>
                        <a:t>fossil</a:t>
                      </a:r>
                      <a:r>
                        <a:rPr lang="it-IT" sz="1600" b="0" dirty="0"/>
                        <a:t> </a:t>
                      </a:r>
                      <a:r>
                        <a:rPr lang="it-IT" sz="1600" b="0" dirty="0" err="1"/>
                        <a:t>fuels</a:t>
                      </a:r>
                      <a:r>
                        <a:rPr lang="it-IT" sz="1600" b="0" dirty="0"/>
                        <a:t> for </a:t>
                      </a:r>
                      <a:r>
                        <a:rPr lang="it-IT" sz="1600" b="0" dirty="0" err="1"/>
                        <a:t>traction</a:t>
                      </a:r>
                      <a:endParaRPr lang="it-IT" sz="1600" b="0" dirty="0"/>
                    </a:p>
                    <a:p>
                      <a:pPr algn="l"/>
                      <a:endParaRPr lang="it-IT" sz="16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89365"/>
                  </a:ext>
                </a:extLst>
              </a:tr>
              <a:tr h="524666">
                <a:tc v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44053"/>
                  </a:ext>
                </a:extLst>
              </a:tr>
              <a:tr h="560515">
                <a:tc>
                  <a:txBody>
                    <a:bodyPr/>
                    <a:lstStyle/>
                    <a:p>
                      <a:r>
                        <a:rPr lang="it-IT" sz="1600" dirty="0" err="1"/>
                        <a:t>Purchase</a:t>
                      </a:r>
                      <a:r>
                        <a:rPr lang="it-IT" sz="1600" baseline="0" dirty="0"/>
                        <a:t> 100% of energy from GO</a:t>
                      </a:r>
                      <a:endParaRPr lang="it-IT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energy with </a:t>
                      </a:r>
                      <a:r>
                        <a:rPr kumimoji="0" lang="it-IT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it-IT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origin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</a:t>
                      </a:r>
                      <a:r>
                        <a:rPr kumimoji="0" lang="it-IT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uses</a:t>
                      </a:r>
                      <a:endParaRPr kumimoji="0" lang="it-IT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</a:t>
                      </a:r>
                      <a:r>
                        <a:rPr kumimoji="0" lang="it-IT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traction</a:t>
                      </a:r>
                      <a:endParaRPr kumimoji="0" lang="it-IT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07943"/>
                  </a:ext>
                </a:extLst>
              </a:tr>
              <a:tr h="560515">
                <a:tc>
                  <a:txBody>
                    <a:bodyPr/>
                    <a:lstStyle/>
                    <a:p>
                      <a:r>
                        <a:rPr lang="it-IT" sz="1600" baseline="0" dirty="0"/>
                        <a:t>New green depot for e-buses in Padova</a:t>
                      </a:r>
                      <a:endParaRPr lang="it-IT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production of energy from </a:t>
                      </a:r>
                      <a:r>
                        <a:rPr kumimoji="0" lang="it-IT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renewable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sources </a:t>
                      </a:r>
                      <a:r>
                        <a:rPr kumimoji="0" lang="it-IT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kumimoji="0" lang="it-IT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traction</a:t>
                      </a:r>
                      <a:endParaRPr lang="it-IT" sz="16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98731"/>
                  </a:ext>
                </a:extLst>
              </a:tr>
              <a:tr h="796521">
                <a:tc>
                  <a:txBody>
                    <a:bodyPr/>
                    <a:lstStyle/>
                    <a:p>
                      <a:r>
                        <a:rPr lang="it-IT" sz="1600" b="0" dirty="0" err="1"/>
                        <a:t>Digitalization</a:t>
                      </a:r>
                      <a:r>
                        <a:rPr lang="it-IT" sz="1600" b="0" baseline="0" dirty="0"/>
                        <a:t>, health </a:t>
                      </a:r>
                      <a:r>
                        <a:rPr lang="it-IT" sz="1600" b="0" baseline="0" dirty="0" err="1"/>
                        <a:t>safety</a:t>
                      </a:r>
                      <a:r>
                        <a:rPr lang="it-IT" sz="1600" b="0" baseline="0" dirty="0"/>
                        <a:t>, security, </a:t>
                      </a:r>
                      <a:r>
                        <a:rPr lang="it-IT" sz="1600" b="0" baseline="0" dirty="0" err="1"/>
                        <a:t>safety</a:t>
                      </a:r>
                      <a:r>
                        <a:rPr lang="it-IT" sz="1600" b="0" baseline="0" dirty="0"/>
                        <a:t>, new buses, </a:t>
                      </a:r>
                      <a:r>
                        <a:rPr lang="it-IT" sz="1600" b="0" baseline="0" dirty="0" err="1"/>
                        <a:t>quality</a:t>
                      </a:r>
                      <a:r>
                        <a:rPr lang="it-IT" sz="1600" b="0" baseline="0" dirty="0"/>
                        <a:t> of services, </a:t>
                      </a:r>
                      <a:r>
                        <a:rPr lang="it-IT" sz="1600" b="0" baseline="0" dirty="0" err="1"/>
                        <a:t>intermodality</a:t>
                      </a:r>
                      <a:endParaRPr lang="it-IT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err="1"/>
                        <a:t>Modal</a:t>
                      </a:r>
                      <a:r>
                        <a:rPr lang="it-IT" sz="1600" b="1" dirty="0"/>
                        <a:t> Shift</a:t>
                      </a:r>
                      <a:r>
                        <a:rPr lang="it-IT" sz="1600" b="1" baseline="0" dirty="0"/>
                        <a:t> </a:t>
                      </a:r>
                      <a:r>
                        <a:rPr lang="it-IT" sz="1600" b="0" baseline="0" dirty="0"/>
                        <a:t>from the </a:t>
                      </a:r>
                      <a:r>
                        <a:rPr lang="it-IT" sz="1600" b="0" baseline="0" dirty="0" err="1"/>
                        <a:t>privately</a:t>
                      </a:r>
                      <a:r>
                        <a:rPr lang="it-IT" sz="1600" b="0" baseline="0" dirty="0"/>
                        <a:t> </a:t>
                      </a:r>
                      <a:r>
                        <a:rPr lang="it-IT" sz="1600" b="0" baseline="0" dirty="0" err="1"/>
                        <a:t>owned</a:t>
                      </a:r>
                      <a:r>
                        <a:rPr lang="it-IT" sz="1600" b="0" baseline="0" dirty="0"/>
                        <a:t> car to a </a:t>
                      </a:r>
                      <a:r>
                        <a:rPr lang="it-IT" sz="1600" b="0" baseline="0" dirty="0" err="1"/>
                        <a:t>shared</a:t>
                      </a:r>
                      <a:r>
                        <a:rPr lang="it-IT" sz="1600" b="0" baseline="0" dirty="0"/>
                        <a:t>, public and </a:t>
                      </a:r>
                      <a:r>
                        <a:rPr lang="it-IT" sz="1600" b="0" baseline="0" dirty="0" err="1"/>
                        <a:t>sustainable</a:t>
                      </a:r>
                      <a:r>
                        <a:rPr lang="it-IT" sz="1600" b="0" baseline="0" dirty="0"/>
                        <a:t> </a:t>
                      </a:r>
                      <a:r>
                        <a:rPr lang="it-IT" sz="1600" b="0" baseline="0" dirty="0" err="1"/>
                        <a:t>mobility</a:t>
                      </a:r>
                      <a:endParaRPr lang="it-IT" sz="1600" b="0" dirty="0"/>
                    </a:p>
                    <a:p>
                      <a:pPr algn="l"/>
                      <a:endParaRPr lang="it-IT" sz="16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5 %  vs </a:t>
                      </a:r>
                      <a:r>
                        <a:rPr lang="it-IT" sz="1600" baseline="0" dirty="0"/>
                        <a:t>2015</a:t>
                      </a:r>
                      <a:endParaRPr lang="it-IT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46400"/>
                  </a:ext>
                </a:extLst>
              </a:tr>
              <a:tr h="974150">
                <a:tc>
                  <a:txBody>
                    <a:bodyPr/>
                    <a:lstStyle/>
                    <a:p>
                      <a:r>
                        <a:rPr lang="it-IT" sz="1600" dirty="0" err="1"/>
                        <a:t>External</a:t>
                      </a:r>
                      <a:r>
                        <a:rPr lang="it-IT" sz="1600" dirty="0"/>
                        <a:t> providers </a:t>
                      </a:r>
                      <a:r>
                        <a:rPr lang="it-IT" sz="1600" dirty="0" err="1"/>
                        <a:t>selected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according</a:t>
                      </a:r>
                      <a:r>
                        <a:rPr lang="it-IT" sz="1600" dirty="0"/>
                        <a:t> to the ESG framework and </a:t>
                      </a:r>
                      <a:r>
                        <a:rPr lang="it-IT" sz="1600" dirty="0" err="1"/>
                        <a:t>regularly</a:t>
                      </a:r>
                      <a:r>
                        <a:rPr lang="it-IT" sz="1600" dirty="0"/>
                        <a:t>  </a:t>
                      </a:r>
                      <a:r>
                        <a:rPr lang="it-IT" sz="1600" dirty="0" err="1"/>
                        <a:t>monitored</a:t>
                      </a:r>
                      <a:endParaRPr lang="it-IT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err="1"/>
                        <a:t>Sustainable</a:t>
                      </a:r>
                      <a:r>
                        <a:rPr lang="it-IT" sz="1600" b="1" dirty="0"/>
                        <a:t> Supply Chain Management</a:t>
                      </a:r>
                      <a:r>
                        <a:rPr lang="it-IT" sz="1600" b="0" dirty="0"/>
                        <a:t>. Monitoring and </a:t>
                      </a:r>
                      <a:r>
                        <a:rPr lang="it-IT" sz="1600" b="0" dirty="0" err="1"/>
                        <a:t>improvement</a:t>
                      </a:r>
                      <a:r>
                        <a:rPr lang="it-IT" sz="1600" b="0" dirty="0"/>
                        <a:t> of the ESG </a:t>
                      </a:r>
                      <a:r>
                        <a:rPr lang="it-IT" sz="1600" b="0" dirty="0" err="1"/>
                        <a:t>profile</a:t>
                      </a:r>
                      <a:r>
                        <a:rPr lang="it-IT" sz="1600" b="0" dirty="0"/>
                        <a:t> of </a:t>
                      </a:r>
                      <a:r>
                        <a:rPr lang="it-IT" sz="1600" b="0" dirty="0" err="1"/>
                        <a:t>external</a:t>
                      </a:r>
                      <a:r>
                        <a:rPr lang="it-IT" sz="1600" b="0" dirty="0"/>
                        <a:t> providers. New procedure for </a:t>
                      </a:r>
                      <a:r>
                        <a:rPr lang="it-IT" sz="1600" b="0" dirty="0" err="1"/>
                        <a:t>circular</a:t>
                      </a:r>
                      <a:r>
                        <a:rPr lang="it-IT" sz="1600" b="0" dirty="0"/>
                        <a:t> procurement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2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76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841294" y="1401709"/>
            <a:ext cx="7324451" cy="31462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br>
              <a:rPr lang="it-IT" dirty="0"/>
            </a:br>
            <a:br>
              <a:rPr lang="it-IT" sz="2400" dirty="0"/>
            </a:br>
            <a:r>
              <a:rPr lang="it-IT" sz="2400" b="0" i="1" dirty="0"/>
              <a:t>Aldo Paribelli</a:t>
            </a:r>
            <a:br>
              <a:rPr lang="it-IT" sz="2400" dirty="0"/>
            </a:br>
            <a:br>
              <a:rPr lang="it-IT" sz="2400" dirty="0"/>
            </a:br>
            <a:r>
              <a:rPr lang="it-IT" sz="2400" b="0" i="1" dirty="0" err="1"/>
              <a:t>Chief</a:t>
            </a:r>
            <a:r>
              <a:rPr lang="it-IT" sz="2400" b="0" i="1" dirty="0"/>
              <a:t> Operating </a:t>
            </a:r>
            <a:r>
              <a:rPr lang="it-IT" sz="2400" b="0" i="1" dirty="0" err="1"/>
              <a:t>Officer</a:t>
            </a:r>
            <a:r>
              <a:rPr lang="it-IT" sz="2400" b="0" i="1" dirty="0"/>
              <a:t> - Busitalia Veneto </a:t>
            </a:r>
            <a:r>
              <a:rPr lang="it-IT" sz="2400" b="0" i="1" dirty="0" err="1"/>
              <a:t>SpA</a:t>
            </a:r>
            <a:br>
              <a:rPr lang="it-IT" sz="2400" b="0" i="1" dirty="0"/>
            </a:br>
            <a:r>
              <a:rPr lang="it-IT" sz="2400" b="0" i="1" dirty="0"/>
              <a:t>a.paribelli@fsbusitaliaveneto.it</a:t>
            </a:r>
            <a:br>
              <a:rPr lang="it-IT" sz="2400" b="0" i="1" dirty="0"/>
            </a:br>
            <a:r>
              <a:rPr lang="it-IT" sz="2400" b="0" i="1" dirty="0" err="1"/>
              <a:t>cell</a:t>
            </a:r>
            <a:r>
              <a:rPr lang="it-IT" sz="2400" b="0" i="1" dirty="0"/>
              <a:t> +39 3356520696 </a:t>
            </a:r>
          </a:p>
        </p:txBody>
      </p:sp>
    </p:spTree>
    <p:extLst>
      <p:ext uri="{BB962C8B-B14F-4D97-AF65-F5344CB8AC3E}">
        <p14:creationId xmlns:p14="http://schemas.microsoft.com/office/powerpoint/2010/main" val="25894080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FS Group, </a:t>
            </a:r>
            <a:r>
              <a:rPr lang="it-IT" dirty="0" err="1"/>
              <a:t>Busitalia</a:t>
            </a:r>
            <a:r>
              <a:rPr lang="it-IT" dirty="0"/>
              <a:t> and </a:t>
            </a:r>
            <a:r>
              <a:rPr lang="it-IT" dirty="0" err="1"/>
              <a:t>sustainability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07368" y="866367"/>
            <a:ext cx="11176620" cy="3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it-IT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lang="it-IT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long-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objectives</a:t>
            </a:r>
            <a:r>
              <a:rPr lang="it-IT" dirty="0"/>
              <a:t> of the FS Group</a:t>
            </a:r>
          </a:p>
        </p:txBody>
      </p:sp>
      <p:sp>
        <p:nvSpPr>
          <p:cNvPr id="47" name="Segnaposto testo 3"/>
          <p:cNvSpPr txBox="1">
            <a:spLocks/>
          </p:cNvSpPr>
          <p:nvPr/>
        </p:nvSpPr>
        <p:spPr bwMode="auto">
          <a:xfrm>
            <a:off x="3858793" y="2256399"/>
            <a:ext cx="748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buClr>
                <a:srgbClr val="DC002E"/>
              </a:buClr>
              <a:buFont typeface="Wingdings" panose="05000000000000000000" pitchFamily="2" charset="2"/>
              <a:buChar char="§"/>
              <a:defRPr/>
            </a:pPr>
            <a:r>
              <a:rPr lang="it-IT" sz="1800" dirty="0">
                <a:solidFill>
                  <a:srgbClr val="000000"/>
                </a:solidFill>
              </a:rPr>
              <a:t>To </a:t>
            </a:r>
            <a:r>
              <a:rPr lang="it-IT" sz="1800" dirty="0" err="1">
                <a:solidFill>
                  <a:srgbClr val="000000"/>
                </a:solidFill>
              </a:rPr>
              <a:t>become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b="1" i="1" dirty="0">
                <a:solidFill>
                  <a:srgbClr val="000000"/>
                </a:solidFill>
              </a:rPr>
              <a:t>carbon </a:t>
            </a:r>
            <a:r>
              <a:rPr lang="it-IT" sz="1800" b="1" i="1" dirty="0" err="1">
                <a:solidFill>
                  <a:srgbClr val="000000"/>
                </a:solidFill>
              </a:rPr>
              <a:t>neutral</a:t>
            </a:r>
            <a:r>
              <a:rPr lang="it-IT" sz="1800" b="1" i="1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until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b="1" dirty="0">
                <a:solidFill>
                  <a:srgbClr val="FF0000"/>
                </a:solidFill>
              </a:rPr>
              <a:t>2040</a:t>
            </a:r>
            <a:r>
              <a:rPr lang="it-IT" sz="1800" b="1" dirty="0">
                <a:solidFill>
                  <a:srgbClr val="000000"/>
                </a:solidFill>
              </a:rPr>
              <a:t>, </a:t>
            </a:r>
            <a:r>
              <a:rPr lang="it-IT" sz="1800" dirty="0">
                <a:solidFill>
                  <a:srgbClr val="000000"/>
                </a:solidFill>
              </a:rPr>
              <a:t>for </a:t>
            </a:r>
            <a:r>
              <a:rPr lang="it-IT" sz="1800" dirty="0" err="1">
                <a:solidFill>
                  <a:srgbClr val="000000"/>
                </a:solidFill>
              </a:rPr>
              <a:t>both</a:t>
            </a:r>
            <a:r>
              <a:rPr lang="it-IT" sz="1800" dirty="0">
                <a:solidFill>
                  <a:srgbClr val="000000"/>
                </a:solidFill>
              </a:rPr>
              <a:t> the energy </a:t>
            </a:r>
            <a:r>
              <a:rPr lang="it-IT" sz="1800" dirty="0" err="1">
                <a:solidFill>
                  <a:srgbClr val="000000"/>
                </a:solidFill>
              </a:rPr>
              <a:t>purchased</a:t>
            </a:r>
            <a:r>
              <a:rPr lang="it-IT" sz="1800" dirty="0">
                <a:solidFill>
                  <a:srgbClr val="000000"/>
                </a:solidFill>
              </a:rPr>
              <a:t> and self-</a:t>
            </a:r>
            <a:r>
              <a:rPr lang="it-IT" sz="1800" dirty="0" err="1">
                <a:solidFill>
                  <a:srgbClr val="000000"/>
                </a:solidFill>
              </a:rPr>
              <a:t>produced</a:t>
            </a:r>
            <a:r>
              <a:rPr lang="it-IT" sz="1800" dirty="0">
                <a:solidFill>
                  <a:srgbClr val="000000"/>
                </a:solidFill>
              </a:rPr>
              <a:t> by the FS Group - </a:t>
            </a:r>
            <a:r>
              <a:rPr lang="it-IT" sz="1800" dirty="0" err="1">
                <a:solidFill>
                  <a:srgbClr val="000000"/>
                </a:solidFill>
              </a:rPr>
              <a:t>including</a:t>
            </a:r>
            <a:r>
              <a:rPr lang="it-IT" sz="1800" dirty="0">
                <a:solidFill>
                  <a:srgbClr val="000000"/>
                </a:solidFill>
              </a:rPr>
              <a:t> energy for </a:t>
            </a:r>
            <a:r>
              <a:rPr lang="it-IT" sz="1800" dirty="0" err="1">
                <a:solidFill>
                  <a:srgbClr val="000000"/>
                </a:solidFill>
              </a:rPr>
              <a:t>traction</a:t>
            </a:r>
            <a:r>
              <a:rPr lang="it-IT" sz="1800" dirty="0">
                <a:solidFill>
                  <a:srgbClr val="000000"/>
                </a:solidFill>
              </a:rPr>
              <a:t> for </a:t>
            </a:r>
            <a:r>
              <a:rPr lang="it-IT" sz="1800" dirty="0" err="1">
                <a:solidFill>
                  <a:srgbClr val="000000"/>
                </a:solidFill>
              </a:rPr>
              <a:t>rail</a:t>
            </a:r>
            <a:r>
              <a:rPr lang="it-IT" sz="1800" dirty="0">
                <a:solidFill>
                  <a:srgbClr val="000000"/>
                </a:solidFill>
              </a:rPr>
              <a:t> and road </a:t>
            </a:r>
            <a:r>
              <a:rPr lang="it-IT" sz="1800" dirty="0" err="1">
                <a:solidFill>
                  <a:srgbClr val="000000"/>
                </a:solidFill>
              </a:rPr>
              <a:t>transport</a:t>
            </a:r>
            <a:r>
              <a:rPr lang="it-IT" sz="1800" dirty="0">
                <a:solidFill>
                  <a:srgbClr val="000000"/>
                </a:solidFill>
              </a:rPr>
              <a:t> and </a:t>
            </a:r>
            <a:r>
              <a:rPr lang="it-IT" sz="1800" dirty="0" err="1">
                <a:solidFill>
                  <a:srgbClr val="000000"/>
                </a:solidFill>
              </a:rPr>
              <a:t>used</a:t>
            </a:r>
            <a:r>
              <a:rPr lang="it-IT" sz="1800" dirty="0">
                <a:solidFill>
                  <a:srgbClr val="000000"/>
                </a:solidFill>
              </a:rPr>
              <a:t> for buildings and </a:t>
            </a:r>
            <a:r>
              <a:rPr lang="it-IT" sz="1800" dirty="0" err="1">
                <a:solidFill>
                  <a:srgbClr val="000000"/>
                </a:solidFill>
              </a:rPr>
              <a:t>other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structures</a:t>
            </a:r>
            <a:r>
              <a:rPr lang="it-IT" sz="1800" dirty="0">
                <a:solidFill>
                  <a:srgbClr val="000000"/>
                </a:solidFill>
              </a:rPr>
              <a:t> (workshops, stations, offices, </a:t>
            </a:r>
            <a:r>
              <a:rPr lang="it-IT" sz="1800" dirty="0" err="1">
                <a:solidFill>
                  <a:srgbClr val="000000"/>
                </a:solidFill>
              </a:rPr>
              <a:t>tunnels</a:t>
            </a:r>
            <a:r>
              <a:rPr lang="it-IT" sz="1800" dirty="0">
                <a:solidFill>
                  <a:srgbClr val="000000"/>
                </a:solidFill>
              </a:rPr>
              <a:t> and roads).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6" y="2333943"/>
            <a:ext cx="2008929" cy="90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" y="3684718"/>
            <a:ext cx="3013393" cy="90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" y="5050241"/>
            <a:ext cx="2008929" cy="90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 bwMode="auto">
          <a:xfrm>
            <a:off x="598524" y="4799520"/>
            <a:ext cx="26608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4795" indent="-264795">
              <a:lnSpc>
                <a:spcPct val="100000"/>
              </a:lnSpc>
              <a:buClr>
                <a:schemeClr val="accent1"/>
              </a:buClr>
              <a:buSzPct val="120000"/>
            </a:pPr>
            <a:r>
              <a:rPr lang="it-IT" sz="1600" b="1" dirty="0" err="1">
                <a:solidFill>
                  <a:srgbClr val="DC002E"/>
                </a:solidFill>
                <a:latin typeface="+mj-lt"/>
              </a:rPr>
              <a:t>Safety</a:t>
            </a:r>
            <a:endParaRPr lang="it-IT" dirty="0" err="1"/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98524" y="3473117"/>
            <a:ext cx="26608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4795" indent="-264795"/>
            <a:r>
              <a:rPr lang="it-IT" sz="1600" b="1" dirty="0" err="1">
                <a:solidFill>
                  <a:srgbClr val="DC002E"/>
                </a:solidFill>
                <a:latin typeface="+mj-lt"/>
              </a:rPr>
              <a:t>Sustainable</a:t>
            </a:r>
            <a:r>
              <a:rPr lang="it-IT" sz="1600" b="1" dirty="0">
                <a:solidFill>
                  <a:srgbClr val="DC002E"/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rgbClr val="DC002E"/>
                </a:solidFill>
                <a:latin typeface="+mj-lt"/>
              </a:rPr>
              <a:t>Mobility</a:t>
            </a:r>
            <a:endParaRPr lang="it-IT" dirty="0" err="1"/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598524" y="2087722"/>
            <a:ext cx="26608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4795" indent="-264795">
              <a:buClr>
                <a:schemeClr val="accent1"/>
              </a:buClr>
              <a:buSzPct val="120000"/>
            </a:pPr>
            <a:r>
              <a:rPr lang="it-IT" sz="1600" b="1" dirty="0">
                <a:solidFill>
                  <a:srgbClr val="DC002E"/>
                </a:solidFill>
                <a:latin typeface="+mj-lt"/>
              </a:rPr>
              <a:t>Energy and </a:t>
            </a:r>
            <a:r>
              <a:rPr lang="it-IT" sz="1600" b="1" dirty="0" err="1">
                <a:solidFill>
                  <a:srgbClr val="DC002E"/>
                </a:solidFill>
                <a:latin typeface="+mj-lt"/>
              </a:rPr>
              <a:t>emissions</a:t>
            </a:r>
            <a:endParaRPr lang="it-IT" dirty="0" err="1"/>
          </a:p>
        </p:txBody>
      </p:sp>
      <p:sp>
        <p:nvSpPr>
          <p:cNvPr id="10" name="Rettangolo arrotondato 9"/>
          <p:cNvSpPr/>
          <p:nvPr/>
        </p:nvSpPr>
        <p:spPr>
          <a:xfrm>
            <a:off x="510036" y="1609076"/>
            <a:ext cx="3048263" cy="390933"/>
          </a:xfrm>
          <a:prstGeom prst="roundRect">
            <a:avLst/>
          </a:prstGeom>
          <a:solidFill>
            <a:srgbClr val="DC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 err="1"/>
              <a:t>SDGs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3805084" y="1609076"/>
            <a:ext cx="7595419" cy="390933"/>
          </a:xfrm>
          <a:prstGeom prst="roundRect">
            <a:avLst/>
          </a:prstGeom>
          <a:solidFill>
            <a:srgbClr val="DC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/>
              <a:t>Long-</a:t>
            </a:r>
            <a:r>
              <a:rPr lang="it-IT" b="1" dirty="0" err="1"/>
              <a:t>Term</a:t>
            </a:r>
            <a:r>
              <a:rPr lang="it-IT" b="1" dirty="0"/>
              <a:t> </a:t>
            </a:r>
            <a:r>
              <a:rPr lang="it-IT" b="1" dirty="0" err="1"/>
              <a:t>Objective</a:t>
            </a:r>
            <a:r>
              <a:rPr lang="it-IT" b="1" dirty="0"/>
              <a:t> (2030-50)</a:t>
            </a:r>
          </a:p>
        </p:txBody>
      </p:sp>
      <p:sp>
        <p:nvSpPr>
          <p:cNvPr id="19" name="Segnaposto testo 3"/>
          <p:cNvSpPr txBox="1">
            <a:spLocks/>
          </p:cNvSpPr>
          <p:nvPr/>
        </p:nvSpPr>
        <p:spPr bwMode="auto">
          <a:xfrm>
            <a:off x="3858793" y="3684718"/>
            <a:ext cx="748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buClr>
                <a:srgbClr val="DC002E"/>
              </a:buClr>
              <a:buFont typeface="Wingdings" panose="05000000000000000000" pitchFamily="2" charset="2"/>
              <a:buChar char="§"/>
              <a:defRPr/>
            </a:pPr>
            <a:r>
              <a:rPr lang="it-IT" sz="1800" dirty="0"/>
              <a:t>5% </a:t>
            </a:r>
            <a:r>
              <a:rPr lang="it-IT" sz="1800" dirty="0" err="1"/>
              <a:t>increase</a:t>
            </a:r>
            <a:r>
              <a:rPr lang="it-IT" sz="1800" dirty="0"/>
              <a:t> of </a:t>
            </a:r>
            <a:r>
              <a:rPr lang="it-IT" sz="1800" b="1" dirty="0"/>
              <a:t>public, </a:t>
            </a:r>
            <a:r>
              <a:rPr lang="it-IT" sz="1800" b="1" dirty="0" err="1"/>
              <a:t>sustainable</a:t>
            </a:r>
            <a:r>
              <a:rPr lang="it-IT" sz="1800" b="1" dirty="0"/>
              <a:t> and </a:t>
            </a:r>
            <a:r>
              <a:rPr lang="it-IT" sz="1800" b="1" dirty="0" err="1"/>
              <a:t>shared</a:t>
            </a:r>
            <a:r>
              <a:rPr lang="it-IT" sz="1800" b="1" dirty="0"/>
              <a:t> </a:t>
            </a:r>
            <a:r>
              <a:rPr lang="it-IT" sz="1800" b="1" dirty="0" err="1"/>
              <a:t>mobility</a:t>
            </a:r>
            <a:r>
              <a:rPr lang="it-IT" sz="1800" dirty="0"/>
              <a:t> by 2030 </a:t>
            </a:r>
            <a:r>
              <a:rPr lang="it-IT" sz="1800" dirty="0" err="1"/>
              <a:t>compared</a:t>
            </a:r>
            <a:r>
              <a:rPr lang="it-IT" sz="1800" dirty="0"/>
              <a:t> to 2015 (15% by 2050). </a:t>
            </a:r>
            <a:r>
              <a:rPr lang="it-IT" sz="1800" dirty="0" err="1"/>
              <a:t>As</a:t>
            </a:r>
            <a:r>
              <a:rPr lang="it-IT" sz="1800" dirty="0"/>
              <a:t> for </a:t>
            </a:r>
            <a:r>
              <a:rPr lang="it-IT" sz="1800" dirty="0" err="1"/>
              <a:t>freight</a:t>
            </a:r>
            <a:r>
              <a:rPr lang="it-IT" sz="1800" dirty="0"/>
              <a:t> </a:t>
            </a:r>
            <a:r>
              <a:rPr lang="it-IT" sz="1800" dirty="0" err="1"/>
              <a:t>transport</a:t>
            </a:r>
            <a:r>
              <a:rPr lang="it-IT" sz="1800" dirty="0"/>
              <a:t>, the </a:t>
            </a:r>
            <a:r>
              <a:rPr lang="it-IT" sz="1800" dirty="0" err="1"/>
              <a:t>objective</a:t>
            </a:r>
            <a:r>
              <a:rPr lang="it-IT" sz="1800" dirty="0"/>
              <a:t> of the FS Group </a:t>
            </a:r>
            <a:r>
              <a:rPr lang="it-IT" sz="1800" dirty="0" err="1"/>
              <a:t>is</a:t>
            </a:r>
            <a:r>
              <a:rPr lang="it-IT" sz="1800" dirty="0"/>
              <a:t> to </a:t>
            </a:r>
            <a:r>
              <a:rPr lang="it-IT" sz="1800" dirty="0" err="1"/>
              <a:t>have</a:t>
            </a:r>
            <a:r>
              <a:rPr lang="it-IT" sz="1800" dirty="0"/>
              <a:t> 50% of </a:t>
            </a:r>
            <a:r>
              <a:rPr lang="it-IT" sz="1800" dirty="0" err="1"/>
              <a:t>goods</a:t>
            </a:r>
            <a:r>
              <a:rPr lang="it-IT" sz="1800" dirty="0"/>
              <a:t> </a:t>
            </a:r>
            <a:r>
              <a:rPr lang="it-IT" sz="1800" dirty="0" err="1"/>
              <a:t>moving</a:t>
            </a:r>
            <a:r>
              <a:rPr lang="it-IT" sz="1800" dirty="0"/>
              <a:t> by </a:t>
            </a:r>
            <a:r>
              <a:rPr lang="it-IT" sz="1800" dirty="0" err="1"/>
              <a:t>rail</a:t>
            </a:r>
            <a:r>
              <a:rPr lang="it-IT" sz="1800" dirty="0"/>
              <a:t> by 2050, on </a:t>
            </a:r>
            <a:r>
              <a:rPr lang="it-IT" sz="1800" dirty="0" err="1"/>
              <a:t>sections</a:t>
            </a:r>
            <a:r>
              <a:rPr lang="it-IT" sz="1800" dirty="0"/>
              <a:t> </a:t>
            </a:r>
            <a:r>
              <a:rPr lang="it-IT" sz="1800" dirty="0" err="1"/>
              <a:t>longer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300km. </a:t>
            </a:r>
            <a:endParaRPr lang="it-IT" sz="1800" dirty="0">
              <a:cs typeface="Calibri"/>
            </a:endParaRPr>
          </a:p>
        </p:txBody>
      </p:sp>
      <p:sp>
        <p:nvSpPr>
          <p:cNvPr id="20" name="Segnaposto testo 3"/>
          <p:cNvSpPr txBox="1">
            <a:spLocks/>
          </p:cNvSpPr>
          <p:nvPr/>
        </p:nvSpPr>
        <p:spPr bwMode="auto">
          <a:xfrm>
            <a:off x="3858793" y="5045741"/>
            <a:ext cx="748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buClr>
                <a:srgbClr val="DC002E"/>
              </a:buClr>
              <a:buFont typeface="Wingdings" panose="05000000000000000000" pitchFamily="2" charset="2"/>
              <a:buChar char="§"/>
              <a:defRPr/>
            </a:pPr>
            <a:r>
              <a:rPr lang="it-IT" sz="1800" b="1" dirty="0"/>
              <a:t>By 2050,</a:t>
            </a:r>
            <a:r>
              <a:rPr lang="it-IT" sz="1800" dirty="0"/>
              <a:t> </a:t>
            </a:r>
            <a:r>
              <a:rPr lang="it-IT" sz="1800" dirty="0" err="1"/>
              <a:t>bring</a:t>
            </a:r>
            <a:r>
              <a:rPr lang="it-IT" sz="1800" dirty="0"/>
              <a:t> to zero the </a:t>
            </a:r>
            <a:r>
              <a:rPr lang="it-IT" sz="1800" dirty="0" err="1"/>
              <a:t>number</a:t>
            </a:r>
            <a:r>
              <a:rPr lang="it-IT" sz="1800" dirty="0"/>
              <a:t> of fatal events </a:t>
            </a:r>
            <a:r>
              <a:rPr lang="it-IT" sz="1800" dirty="0" err="1"/>
              <a:t>among</a:t>
            </a:r>
            <a:r>
              <a:rPr lang="it-IT" sz="1800" dirty="0"/>
              <a:t> the people </a:t>
            </a:r>
            <a:r>
              <a:rPr lang="it-IT" sz="1800" dirty="0" err="1"/>
              <a:t>choosing</a:t>
            </a:r>
            <a:r>
              <a:rPr lang="it-IT" sz="1800" dirty="0"/>
              <a:t> to use the </a:t>
            </a:r>
            <a:r>
              <a:rPr lang="it-IT" sz="1800" dirty="0" err="1"/>
              <a:t>transport</a:t>
            </a:r>
            <a:r>
              <a:rPr lang="it-IT" sz="1800" dirty="0"/>
              <a:t> services </a:t>
            </a:r>
            <a:r>
              <a:rPr lang="it-IT" sz="1800" dirty="0" err="1"/>
              <a:t>offered</a:t>
            </a:r>
            <a:r>
              <a:rPr lang="it-IT" sz="1800" dirty="0"/>
              <a:t> by the FS Group, </a:t>
            </a:r>
            <a:r>
              <a:rPr lang="it-IT" sz="1800" dirty="0" err="1"/>
              <a:t>its</a:t>
            </a:r>
            <a:r>
              <a:rPr lang="it-IT" sz="1800" dirty="0"/>
              <a:t> </a:t>
            </a:r>
            <a:r>
              <a:rPr lang="it-IT" sz="1800" dirty="0" err="1"/>
              <a:t>employees</a:t>
            </a:r>
            <a:r>
              <a:rPr lang="it-IT" sz="1800" dirty="0"/>
              <a:t> and </a:t>
            </a:r>
            <a:r>
              <a:rPr lang="it-IT" sz="1800" dirty="0" err="1"/>
              <a:t>external</a:t>
            </a:r>
            <a:r>
              <a:rPr lang="it-IT" sz="1800" dirty="0"/>
              <a:t> contractors and providers.</a:t>
            </a:r>
            <a:endParaRPr lang="it-IT" sz="18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99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Busitalia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Mission and company </a:t>
            </a:r>
            <a:r>
              <a:rPr lang="it-IT" dirty="0" err="1"/>
              <a:t>profile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407368" y="1571305"/>
            <a:ext cx="11176620" cy="1357423"/>
          </a:xfr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Clr>
                <a:srgbClr val="DC002E"/>
              </a:buClr>
            </a:pPr>
            <a:r>
              <a:rPr lang="it-IT" dirty="0" err="1">
                <a:solidFill>
                  <a:srgbClr val="000000"/>
                </a:solidFill>
              </a:rPr>
              <a:t>Busitalia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is</a:t>
            </a:r>
            <a:r>
              <a:rPr lang="it-IT" dirty="0">
                <a:solidFill>
                  <a:srgbClr val="000000"/>
                </a:solidFill>
              </a:rPr>
              <a:t> the company and sub-holding of the </a:t>
            </a:r>
            <a:r>
              <a:rPr lang="it-IT" b="1" dirty="0">
                <a:solidFill>
                  <a:srgbClr val="000000"/>
                </a:solidFill>
              </a:rPr>
              <a:t>Ferrovie dello Stato Italiane Group (FS), </a:t>
            </a:r>
            <a:r>
              <a:rPr lang="it-IT" dirty="0" err="1">
                <a:solidFill>
                  <a:srgbClr val="000000"/>
                </a:solidFill>
              </a:rPr>
              <a:t>which</a:t>
            </a:r>
            <a:r>
              <a:rPr lang="it-IT" dirty="0">
                <a:solidFill>
                  <a:srgbClr val="000000"/>
                </a:solidFill>
              </a:rPr>
              <a:t> task </a:t>
            </a:r>
            <a:r>
              <a:rPr lang="it-IT" dirty="0" err="1">
                <a:solidFill>
                  <a:srgbClr val="000000"/>
                </a:solidFill>
              </a:rPr>
              <a:t>is</a:t>
            </a:r>
            <a:r>
              <a:rPr lang="it-IT" dirty="0">
                <a:solidFill>
                  <a:srgbClr val="000000"/>
                </a:solidFill>
              </a:rPr>
              <a:t> the management of Local </a:t>
            </a:r>
            <a:r>
              <a:rPr lang="it-IT" dirty="0" err="1">
                <a:solidFill>
                  <a:srgbClr val="000000"/>
                </a:solidFill>
              </a:rPr>
              <a:t>Transport</a:t>
            </a:r>
            <a:r>
              <a:rPr lang="it-IT" dirty="0">
                <a:solidFill>
                  <a:srgbClr val="000000"/>
                </a:solidFill>
              </a:rPr>
              <a:t> Services on road and tramway.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Clr>
                <a:srgbClr val="DC002E"/>
              </a:buClr>
            </a:pPr>
            <a:r>
              <a:rPr lang="it-IT" dirty="0">
                <a:solidFill>
                  <a:srgbClr val="000000"/>
                </a:solidFill>
              </a:rPr>
              <a:t>The company </a:t>
            </a:r>
            <a:r>
              <a:rPr lang="it-IT" dirty="0" err="1">
                <a:solidFill>
                  <a:srgbClr val="000000"/>
                </a:solidFill>
              </a:rPr>
              <a:t>structure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is</a:t>
            </a:r>
            <a:r>
              <a:rPr lang="it-IT" dirty="0">
                <a:solidFill>
                  <a:srgbClr val="000000"/>
                </a:solidFill>
              </a:rPr>
              <a:t> more </a:t>
            </a:r>
            <a:r>
              <a:rPr lang="it-IT" dirty="0" err="1">
                <a:solidFill>
                  <a:srgbClr val="000000"/>
                </a:solidFill>
              </a:rPr>
              <a:t>complex</a:t>
            </a:r>
            <a:r>
              <a:rPr lang="it-IT" dirty="0">
                <a:solidFill>
                  <a:srgbClr val="000000"/>
                </a:solidFill>
              </a:rPr>
              <a:t>, due to the </a:t>
            </a:r>
            <a:r>
              <a:rPr lang="it-IT" b="1" dirty="0" err="1">
                <a:solidFill>
                  <a:srgbClr val="000000"/>
                </a:solidFill>
              </a:rPr>
              <a:t>existing</a:t>
            </a:r>
            <a:r>
              <a:rPr lang="it-IT" b="1" dirty="0">
                <a:solidFill>
                  <a:srgbClr val="000000"/>
                </a:solidFill>
              </a:rPr>
              <a:t> partnerships with </a:t>
            </a:r>
            <a:r>
              <a:rPr lang="it-IT" b="1" dirty="0" err="1">
                <a:solidFill>
                  <a:srgbClr val="000000"/>
                </a:solidFill>
              </a:rPr>
              <a:t>other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operators</a:t>
            </a:r>
            <a:r>
              <a:rPr lang="it-IT" dirty="0">
                <a:solidFill>
                  <a:srgbClr val="000000"/>
                </a:solidFill>
              </a:rPr>
              <a:t>, to </a:t>
            </a:r>
            <a:r>
              <a:rPr lang="it-IT" dirty="0" err="1">
                <a:solidFill>
                  <a:srgbClr val="000000"/>
                </a:solidFill>
              </a:rPr>
              <a:t>manage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transport</a:t>
            </a:r>
            <a:r>
              <a:rPr lang="it-IT" dirty="0">
                <a:solidFill>
                  <a:srgbClr val="000000"/>
                </a:solidFill>
              </a:rPr>
              <a:t> services </a:t>
            </a:r>
            <a:r>
              <a:rPr lang="it-IT" dirty="0" err="1">
                <a:solidFill>
                  <a:srgbClr val="000000"/>
                </a:solidFill>
              </a:rPr>
              <a:t>within</a:t>
            </a:r>
            <a:r>
              <a:rPr lang="it-IT" dirty="0">
                <a:solidFill>
                  <a:srgbClr val="000000"/>
                </a:solidFill>
              </a:rPr>
              <a:t> the </a:t>
            </a:r>
            <a:r>
              <a:rPr lang="it-IT" dirty="0" err="1">
                <a:solidFill>
                  <a:srgbClr val="000000"/>
                </a:solidFill>
              </a:rPr>
              <a:t>regions</a:t>
            </a:r>
            <a:r>
              <a:rPr lang="it-IT" dirty="0">
                <a:solidFill>
                  <a:srgbClr val="000000"/>
                </a:solidFill>
              </a:rPr>
              <a:t> of Toscana and Umbria. </a:t>
            </a:r>
            <a:endParaRPr lang="it-IT" dirty="0">
              <a:cs typeface="Calibri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222358" y="3065409"/>
            <a:ext cx="1388750" cy="6843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144000" rIns="7620" bIns="144000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Busitalia  - Sita Nord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75636" y="3977024"/>
            <a:ext cx="1157291" cy="54472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Qbuzz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subsidiaries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096829" y="3977024"/>
            <a:ext cx="1157291" cy="54472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Qbuzz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Mobility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2212558" y="4395653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718022" y="3977024"/>
            <a:ext cx="1157291" cy="54472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Busitalia Veneto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3833751" y="4390609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78,9%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5339215" y="3977024"/>
            <a:ext cx="1157291" cy="5447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ATAF Gestioni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5454944" y="4385565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6960408" y="3977024"/>
            <a:ext cx="1157291" cy="54472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Busitalia Campania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7076137" y="4375477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8581601" y="3977024"/>
            <a:ext cx="1157291" cy="544722"/>
          </a:xfrm>
          <a:prstGeom prst="roundRect">
            <a:avLst/>
          </a:prstGeom>
          <a:solidFill>
            <a:srgbClr val="0E6B6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Busitalia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339215" y="4712257"/>
            <a:ext cx="1157291" cy="544722"/>
          </a:xfrm>
          <a:prstGeom prst="roundRect">
            <a:avLst/>
          </a:prstGeom>
          <a:solidFill>
            <a:srgbClr val="0E6B6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Firenze City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Sightseeing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5339215" y="5447490"/>
            <a:ext cx="1157291" cy="543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DC002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I-MAGO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5454944" y="5181348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igura a mano libera 25"/>
          <p:cNvSpPr/>
          <p:nvPr/>
        </p:nvSpPr>
        <p:spPr>
          <a:xfrm>
            <a:off x="5454944" y="5869305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Connettore 4 29"/>
          <p:cNvCxnSpPr>
            <a:stCxn id="5" idx="1"/>
            <a:endCxn id="6" idx="0"/>
          </p:cNvCxnSpPr>
          <p:nvPr/>
        </p:nvCxnSpPr>
        <p:spPr>
          <a:xfrm rot="10800000" flipV="1">
            <a:off x="1054282" y="3407568"/>
            <a:ext cx="4168076" cy="56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igura a mano libera 6"/>
          <p:cNvSpPr/>
          <p:nvPr/>
        </p:nvSpPr>
        <p:spPr>
          <a:xfrm>
            <a:off x="591365" y="4400696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Connettore 4 38"/>
          <p:cNvCxnSpPr>
            <a:stCxn id="12" idx="1"/>
            <a:endCxn id="22" idx="1"/>
          </p:cNvCxnSpPr>
          <p:nvPr/>
        </p:nvCxnSpPr>
        <p:spPr>
          <a:xfrm rot="10800000" flipV="1">
            <a:off x="5339215" y="4249384"/>
            <a:ext cx="12700" cy="73523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40"/>
          <p:cNvCxnSpPr>
            <a:stCxn id="12" idx="1"/>
            <a:endCxn id="23" idx="1"/>
          </p:cNvCxnSpPr>
          <p:nvPr/>
        </p:nvCxnSpPr>
        <p:spPr>
          <a:xfrm rot="10800000" flipV="1">
            <a:off x="5339215" y="4249384"/>
            <a:ext cx="12700" cy="146990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4 48"/>
          <p:cNvCxnSpPr>
            <a:stCxn id="5" idx="1"/>
            <a:endCxn id="8" idx="0"/>
          </p:cNvCxnSpPr>
          <p:nvPr/>
        </p:nvCxnSpPr>
        <p:spPr>
          <a:xfrm rot="10800000" flipV="1">
            <a:off x="2675476" y="3407568"/>
            <a:ext cx="2546883" cy="56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4 51"/>
          <p:cNvCxnSpPr>
            <a:stCxn id="5" idx="1"/>
            <a:endCxn id="10" idx="0"/>
          </p:cNvCxnSpPr>
          <p:nvPr/>
        </p:nvCxnSpPr>
        <p:spPr>
          <a:xfrm rot="10800000" flipV="1">
            <a:off x="4296668" y="3407568"/>
            <a:ext cx="925690" cy="56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4 65"/>
          <p:cNvCxnSpPr>
            <a:stCxn id="5" idx="3"/>
            <a:endCxn id="16" idx="0"/>
          </p:cNvCxnSpPr>
          <p:nvPr/>
        </p:nvCxnSpPr>
        <p:spPr>
          <a:xfrm>
            <a:off x="6611108" y="3407568"/>
            <a:ext cx="2549139" cy="56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ttangolo arrotondato 88"/>
          <p:cNvSpPr/>
          <p:nvPr/>
        </p:nvSpPr>
        <p:spPr>
          <a:xfrm>
            <a:off x="10202794" y="3977024"/>
            <a:ext cx="1157291" cy="54472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Savit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igura a mano libera 89"/>
          <p:cNvSpPr/>
          <p:nvPr/>
        </p:nvSpPr>
        <p:spPr>
          <a:xfrm>
            <a:off x="10318523" y="4380521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igura a mano libera 92"/>
          <p:cNvSpPr/>
          <p:nvPr/>
        </p:nvSpPr>
        <p:spPr>
          <a:xfrm>
            <a:off x="8697330" y="4380521"/>
            <a:ext cx="1041562" cy="181574"/>
          </a:xfrm>
          <a:custGeom>
            <a:avLst/>
            <a:gdLst>
              <a:gd name="connsiteX0" fmla="*/ 0 w 1041562"/>
              <a:gd name="connsiteY0" fmla="*/ 0 h 199731"/>
              <a:gd name="connsiteX1" fmla="*/ 1041562 w 1041562"/>
              <a:gd name="connsiteY1" fmla="*/ 0 h 199731"/>
              <a:gd name="connsiteX2" fmla="*/ 1041562 w 1041562"/>
              <a:gd name="connsiteY2" fmla="*/ 199731 h 199731"/>
              <a:gd name="connsiteX3" fmla="*/ 0 w 1041562"/>
              <a:gd name="connsiteY3" fmla="*/ 199731 h 199731"/>
              <a:gd name="connsiteX4" fmla="*/ 0 w 1041562"/>
              <a:gd name="connsiteY4" fmla="*/ 0 h 1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562" h="199731">
                <a:moveTo>
                  <a:pt x="0" y="0"/>
                </a:moveTo>
                <a:lnTo>
                  <a:pt x="1041562" y="0"/>
                </a:lnTo>
                <a:lnTo>
                  <a:pt x="1041562" y="199731"/>
                </a:lnTo>
                <a:lnTo>
                  <a:pt x="0" y="1997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1" name="Connettore 4 140"/>
          <p:cNvCxnSpPr>
            <a:stCxn id="5" idx="3"/>
            <a:endCxn id="14" idx="0"/>
          </p:cNvCxnSpPr>
          <p:nvPr/>
        </p:nvCxnSpPr>
        <p:spPr>
          <a:xfrm>
            <a:off x="6611108" y="3407568"/>
            <a:ext cx="927946" cy="56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4 143"/>
          <p:cNvCxnSpPr>
            <a:stCxn id="5" idx="3"/>
            <a:endCxn id="89" idx="0"/>
          </p:cNvCxnSpPr>
          <p:nvPr/>
        </p:nvCxnSpPr>
        <p:spPr>
          <a:xfrm>
            <a:off x="6611108" y="3407568"/>
            <a:ext cx="4170332" cy="56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ttangolo arrotondato 164"/>
          <p:cNvSpPr/>
          <p:nvPr/>
        </p:nvSpPr>
        <p:spPr>
          <a:xfrm>
            <a:off x="655567" y="5221326"/>
            <a:ext cx="612000" cy="216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CasellaDiTesto 165"/>
          <p:cNvSpPr txBox="1"/>
          <p:nvPr/>
        </p:nvSpPr>
        <p:spPr>
          <a:xfrm>
            <a:off x="1364822" y="5190726"/>
            <a:ext cx="592401" cy="277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/>
                <a:cs typeface="Calibri"/>
              </a:rPr>
              <a:t>PT</a:t>
            </a:r>
            <a:endParaRPr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67" name="Rettangolo arrotondato 166"/>
          <p:cNvSpPr/>
          <p:nvPr/>
        </p:nvSpPr>
        <p:spPr>
          <a:xfrm>
            <a:off x="655567" y="5555746"/>
            <a:ext cx="612000" cy="216000"/>
          </a:xfrm>
          <a:prstGeom prst="roundRect">
            <a:avLst/>
          </a:prstGeom>
          <a:solidFill>
            <a:srgbClr val="0E6B6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ttangolo arrotondato 167"/>
          <p:cNvSpPr/>
          <p:nvPr/>
        </p:nvSpPr>
        <p:spPr>
          <a:xfrm>
            <a:off x="655567" y="5890166"/>
            <a:ext cx="612000" cy="21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CasellaDiTesto 168"/>
          <p:cNvSpPr txBox="1"/>
          <p:nvPr/>
        </p:nvSpPr>
        <p:spPr>
          <a:xfrm>
            <a:off x="1364822" y="5505057"/>
            <a:ext cx="20880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sz="1200" b="1" dirty="0">
                <a:cs typeface="Calibri"/>
              </a:rPr>
              <a:t>Market services</a:t>
            </a:r>
          </a:p>
        </p:txBody>
      </p:sp>
      <p:sp>
        <p:nvSpPr>
          <p:cNvPr id="170" name="CasellaDiTesto 169"/>
          <p:cNvSpPr txBox="1"/>
          <p:nvPr/>
        </p:nvSpPr>
        <p:spPr>
          <a:xfrm>
            <a:off x="1364822" y="5819187"/>
            <a:ext cx="20880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sz="1200" b="1" dirty="0" err="1">
                <a:solidFill>
                  <a:srgbClr val="000000"/>
                </a:solidFill>
                <a:latin typeface="Calibri" panose="020F0502020204030204"/>
              </a:rPr>
              <a:t>Maintenance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/>
              </a:rPr>
              <a:t> services</a:t>
            </a:r>
            <a:endParaRPr lang="it-IT" dirty="0">
              <a:ea typeface="+mn-ea"/>
              <a:cs typeface="+mn-cs"/>
            </a:endParaRPr>
          </a:p>
        </p:txBody>
      </p:sp>
      <p:sp>
        <p:nvSpPr>
          <p:cNvPr id="172" name="CasellaDiTesto 171"/>
          <p:cNvSpPr txBox="1"/>
          <p:nvPr/>
        </p:nvSpPr>
        <p:spPr>
          <a:xfrm>
            <a:off x="655567" y="4816232"/>
            <a:ext cx="288011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sz="1400" b="1" dirty="0" err="1">
                <a:solidFill>
                  <a:srgbClr val="000000"/>
                </a:solidFill>
                <a:latin typeface="Calibri" panose="020F0502020204030204"/>
              </a:rPr>
              <a:t>Main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/>
              </a:rPr>
              <a:t> activities</a:t>
            </a:r>
            <a:endParaRPr lang="it-IT" dirty="0">
              <a:ea typeface="+mn-ea"/>
              <a:cs typeface="+mn-cs"/>
            </a:endParaRPr>
          </a:p>
        </p:txBody>
      </p:sp>
      <p:cxnSp>
        <p:nvCxnSpPr>
          <p:cNvPr id="202" name="Connettore 2 201"/>
          <p:cNvCxnSpPr>
            <a:stCxn id="5" idx="2"/>
            <a:endCxn id="12" idx="0"/>
          </p:cNvCxnSpPr>
          <p:nvPr/>
        </p:nvCxnSpPr>
        <p:spPr>
          <a:xfrm>
            <a:off x="5916733" y="3749727"/>
            <a:ext cx="1128" cy="227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arrotondato 43"/>
          <p:cNvSpPr/>
          <p:nvPr/>
        </p:nvSpPr>
        <p:spPr>
          <a:xfrm>
            <a:off x="2628529" y="5221326"/>
            <a:ext cx="612000" cy="21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84553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254120" y="5181348"/>
            <a:ext cx="181958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/>
                <a:cs typeface="Calibri"/>
              </a:rPr>
              <a:t>Toscana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5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Busitalia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Public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– KPI </a:t>
            </a:r>
            <a:r>
              <a:rPr lang="it-IT" dirty="0" err="1"/>
              <a:t>actual</a:t>
            </a:r>
            <a:r>
              <a:rPr lang="it-IT" dirty="0"/>
              <a:t> </a:t>
            </a:r>
            <a:r>
              <a:rPr lang="it-IT" dirty="0" err="1"/>
              <a:t>borders</a:t>
            </a:r>
            <a:r>
              <a:rPr lang="it-IT" dirty="0"/>
              <a:t>  </a:t>
            </a:r>
          </a:p>
          <a:p>
            <a:endParaRPr lang="it-IT" dirty="0"/>
          </a:p>
        </p:txBody>
      </p:sp>
      <p:pic>
        <p:nvPicPr>
          <p:cNvPr id="810" name="Immagine 80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3999840"/>
            <a:ext cx="731658" cy="731658"/>
          </a:xfrm>
          <a:prstGeom prst="rect">
            <a:avLst/>
          </a:prstGeom>
        </p:spPr>
      </p:pic>
      <p:pic>
        <p:nvPicPr>
          <p:cNvPr id="811" name="Immagine 8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564125"/>
            <a:ext cx="736579" cy="740717"/>
          </a:xfrm>
          <a:prstGeom prst="rect">
            <a:avLst/>
          </a:prstGeom>
        </p:spPr>
      </p:pic>
      <p:pic>
        <p:nvPicPr>
          <p:cNvPr id="812" name="Immagine 8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3188461"/>
            <a:ext cx="731658" cy="731658"/>
          </a:xfrm>
          <a:prstGeom prst="rect">
            <a:avLst/>
          </a:prstGeom>
        </p:spPr>
      </p:pic>
      <p:pic>
        <p:nvPicPr>
          <p:cNvPr id="813" name="Immagine 8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4822315"/>
            <a:ext cx="709352" cy="709352"/>
          </a:xfrm>
          <a:prstGeom prst="rect">
            <a:avLst/>
          </a:prstGeom>
        </p:spPr>
      </p:pic>
      <p:pic>
        <p:nvPicPr>
          <p:cNvPr id="814" name="Immagine 8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2381680"/>
            <a:ext cx="730800" cy="730800"/>
          </a:xfrm>
          <a:prstGeom prst="rect">
            <a:avLst/>
          </a:prstGeom>
        </p:spPr>
      </p:pic>
      <p:sp>
        <p:nvSpPr>
          <p:cNvPr id="815" name="CasellaDiTesto 814">
            <a:extLst>
              <a:ext uri="{FF2B5EF4-FFF2-40B4-BE49-F238E27FC236}">
                <a16:creationId xmlns:a16="http://schemas.microsoft.com/office/drawing/2014/main" id="{EEA7F41A-27FD-E643-95CC-7B576FF14F21}"/>
              </a:ext>
            </a:extLst>
          </p:cNvPr>
          <p:cNvSpPr txBox="1"/>
          <p:nvPr/>
        </p:nvSpPr>
        <p:spPr>
          <a:xfrm>
            <a:off x="1175412" y="4013004"/>
            <a:ext cx="18789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  <a:cs typeface="Calibri"/>
              </a:rPr>
              <a:t>Employees</a:t>
            </a:r>
            <a:endParaRPr kumimoji="0" lang="it-IT" sz="1800" b="1" i="0" u="none" strike="noStrike" kern="1200" cap="none" spc="0" normalizeH="0" baseline="0" noProof="0" dirty="0" err="1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2.800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5943297" y="976595"/>
            <a:ext cx="5535762" cy="5715019"/>
            <a:chOff x="5268778" y="880392"/>
            <a:chExt cx="5535762" cy="5715019"/>
          </a:xfrm>
        </p:grpSpPr>
        <p:grpSp>
          <p:nvGrpSpPr>
            <p:cNvPr id="816" name="Gruppo 815"/>
            <p:cNvGrpSpPr/>
            <p:nvPr/>
          </p:nvGrpSpPr>
          <p:grpSpPr>
            <a:xfrm>
              <a:off x="5781792" y="1409846"/>
              <a:ext cx="3456943" cy="4852396"/>
              <a:chOff x="2344621" y="2945628"/>
              <a:chExt cx="2453753" cy="3246242"/>
            </a:xfrm>
          </p:grpSpPr>
          <p:sp>
            <p:nvSpPr>
              <p:cNvPr id="817" name="Freeform 6"/>
              <p:cNvSpPr>
                <a:spLocks/>
              </p:cNvSpPr>
              <p:nvPr/>
            </p:nvSpPr>
            <p:spPr bwMode="auto">
              <a:xfrm rot="21268857">
                <a:off x="2406692" y="4726236"/>
                <a:ext cx="386646" cy="688939"/>
              </a:xfrm>
              <a:custGeom>
                <a:avLst/>
                <a:gdLst/>
                <a:ahLst/>
                <a:cxnLst>
                  <a:cxn ang="0">
                    <a:pos x="10" y="70"/>
                  </a:cxn>
                  <a:cxn ang="0">
                    <a:pos x="14" y="100"/>
                  </a:cxn>
                  <a:cxn ang="0">
                    <a:pos x="8" y="128"/>
                  </a:cxn>
                  <a:cxn ang="0">
                    <a:pos x="10" y="149"/>
                  </a:cxn>
                  <a:cxn ang="0">
                    <a:pos x="36" y="165"/>
                  </a:cxn>
                  <a:cxn ang="0">
                    <a:pos x="40" y="215"/>
                  </a:cxn>
                  <a:cxn ang="0">
                    <a:pos x="45" y="254"/>
                  </a:cxn>
                  <a:cxn ang="0">
                    <a:pos x="43" y="280"/>
                  </a:cxn>
                  <a:cxn ang="0">
                    <a:pos x="30" y="313"/>
                  </a:cxn>
                  <a:cxn ang="0">
                    <a:pos x="40" y="340"/>
                  </a:cxn>
                  <a:cxn ang="0">
                    <a:pos x="43" y="369"/>
                  </a:cxn>
                  <a:cxn ang="0">
                    <a:pos x="21" y="394"/>
                  </a:cxn>
                  <a:cxn ang="0">
                    <a:pos x="14" y="423"/>
                  </a:cxn>
                  <a:cxn ang="0">
                    <a:pos x="3" y="455"/>
                  </a:cxn>
                  <a:cxn ang="0">
                    <a:pos x="8" y="488"/>
                  </a:cxn>
                  <a:cxn ang="0">
                    <a:pos x="31" y="512"/>
                  </a:cxn>
                  <a:cxn ang="0">
                    <a:pos x="40" y="558"/>
                  </a:cxn>
                  <a:cxn ang="0">
                    <a:pos x="62" y="555"/>
                  </a:cxn>
                  <a:cxn ang="0">
                    <a:pos x="96" y="577"/>
                  </a:cxn>
                  <a:cxn ang="0">
                    <a:pos x="129" y="545"/>
                  </a:cxn>
                  <a:cxn ang="0">
                    <a:pos x="134" y="520"/>
                  </a:cxn>
                  <a:cxn ang="0">
                    <a:pos x="151" y="507"/>
                  </a:cxn>
                  <a:cxn ang="0">
                    <a:pos x="185" y="517"/>
                  </a:cxn>
                  <a:cxn ang="0">
                    <a:pos x="221" y="531"/>
                  </a:cxn>
                  <a:cxn ang="0">
                    <a:pos x="226" y="437"/>
                  </a:cxn>
                  <a:cxn ang="0">
                    <a:pos x="263" y="299"/>
                  </a:cxn>
                  <a:cxn ang="0">
                    <a:pos x="296" y="219"/>
                  </a:cxn>
                  <a:cxn ang="0">
                    <a:pos x="291" y="194"/>
                  </a:cxn>
                  <a:cxn ang="0">
                    <a:pos x="285" y="152"/>
                  </a:cxn>
                  <a:cxn ang="0">
                    <a:pos x="280" y="111"/>
                  </a:cxn>
                  <a:cxn ang="0">
                    <a:pos x="261" y="49"/>
                  </a:cxn>
                  <a:cxn ang="0">
                    <a:pos x="248" y="19"/>
                  </a:cxn>
                  <a:cxn ang="0">
                    <a:pos x="217" y="19"/>
                  </a:cxn>
                  <a:cxn ang="0">
                    <a:pos x="185" y="22"/>
                  </a:cxn>
                  <a:cxn ang="0">
                    <a:pos x="169" y="38"/>
                  </a:cxn>
                  <a:cxn ang="0">
                    <a:pos x="147" y="52"/>
                  </a:cxn>
                  <a:cxn ang="0">
                    <a:pos x="120" y="82"/>
                  </a:cxn>
                  <a:cxn ang="0">
                    <a:pos x="96" y="79"/>
                  </a:cxn>
                  <a:cxn ang="0">
                    <a:pos x="72" y="103"/>
                  </a:cxn>
                  <a:cxn ang="0">
                    <a:pos x="43" y="87"/>
                  </a:cxn>
                  <a:cxn ang="0">
                    <a:pos x="24" y="79"/>
                  </a:cxn>
                </a:cxnLst>
                <a:rect l="0" t="0" r="r" b="b"/>
                <a:pathLst>
                  <a:path w="301" h="577">
                    <a:moveTo>
                      <a:pt x="24" y="60"/>
                    </a:moveTo>
                    <a:lnTo>
                      <a:pt x="10" y="70"/>
                    </a:lnTo>
                    <a:lnTo>
                      <a:pt x="10" y="87"/>
                    </a:lnTo>
                    <a:lnTo>
                      <a:pt x="14" y="100"/>
                    </a:lnTo>
                    <a:lnTo>
                      <a:pt x="3" y="114"/>
                    </a:lnTo>
                    <a:lnTo>
                      <a:pt x="8" y="128"/>
                    </a:lnTo>
                    <a:lnTo>
                      <a:pt x="3" y="145"/>
                    </a:lnTo>
                    <a:lnTo>
                      <a:pt x="10" y="149"/>
                    </a:lnTo>
                    <a:lnTo>
                      <a:pt x="30" y="145"/>
                    </a:lnTo>
                    <a:lnTo>
                      <a:pt x="36" y="165"/>
                    </a:lnTo>
                    <a:lnTo>
                      <a:pt x="43" y="194"/>
                    </a:lnTo>
                    <a:lnTo>
                      <a:pt x="40" y="215"/>
                    </a:lnTo>
                    <a:lnTo>
                      <a:pt x="50" y="235"/>
                    </a:lnTo>
                    <a:lnTo>
                      <a:pt x="45" y="254"/>
                    </a:lnTo>
                    <a:lnTo>
                      <a:pt x="43" y="264"/>
                    </a:lnTo>
                    <a:lnTo>
                      <a:pt x="43" y="280"/>
                    </a:lnTo>
                    <a:lnTo>
                      <a:pt x="30" y="294"/>
                    </a:lnTo>
                    <a:lnTo>
                      <a:pt x="30" y="313"/>
                    </a:lnTo>
                    <a:lnTo>
                      <a:pt x="30" y="326"/>
                    </a:lnTo>
                    <a:lnTo>
                      <a:pt x="40" y="340"/>
                    </a:lnTo>
                    <a:lnTo>
                      <a:pt x="43" y="353"/>
                    </a:lnTo>
                    <a:lnTo>
                      <a:pt x="43" y="369"/>
                    </a:lnTo>
                    <a:lnTo>
                      <a:pt x="26" y="385"/>
                    </a:lnTo>
                    <a:lnTo>
                      <a:pt x="21" y="394"/>
                    </a:lnTo>
                    <a:lnTo>
                      <a:pt x="19" y="415"/>
                    </a:lnTo>
                    <a:lnTo>
                      <a:pt x="14" y="423"/>
                    </a:lnTo>
                    <a:lnTo>
                      <a:pt x="5" y="428"/>
                    </a:lnTo>
                    <a:lnTo>
                      <a:pt x="3" y="455"/>
                    </a:lnTo>
                    <a:lnTo>
                      <a:pt x="0" y="476"/>
                    </a:lnTo>
                    <a:lnTo>
                      <a:pt x="8" y="488"/>
                    </a:lnTo>
                    <a:lnTo>
                      <a:pt x="21" y="504"/>
                    </a:lnTo>
                    <a:lnTo>
                      <a:pt x="31" y="512"/>
                    </a:lnTo>
                    <a:lnTo>
                      <a:pt x="39" y="534"/>
                    </a:lnTo>
                    <a:lnTo>
                      <a:pt x="40" y="558"/>
                    </a:lnTo>
                    <a:lnTo>
                      <a:pt x="50" y="568"/>
                    </a:lnTo>
                    <a:lnTo>
                      <a:pt x="62" y="555"/>
                    </a:lnTo>
                    <a:lnTo>
                      <a:pt x="72" y="555"/>
                    </a:lnTo>
                    <a:lnTo>
                      <a:pt x="96" y="577"/>
                    </a:lnTo>
                    <a:lnTo>
                      <a:pt x="108" y="558"/>
                    </a:lnTo>
                    <a:lnTo>
                      <a:pt x="129" y="545"/>
                    </a:lnTo>
                    <a:lnTo>
                      <a:pt x="142" y="539"/>
                    </a:lnTo>
                    <a:lnTo>
                      <a:pt x="134" y="520"/>
                    </a:lnTo>
                    <a:lnTo>
                      <a:pt x="132" y="504"/>
                    </a:lnTo>
                    <a:lnTo>
                      <a:pt x="151" y="507"/>
                    </a:lnTo>
                    <a:lnTo>
                      <a:pt x="174" y="498"/>
                    </a:lnTo>
                    <a:lnTo>
                      <a:pt x="185" y="517"/>
                    </a:lnTo>
                    <a:lnTo>
                      <a:pt x="196" y="520"/>
                    </a:lnTo>
                    <a:lnTo>
                      <a:pt x="221" y="531"/>
                    </a:lnTo>
                    <a:lnTo>
                      <a:pt x="229" y="526"/>
                    </a:lnTo>
                    <a:lnTo>
                      <a:pt x="226" y="437"/>
                    </a:lnTo>
                    <a:lnTo>
                      <a:pt x="243" y="383"/>
                    </a:lnTo>
                    <a:lnTo>
                      <a:pt x="263" y="299"/>
                    </a:lnTo>
                    <a:lnTo>
                      <a:pt x="266" y="249"/>
                    </a:lnTo>
                    <a:lnTo>
                      <a:pt x="296" y="219"/>
                    </a:lnTo>
                    <a:lnTo>
                      <a:pt x="301" y="208"/>
                    </a:lnTo>
                    <a:lnTo>
                      <a:pt x="291" y="194"/>
                    </a:lnTo>
                    <a:lnTo>
                      <a:pt x="287" y="172"/>
                    </a:lnTo>
                    <a:lnTo>
                      <a:pt x="285" y="152"/>
                    </a:lnTo>
                    <a:lnTo>
                      <a:pt x="271" y="130"/>
                    </a:lnTo>
                    <a:lnTo>
                      <a:pt x="280" y="111"/>
                    </a:lnTo>
                    <a:lnTo>
                      <a:pt x="261" y="95"/>
                    </a:lnTo>
                    <a:lnTo>
                      <a:pt x="261" y="49"/>
                    </a:lnTo>
                    <a:lnTo>
                      <a:pt x="244" y="36"/>
                    </a:lnTo>
                    <a:lnTo>
                      <a:pt x="248" y="19"/>
                    </a:lnTo>
                    <a:lnTo>
                      <a:pt x="229" y="14"/>
                    </a:lnTo>
                    <a:lnTo>
                      <a:pt x="217" y="19"/>
                    </a:lnTo>
                    <a:lnTo>
                      <a:pt x="207" y="0"/>
                    </a:lnTo>
                    <a:lnTo>
                      <a:pt x="185" y="22"/>
                    </a:lnTo>
                    <a:lnTo>
                      <a:pt x="183" y="33"/>
                    </a:lnTo>
                    <a:lnTo>
                      <a:pt x="169" y="38"/>
                    </a:lnTo>
                    <a:lnTo>
                      <a:pt x="161" y="36"/>
                    </a:lnTo>
                    <a:lnTo>
                      <a:pt x="147" y="52"/>
                    </a:lnTo>
                    <a:lnTo>
                      <a:pt x="145" y="63"/>
                    </a:lnTo>
                    <a:lnTo>
                      <a:pt x="120" y="82"/>
                    </a:lnTo>
                    <a:lnTo>
                      <a:pt x="113" y="77"/>
                    </a:lnTo>
                    <a:lnTo>
                      <a:pt x="96" y="79"/>
                    </a:lnTo>
                    <a:lnTo>
                      <a:pt x="89" y="92"/>
                    </a:lnTo>
                    <a:lnTo>
                      <a:pt x="72" y="103"/>
                    </a:lnTo>
                    <a:lnTo>
                      <a:pt x="56" y="100"/>
                    </a:lnTo>
                    <a:lnTo>
                      <a:pt x="43" y="87"/>
                    </a:lnTo>
                    <a:lnTo>
                      <a:pt x="35" y="87"/>
                    </a:lnTo>
                    <a:lnTo>
                      <a:pt x="24" y="79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8" name="Freeform 7"/>
              <p:cNvSpPr>
                <a:spLocks/>
              </p:cNvSpPr>
              <p:nvPr/>
            </p:nvSpPr>
            <p:spPr bwMode="auto">
              <a:xfrm rot="224285">
                <a:off x="4069657" y="5250144"/>
                <a:ext cx="345266" cy="63916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38"/>
                  </a:cxn>
                  <a:cxn ang="0">
                    <a:pos x="11" y="57"/>
                  </a:cxn>
                  <a:cxn ang="0">
                    <a:pos x="16" y="75"/>
                  </a:cxn>
                  <a:cxn ang="0">
                    <a:pos x="37" y="116"/>
                  </a:cxn>
                  <a:cxn ang="0">
                    <a:pos x="59" y="154"/>
                  </a:cxn>
                  <a:cxn ang="0">
                    <a:pos x="64" y="169"/>
                  </a:cxn>
                  <a:cxn ang="0">
                    <a:pos x="64" y="207"/>
                  </a:cxn>
                  <a:cxn ang="0">
                    <a:pos x="69" y="226"/>
                  </a:cxn>
                  <a:cxn ang="0">
                    <a:pos x="88" y="258"/>
                  </a:cxn>
                  <a:cxn ang="0">
                    <a:pos x="95" y="268"/>
                  </a:cxn>
                  <a:cxn ang="0">
                    <a:pos x="96" y="295"/>
                  </a:cxn>
                  <a:cxn ang="0">
                    <a:pos x="95" y="312"/>
                  </a:cxn>
                  <a:cxn ang="0">
                    <a:pos x="69" y="323"/>
                  </a:cxn>
                  <a:cxn ang="0">
                    <a:pos x="61" y="328"/>
                  </a:cxn>
                  <a:cxn ang="0">
                    <a:pos x="61" y="338"/>
                  </a:cxn>
                  <a:cxn ang="0">
                    <a:pos x="56" y="338"/>
                  </a:cxn>
                  <a:cxn ang="0">
                    <a:pos x="35" y="342"/>
                  </a:cxn>
                  <a:cxn ang="0">
                    <a:pos x="30" y="358"/>
                  </a:cxn>
                  <a:cxn ang="0">
                    <a:pos x="35" y="382"/>
                  </a:cxn>
                  <a:cxn ang="0">
                    <a:pos x="26" y="409"/>
                  </a:cxn>
                  <a:cxn ang="0">
                    <a:pos x="18" y="430"/>
                  </a:cxn>
                  <a:cxn ang="0">
                    <a:pos x="3" y="444"/>
                  </a:cxn>
                  <a:cxn ang="0">
                    <a:pos x="0" y="461"/>
                  </a:cxn>
                  <a:cxn ang="0">
                    <a:pos x="5" y="485"/>
                  </a:cxn>
                  <a:cxn ang="0">
                    <a:pos x="0" y="509"/>
                  </a:cxn>
                  <a:cxn ang="0">
                    <a:pos x="18" y="533"/>
                  </a:cxn>
                  <a:cxn ang="0">
                    <a:pos x="42" y="522"/>
                  </a:cxn>
                  <a:cxn ang="0">
                    <a:pos x="67" y="522"/>
                  </a:cxn>
                  <a:cxn ang="0">
                    <a:pos x="86" y="500"/>
                  </a:cxn>
                  <a:cxn ang="0">
                    <a:pos x="88" y="463"/>
                  </a:cxn>
                  <a:cxn ang="0">
                    <a:pos x="117" y="439"/>
                  </a:cxn>
                  <a:cxn ang="0">
                    <a:pos x="147" y="412"/>
                  </a:cxn>
                  <a:cxn ang="0">
                    <a:pos x="166" y="379"/>
                  </a:cxn>
                  <a:cxn ang="0">
                    <a:pos x="166" y="338"/>
                  </a:cxn>
                  <a:cxn ang="0">
                    <a:pos x="226" y="295"/>
                  </a:cxn>
                  <a:cxn ang="0">
                    <a:pos x="249" y="290"/>
                  </a:cxn>
                  <a:cxn ang="0">
                    <a:pos x="265" y="275"/>
                  </a:cxn>
                  <a:cxn ang="0">
                    <a:pos x="268" y="237"/>
                  </a:cxn>
                  <a:cxn ang="0">
                    <a:pos x="260" y="218"/>
                  </a:cxn>
                  <a:cxn ang="0">
                    <a:pos x="270" y="183"/>
                  </a:cxn>
                  <a:cxn ang="0">
                    <a:pos x="270" y="162"/>
                  </a:cxn>
                  <a:cxn ang="0">
                    <a:pos x="263" y="150"/>
                  </a:cxn>
                  <a:cxn ang="0">
                    <a:pos x="238" y="142"/>
                  </a:cxn>
                  <a:cxn ang="0">
                    <a:pos x="198" y="107"/>
                  </a:cxn>
                  <a:cxn ang="0">
                    <a:pos x="168" y="107"/>
                  </a:cxn>
                  <a:cxn ang="0">
                    <a:pos x="158" y="79"/>
                  </a:cxn>
                  <a:cxn ang="0">
                    <a:pos x="168" y="67"/>
                  </a:cxn>
                  <a:cxn ang="0">
                    <a:pos x="180" y="53"/>
                  </a:cxn>
                  <a:cxn ang="0">
                    <a:pos x="180" y="29"/>
                  </a:cxn>
                  <a:cxn ang="0">
                    <a:pos x="174" y="2"/>
                  </a:cxn>
                  <a:cxn ang="0">
                    <a:pos x="147" y="0"/>
                  </a:cxn>
                  <a:cxn ang="0">
                    <a:pos x="137" y="38"/>
                  </a:cxn>
                  <a:cxn ang="0">
                    <a:pos x="115" y="43"/>
                  </a:cxn>
                  <a:cxn ang="0">
                    <a:pos x="100" y="43"/>
                  </a:cxn>
                  <a:cxn ang="0">
                    <a:pos x="91" y="51"/>
                  </a:cxn>
                  <a:cxn ang="0">
                    <a:pos x="59" y="27"/>
                  </a:cxn>
                  <a:cxn ang="0">
                    <a:pos x="42" y="35"/>
                  </a:cxn>
                  <a:cxn ang="0">
                    <a:pos x="27" y="35"/>
                  </a:cxn>
                  <a:cxn ang="0">
                    <a:pos x="13" y="16"/>
                  </a:cxn>
                  <a:cxn ang="0">
                    <a:pos x="0" y="14"/>
                  </a:cxn>
                </a:cxnLst>
                <a:rect l="0" t="0" r="r" b="b"/>
                <a:pathLst>
                  <a:path w="270" h="533">
                    <a:moveTo>
                      <a:pt x="0" y="14"/>
                    </a:moveTo>
                    <a:lnTo>
                      <a:pt x="13" y="38"/>
                    </a:lnTo>
                    <a:lnTo>
                      <a:pt x="11" y="57"/>
                    </a:lnTo>
                    <a:lnTo>
                      <a:pt x="16" y="75"/>
                    </a:lnTo>
                    <a:lnTo>
                      <a:pt x="37" y="116"/>
                    </a:lnTo>
                    <a:lnTo>
                      <a:pt x="59" y="154"/>
                    </a:lnTo>
                    <a:lnTo>
                      <a:pt x="64" y="169"/>
                    </a:lnTo>
                    <a:lnTo>
                      <a:pt x="64" y="207"/>
                    </a:lnTo>
                    <a:lnTo>
                      <a:pt x="69" y="226"/>
                    </a:lnTo>
                    <a:lnTo>
                      <a:pt x="88" y="258"/>
                    </a:lnTo>
                    <a:lnTo>
                      <a:pt x="95" y="268"/>
                    </a:lnTo>
                    <a:lnTo>
                      <a:pt x="96" y="295"/>
                    </a:lnTo>
                    <a:lnTo>
                      <a:pt x="95" y="312"/>
                    </a:lnTo>
                    <a:lnTo>
                      <a:pt x="69" y="323"/>
                    </a:lnTo>
                    <a:lnTo>
                      <a:pt x="61" y="328"/>
                    </a:lnTo>
                    <a:lnTo>
                      <a:pt x="61" y="338"/>
                    </a:lnTo>
                    <a:lnTo>
                      <a:pt x="56" y="338"/>
                    </a:lnTo>
                    <a:lnTo>
                      <a:pt x="35" y="342"/>
                    </a:lnTo>
                    <a:lnTo>
                      <a:pt x="30" y="358"/>
                    </a:lnTo>
                    <a:lnTo>
                      <a:pt x="35" y="382"/>
                    </a:lnTo>
                    <a:lnTo>
                      <a:pt x="26" y="409"/>
                    </a:lnTo>
                    <a:lnTo>
                      <a:pt x="18" y="430"/>
                    </a:lnTo>
                    <a:lnTo>
                      <a:pt x="3" y="444"/>
                    </a:lnTo>
                    <a:lnTo>
                      <a:pt x="0" y="461"/>
                    </a:lnTo>
                    <a:lnTo>
                      <a:pt x="5" y="485"/>
                    </a:lnTo>
                    <a:lnTo>
                      <a:pt x="0" y="509"/>
                    </a:lnTo>
                    <a:lnTo>
                      <a:pt x="18" y="533"/>
                    </a:lnTo>
                    <a:lnTo>
                      <a:pt x="42" y="522"/>
                    </a:lnTo>
                    <a:lnTo>
                      <a:pt x="67" y="522"/>
                    </a:lnTo>
                    <a:lnTo>
                      <a:pt x="86" y="500"/>
                    </a:lnTo>
                    <a:lnTo>
                      <a:pt x="88" y="463"/>
                    </a:lnTo>
                    <a:lnTo>
                      <a:pt x="117" y="439"/>
                    </a:lnTo>
                    <a:lnTo>
                      <a:pt x="147" y="412"/>
                    </a:lnTo>
                    <a:lnTo>
                      <a:pt x="166" y="379"/>
                    </a:lnTo>
                    <a:lnTo>
                      <a:pt x="166" y="338"/>
                    </a:lnTo>
                    <a:lnTo>
                      <a:pt x="226" y="295"/>
                    </a:lnTo>
                    <a:lnTo>
                      <a:pt x="249" y="290"/>
                    </a:lnTo>
                    <a:lnTo>
                      <a:pt x="265" y="275"/>
                    </a:lnTo>
                    <a:lnTo>
                      <a:pt x="268" y="237"/>
                    </a:lnTo>
                    <a:lnTo>
                      <a:pt x="260" y="218"/>
                    </a:lnTo>
                    <a:lnTo>
                      <a:pt x="270" y="183"/>
                    </a:lnTo>
                    <a:lnTo>
                      <a:pt x="270" y="162"/>
                    </a:lnTo>
                    <a:lnTo>
                      <a:pt x="263" y="150"/>
                    </a:lnTo>
                    <a:lnTo>
                      <a:pt x="238" y="142"/>
                    </a:lnTo>
                    <a:lnTo>
                      <a:pt x="198" y="107"/>
                    </a:lnTo>
                    <a:lnTo>
                      <a:pt x="168" y="107"/>
                    </a:lnTo>
                    <a:lnTo>
                      <a:pt x="158" y="79"/>
                    </a:lnTo>
                    <a:lnTo>
                      <a:pt x="168" y="67"/>
                    </a:lnTo>
                    <a:lnTo>
                      <a:pt x="180" y="53"/>
                    </a:lnTo>
                    <a:lnTo>
                      <a:pt x="180" y="29"/>
                    </a:lnTo>
                    <a:lnTo>
                      <a:pt x="174" y="2"/>
                    </a:lnTo>
                    <a:lnTo>
                      <a:pt x="147" y="0"/>
                    </a:lnTo>
                    <a:lnTo>
                      <a:pt x="137" y="38"/>
                    </a:lnTo>
                    <a:lnTo>
                      <a:pt x="115" y="43"/>
                    </a:lnTo>
                    <a:lnTo>
                      <a:pt x="100" y="43"/>
                    </a:lnTo>
                    <a:lnTo>
                      <a:pt x="91" y="51"/>
                    </a:lnTo>
                    <a:lnTo>
                      <a:pt x="59" y="27"/>
                    </a:lnTo>
                    <a:lnTo>
                      <a:pt x="42" y="35"/>
                    </a:lnTo>
                    <a:lnTo>
                      <a:pt x="27" y="35"/>
                    </a:lnTo>
                    <a:lnTo>
                      <a:pt x="13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9" name="Freeform 8"/>
              <p:cNvSpPr>
                <a:spLocks/>
              </p:cNvSpPr>
              <p:nvPr/>
            </p:nvSpPr>
            <p:spPr bwMode="auto">
              <a:xfrm rot="224285">
                <a:off x="4056726" y="4963305"/>
                <a:ext cx="334921" cy="347089"/>
              </a:xfrm>
              <a:custGeom>
                <a:avLst/>
                <a:gdLst/>
                <a:ahLst/>
                <a:cxnLst>
                  <a:cxn ang="0">
                    <a:pos x="207" y="244"/>
                  </a:cxn>
                  <a:cxn ang="0">
                    <a:pos x="233" y="210"/>
                  </a:cxn>
                  <a:cxn ang="0">
                    <a:pos x="231" y="198"/>
                  </a:cxn>
                  <a:cxn ang="0">
                    <a:pos x="250" y="176"/>
                  </a:cxn>
                  <a:cxn ang="0">
                    <a:pos x="264" y="171"/>
                  </a:cxn>
                  <a:cxn ang="0">
                    <a:pos x="247" y="147"/>
                  </a:cxn>
                  <a:cxn ang="0">
                    <a:pos x="233" y="118"/>
                  </a:cxn>
                  <a:cxn ang="0">
                    <a:pos x="228" y="94"/>
                  </a:cxn>
                  <a:cxn ang="0">
                    <a:pos x="215" y="90"/>
                  </a:cxn>
                  <a:cxn ang="0">
                    <a:pos x="177" y="96"/>
                  </a:cxn>
                  <a:cxn ang="0">
                    <a:pos x="167" y="90"/>
                  </a:cxn>
                  <a:cxn ang="0">
                    <a:pos x="167" y="77"/>
                  </a:cxn>
                  <a:cxn ang="0">
                    <a:pos x="167" y="62"/>
                  </a:cxn>
                  <a:cxn ang="0">
                    <a:pos x="158" y="53"/>
                  </a:cxn>
                  <a:cxn ang="0">
                    <a:pos x="143" y="53"/>
                  </a:cxn>
                  <a:cxn ang="0">
                    <a:pos x="124" y="42"/>
                  </a:cxn>
                  <a:cxn ang="0">
                    <a:pos x="110" y="20"/>
                  </a:cxn>
                  <a:cxn ang="0">
                    <a:pos x="105" y="5"/>
                  </a:cxn>
                  <a:cxn ang="0">
                    <a:pos x="94" y="0"/>
                  </a:cxn>
                  <a:cxn ang="0">
                    <a:pos x="78" y="10"/>
                  </a:cxn>
                  <a:cxn ang="0">
                    <a:pos x="46" y="7"/>
                  </a:cxn>
                  <a:cxn ang="0">
                    <a:pos x="30" y="40"/>
                  </a:cxn>
                  <a:cxn ang="0">
                    <a:pos x="24" y="45"/>
                  </a:cxn>
                  <a:cxn ang="0">
                    <a:pos x="5" y="48"/>
                  </a:cxn>
                  <a:cxn ang="0">
                    <a:pos x="0" y="58"/>
                  </a:cxn>
                  <a:cxn ang="0">
                    <a:pos x="18" y="75"/>
                  </a:cxn>
                  <a:cxn ang="0">
                    <a:pos x="17" y="90"/>
                  </a:cxn>
                  <a:cxn ang="0">
                    <a:pos x="5" y="115"/>
                  </a:cxn>
                  <a:cxn ang="0">
                    <a:pos x="35" y="142"/>
                  </a:cxn>
                  <a:cxn ang="0">
                    <a:pos x="44" y="164"/>
                  </a:cxn>
                  <a:cxn ang="0">
                    <a:pos x="54" y="193"/>
                  </a:cxn>
                  <a:cxn ang="0">
                    <a:pos x="56" y="215"/>
                  </a:cxn>
                  <a:cxn ang="0">
                    <a:pos x="49" y="227"/>
                  </a:cxn>
                  <a:cxn ang="0">
                    <a:pos x="44" y="241"/>
                  </a:cxn>
                  <a:cxn ang="0">
                    <a:pos x="32" y="246"/>
                  </a:cxn>
                  <a:cxn ang="0">
                    <a:pos x="44" y="253"/>
                  </a:cxn>
                  <a:cxn ang="0">
                    <a:pos x="60" y="271"/>
                  </a:cxn>
                  <a:cxn ang="0">
                    <a:pos x="78" y="273"/>
                  </a:cxn>
                  <a:cxn ang="0">
                    <a:pos x="89" y="266"/>
                  </a:cxn>
                  <a:cxn ang="0">
                    <a:pos x="121" y="290"/>
                  </a:cxn>
                  <a:cxn ang="0">
                    <a:pos x="131" y="281"/>
                  </a:cxn>
                  <a:cxn ang="0">
                    <a:pos x="156" y="280"/>
                  </a:cxn>
                  <a:cxn ang="0">
                    <a:pos x="164" y="273"/>
                  </a:cxn>
                  <a:cxn ang="0">
                    <a:pos x="172" y="254"/>
                  </a:cxn>
                  <a:cxn ang="0">
                    <a:pos x="180" y="236"/>
                  </a:cxn>
                  <a:cxn ang="0">
                    <a:pos x="207" y="244"/>
                  </a:cxn>
                </a:cxnLst>
                <a:rect l="0" t="0" r="r" b="b"/>
                <a:pathLst>
                  <a:path w="264" h="290">
                    <a:moveTo>
                      <a:pt x="207" y="244"/>
                    </a:moveTo>
                    <a:lnTo>
                      <a:pt x="233" y="210"/>
                    </a:lnTo>
                    <a:lnTo>
                      <a:pt x="231" y="198"/>
                    </a:lnTo>
                    <a:lnTo>
                      <a:pt x="250" y="176"/>
                    </a:lnTo>
                    <a:lnTo>
                      <a:pt x="264" y="171"/>
                    </a:lnTo>
                    <a:lnTo>
                      <a:pt x="247" y="147"/>
                    </a:lnTo>
                    <a:lnTo>
                      <a:pt x="233" y="118"/>
                    </a:lnTo>
                    <a:lnTo>
                      <a:pt x="228" y="94"/>
                    </a:lnTo>
                    <a:lnTo>
                      <a:pt x="215" y="90"/>
                    </a:lnTo>
                    <a:lnTo>
                      <a:pt x="177" y="96"/>
                    </a:lnTo>
                    <a:lnTo>
                      <a:pt x="167" y="90"/>
                    </a:lnTo>
                    <a:lnTo>
                      <a:pt x="167" y="77"/>
                    </a:lnTo>
                    <a:lnTo>
                      <a:pt x="167" y="62"/>
                    </a:lnTo>
                    <a:lnTo>
                      <a:pt x="158" y="53"/>
                    </a:lnTo>
                    <a:lnTo>
                      <a:pt x="143" y="53"/>
                    </a:lnTo>
                    <a:lnTo>
                      <a:pt x="124" y="42"/>
                    </a:lnTo>
                    <a:lnTo>
                      <a:pt x="110" y="20"/>
                    </a:lnTo>
                    <a:lnTo>
                      <a:pt x="105" y="5"/>
                    </a:lnTo>
                    <a:lnTo>
                      <a:pt x="94" y="0"/>
                    </a:lnTo>
                    <a:lnTo>
                      <a:pt x="78" y="10"/>
                    </a:lnTo>
                    <a:lnTo>
                      <a:pt x="46" y="7"/>
                    </a:lnTo>
                    <a:lnTo>
                      <a:pt x="30" y="40"/>
                    </a:lnTo>
                    <a:lnTo>
                      <a:pt x="24" y="45"/>
                    </a:lnTo>
                    <a:lnTo>
                      <a:pt x="5" y="48"/>
                    </a:lnTo>
                    <a:lnTo>
                      <a:pt x="0" y="58"/>
                    </a:lnTo>
                    <a:lnTo>
                      <a:pt x="18" y="75"/>
                    </a:lnTo>
                    <a:lnTo>
                      <a:pt x="17" y="90"/>
                    </a:lnTo>
                    <a:lnTo>
                      <a:pt x="5" y="115"/>
                    </a:lnTo>
                    <a:lnTo>
                      <a:pt x="35" y="142"/>
                    </a:lnTo>
                    <a:lnTo>
                      <a:pt x="44" y="164"/>
                    </a:lnTo>
                    <a:lnTo>
                      <a:pt x="54" y="193"/>
                    </a:lnTo>
                    <a:lnTo>
                      <a:pt x="56" y="215"/>
                    </a:lnTo>
                    <a:lnTo>
                      <a:pt x="49" y="227"/>
                    </a:lnTo>
                    <a:lnTo>
                      <a:pt x="44" y="241"/>
                    </a:lnTo>
                    <a:lnTo>
                      <a:pt x="32" y="246"/>
                    </a:lnTo>
                    <a:lnTo>
                      <a:pt x="44" y="253"/>
                    </a:lnTo>
                    <a:lnTo>
                      <a:pt x="60" y="271"/>
                    </a:lnTo>
                    <a:lnTo>
                      <a:pt x="78" y="273"/>
                    </a:lnTo>
                    <a:lnTo>
                      <a:pt x="89" y="266"/>
                    </a:lnTo>
                    <a:lnTo>
                      <a:pt x="121" y="290"/>
                    </a:lnTo>
                    <a:lnTo>
                      <a:pt x="131" y="281"/>
                    </a:lnTo>
                    <a:lnTo>
                      <a:pt x="156" y="280"/>
                    </a:lnTo>
                    <a:lnTo>
                      <a:pt x="164" y="273"/>
                    </a:lnTo>
                    <a:lnTo>
                      <a:pt x="172" y="254"/>
                    </a:lnTo>
                    <a:lnTo>
                      <a:pt x="180" y="236"/>
                    </a:lnTo>
                    <a:lnTo>
                      <a:pt x="207" y="2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0" name="Freeform 9"/>
              <p:cNvSpPr>
                <a:spLocks/>
              </p:cNvSpPr>
              <p:nvPr/>
            </p:nvSpPr>
            <p:spPr bwMode="auto">
              <a:xfrm rot="224285">
                <a:off x="3959741" y="4741953"/>
                <a:ext cx="801741" cy="615593"/>
              </a:xfrm>
              <a:custGeom>
                <a:avLst/>
                <a:gdLst/>
                <a:ahLst/>
                <a:cxnLst>
                  <a:cxn ang="0">
                    <a:pos x="43" y="39"/>
                  </a:cxn>
                  <a:cxn ang="0">
                    <a:pos x="32" y="80"/>
                  </a:cxn>
                  <a:cxn ang="0">
                    <a:pos x="5" y="77"/>
                  </a:cxn>
                  <a:cxn ang="0">
                    <a:pos x="5" y="99"/>
                  </a:cxn>
                  <a:cxn ang="0">
                    <a:pos x="22" y="106"/>
                  </a:cxn>
                  <a:cxn ang="0">
                    <a:pos x="48" y="155"/>
                  </a:cxn>
                  <a:cxn ang="0">
                    <a:pos x="71" y="147"/>
                  </a:cxn>
                  <a:cxn ang="0">
                    <a:pos x="80" y="180"/>
                  </a:cxn>
                  <a:cxn ang="0">
                    <a:pos x="107" y="196"/>
                  </a:cxn>
                  <a:cxn ang="0">
                    <a:pos x="126" y="202"/>
                  </a:cxn>
                  <a:cxn ang="0">
                    <a:pos x="148" y="202"/>
                  </a:cxn>
                  <a:cxn ang="0">
                    <a:pos x="174" y="191"/>
                  </a:cxn>
                  <a:cxn ang="0">
                    <a:pos x="191" y="215"/>
                  </a:cxn>
                  <a:cxn ang="0">
                    <a:pos x="218" y="241"/>
                  </a:cxn>
                  <a:cxn ang="0">
                    <a:pos x="241" y="249"/>
                  </a:cxn>
                  <a:cxn ang="0">
                    <a:pos x="247" y="280"/>
                  </a:cxn>
                  <a:cxn ang="0">
                    <a:pos x="266" y="285"/>
                  </a:cxn>
                  <a:cxn ang="0">
                    <a:pos x="295" y="280"/>
                  </a:cxn>
                  <a:cxn ang="0">
                    <a:pos x="311" y="303"/>
                  </a:cxn>
                  <a:cxn ang="0">
                    <a:pos x="327" y="338"/>
                  </a:cxn>
                  <a:cxn ang="0">
                    <a:pos x="339" y="357"/>
                  </a:cxn>
                  <a:cxn ang="0">
                    <a:pos x="357" y="367"/>
                  </a:cxn>
                  <a:cxn ang="0">
                    <a:pos x="419" y="379"/>
                  </a:cxn>
                  <a:cxn ang="0">
                    <a:pos x="463" y="401"/>
                  </a:cxn>
                  <a:cxn ang="0">
                    <a:pos x="516" y="403"/>
                  </a:cxn>
                  <a:cxn ang="0">
                    <a:pos x="531" y="430"/>
                  </a:cxn>
                  <a:cxn ang="0">
                    <a:pos x="540" y="476"/>
                  </a:cxn>
                  <a:cxn ang="0">
                    <a:pos x="553" y="492"/>
                  </a:cxn>
                  <a:cxn ang="0">
                    <a:pos x="588" y="514"/>
                  </a:cxn>
                  <a:cxn ang="0">
                    <a:pos x="606" y="483"/>
                  </a:cxn>
                  <a:cxn ang="0">
                    <a:pos x="628" y="432"/>
                  </a:cxn>
                  <a:cxn ang="0">
                    <a:pos x="615" y="398"/>
                  </a:cxn>
                  <a:cxn ang="0">
                    <a:pos x="596" y="384"/>
                  </a:cxn>
                  <a:cxn ang="0">
                    <a:pos x="518" y="287"/>
                  </a:cxn>
                  <a:cxn ang="0">
                    <a:pos x="463" y="268"/>
                  </a:cxn>
                  <a:cxn ang="0">
                    <a:pos x="416" y="244"/>
                  </a:cxn>
                  <a:cxn ang="0">
                    <a:pos x="400" y="217"/>
                  </a:cxn>
                  <a:cxn ang="0">
                    <a:pos x="362" y="212"/>
                  </a:cxn>
                  <a:cxn ang="0">
                    <a:pos x="281" y="174"/>
                  </a:cxn>
                  <a:cxn ang="0">
                    <a:pos x="228" y="142"/>
                  </a:cxn>
                  <a:cxn ang="0">
                    <a:pos x="182" y="101"/>
                  </a:cxn>
                  <a:cxn ang="0">
                    <a:pos x="201" y="86"/>
                  </a:cxn>
                  <a:cxn ang="0">
                    <a:pos x="218" y="58"/>
                  </a:cxn>
                  <a:cxn ang="0">
                    <a:pos x="239" y="34"/>
                  </a:cxn>
                  <a:cxn ang="0">
                    <a:pos x="218" y="10"/>
                  </a:cxn>
                  <a:cxn ang="0">
                    <a:pos x="191" y="0"/>
                  </a:cxn>
                  <a:cxn ang="0">
                    <a:pos x="164" y="10"/>
                  </a:cxn>
                  <a:cxn ang="0">
                    <a:pos x="112" y="5"/>
                  </a:cxn>
                  <a:cxn ang="0">
                    <a:pos x="78" y="0"/>
                  </a:cxn>
                  <a:cxn ang="0">
                    <a:pos x="37" y="16"/>
                  </a:cxn>
                </a:cxnLst>
                <a:rect l="0" t="0" r="r" b="b"/>
                <a:pathLst>
                  <a:path w="628" h="514">
                    <a:moveTo>
                      <a:pt x="37" y="16"/>
                    </a:moveTo>
                    <a:lnTo>
                      <a:pt x="43" y="39"/>
                    </a:lnTo>
                    <a:lnTo>
                      <a:pt x="43" y="64"/>
                    </a:lnTo>
                    <a:lnTo>
                      <a:pt x="32" y="80"/>
                    </a:lnTo>
                    <a:lnTo>
                      <a:pt x="22" y="77"/>
                    </a:lnTo>
                    <a:lnTo>
                      <a:pt x="5" y="77"/>
                    </a:lnTo>
                    <a:lnTo>
                      <a:pt x="0" y="91"/>
                    </a:lnTo>
                    <a:lnTo>
                      <a:pt x="5" y="99"/>
                    </a:lnTo>
                    <a:lnTo>
                      <a:pt x="17" y="99"/>
                    </a:lnTo>
                    <a:lnTo>
                      <a:pt x="22" y="106"/>
                    </a:lnTo>
                    <a:lnTo>
                      <a:pt x="22" y="123"/>
                    </a:lnTo>
                    <a:lnTo>
                      <a:pt x="48" y="155"/>
                    </a:lnTo>
                    <a:lnTo>
                      <a:pt x="59" y="150"/>
                    </a:lnTo>
                    <a:lnTo>
                      <a:pt x="71" y="147"/>
                    </a:lnTo>
                    <a:lnTo>
                      <a:pt x="83" y="152"/>
                    </a:lnTo>
                    <a:lnTo>
                      <a:pt x="80" y="180"/>
                    </a:lnTo>
                    <a:lnTo>
                      <a:pt x="93" y="191"/>
                    </a:lnTo>
                    <a:lnTo>
                      <a:pt x="107" y="196"/>
                    </a:lnTo>
                    <a:lnTo>
                      <a:pt x="115" y="191"/>
                    </a:lnTo>
                    <a:lnTo>
                      <a:pt x="126" y="202"/>
                    </a:lnTo>
                    <a:lnTo>
                      <a:pt x="139" y="198"/>
                    </a:lnTo>
                    <a:lnTo>
                      <a:pt x="148" y="202"/>
                    </a:lnTo>
                    <a:lnTo>
                      <a:pt x="158" y="202"/>
                    </a:lnTo>
                    <a:lnTo>
                      <a:pt x="174" y="191"/>
                    </a:lnTo>
                    <a:lnTo>
                      <a:pt x="185" y="196"/>
                    </a:lnTo>
                    <a:lnTo>
                      <a:pt x="191" y="215"/>
                    </a:lnTo>
                    <a:lnTo>
                      <a:pt x="206" y="239"/>
                    </a:lnTo>
                    <a:lnTo>
                      <a:pt x="218" y="241"/>
                    </a:lnTo>
                    <a:lnTo>
                      <a:pt x="236" y="244"/>
                    </a:lnTo>
                    <a:lnTo>
                      <a:pt x="241" y="249"/>
                    </a:lnTo>
                    <a:lnTo>
                      <a:pt x="247" y="268"/>
                    </a:lnTo>
                    <a:lnTo>
                      <a:pt x="247" y="280"/>
                    </a:lnTo>
                    <a:lnTo>
                      <a:pt x="252" y="287"/>
                    </a:lnTo>
                    <a:lnTo>
                      <a:pt x="266" y="285"/>
                    </a:lnTo>
                    <a:lnTo>
                      <a:pt x="281" y="282"/>
                    </a:lnTo>
                    <a:lnTo>
                      <a:pt x="295" y="280"/>
                    </a:lnTo>
                    <a:lnTo>
                      <a:pt x="308" y="285"/>
                    </a:lnTo>
                    <a:lnTo>
                      <a:pt x="311" y="303"/>
                    </a:lnTo>
                    <a:lnTo>
                      <a:pt x="320" y="323"/>
                    </a:lnTo>
                    <a:lnTo>
                      <a:pt x="327" y="338"/>
                    </a:lnTo>
                    <a:lnTo>
                      <a:pt x="332" y="346"/>
                    </a:lnTo>
                    <a:lnTo>
                      <a:pt x="339" y="357"/>
                    </a:lnTo>
                    <a:lnTo>
                      <a:pt x="344" y="362"/>
                    </a:lnTo>
                    <a:lnTo>
                      <a:pt x="357" y="367"/>
                    </a:lnTo>
                    <a:lnTo>
                      <a:pt x="395" y="365"/>
                    </a:lnTo>
                    <a:lnTo>
                      <a:pt x="419" y="379"/>
                    </a:lnTo>
                    <a:lnTo>
                      <a:pt x="448" y="398"/>
                    </a:lnTo>
                    <a:lnTo>
                      <a:pt x="463" y="401"/>
                    </a:lnTo>
                    <a:lnTo>
                      <a:pt x="494" y="398"/>
                    </a:lnTo>
                    <a:lnTo>
                      <a:pt x="516" y="403"/>
                    </a:lnTo>
                    <a:lnTo>
                      <a:pt x="526" y="417"/>
                    </a:lnTo>
                    <a:lnTo>
                      <a:pt x="531" y="430"/>
                    </a:lnTo>
                    <a:lnTo>
                      <a:pt x="542" y="451"/>
                    </a:lnTo>
                    <a:lnTo>
                      <a:pt x="540" y="476"/>
                    </a:lnTo>
                    <a:lnTo>
                      <a:pt x="540" y="487"/>
                    </a:lnTo>
                    <a:lnTo>
                      <a:pt x="553" y="492"/>
                    </a:lnTo>
                    <a:lnTo>
                      <a:pt x="572" y="509"/>
                    </a:lnTo>
                    <a:lnTo>
                      <a:pt x="588" y="514"/>
                    </a:lnTo>
                    <a:lnTo>
                      <a:pt x="610" y="509"/>
                    </a:lnTo>
                    <a:lnTo>
                      <a:pt x="606" y="483"/>
                    </a:lnTo>
                    <a:lnTo>
                      <a:pt x="615" y="444"/>
                    </a:lnTo>
                    <a:lnTo>
                      <a:pt x="628" y="432"/>
                    </a:lnTo>
                    <a:lnTo>
                      <a:pt x="625" y="411"/>
                    </a:lnTo>
                    <a:lnTo>
                      <a:pt x="615" y="398"/>
                    </a:lnTo>
                    <a:lnTo>
                      <a:pt x="605" y="395"/>
                    </a:lnTo>
                    <a:lnTo>
                      <a:pt x="596" y="384"/>
                    </a:lnTo>
                    <a:lnTo>
                      <a:pt x="596" y="371"/>
                    </a:lnTo>
                    <a:lnTo>
                      <a:pt x="518" y="287"/>
                    </a:lnTo>
                    <a:lnTo>
                      <a:pt x="497" y="287"/>
                    </a:lnTo>
                    <a:lnTo>
                      <a:pt x="463" y="268"/>
                    </a:lnTo>
                    <a:lnTo>
                      <a:pt x="427" y="253"/>
                    </a:lnTo>
                    <a:lnTo>
                      <a:pt x="416" y="244"/>
                    </a:lnTo>
                    <a:lnTo>
                      <a:pt x="414" y="227"/>
                    </a:lnTo>
                    <a:lnTo>
                      <a:pt x="400" y="217"/>
                    </a:lnTo>
                    <a:lnTo>
                      <a:pt x="382" y="220"/>
                    </a:lnTo>
                    <a:lnTo>
                      <a:pt x="362" y="212"/>
                    </a:lnTo>
                    <a:lnTo>
                      <a:pt x="322" y="191"/>
                    </a:lnTo>
                    <a:lnTo>
                      <a:pt x="281" y="174"/>
                    </a:lnTo>
                    <a:lnTo>
                      <a:pt x="252" y="155"/>
                    </a:lnTo>
                    <a:lnTo>
                      <a:pt x="228" y="142"/>
                    </a:lnTo>
                    <a:lnTo>
                      <a:pt x="204" y="128"/>
                    </a:lnTo>
                    <a:lnTo>
                      <a:pt x="182" y="101"/>
                    </a:lnTo>
                    <a:lnTo>
                      <a:pt x="180" y="86"/>
                    </a:lnTo>
                    <a:lnTo>
                      <a:pt x="201" y="86"/>
                    </a:lnTo>
                    <a:lnTo>
                      <a:pt x="218" y="75"/>
                    </a:lnTo>
                    <a:lnTo>
                      <a:pt x="218" y="58"/>
                    </a:lnTo>
                    <a:lnTo>
                      <a:pt x="228" y="50"/>
                    </a:lnTo>
                    <a:lnTo>
                      <a:pt x="239" y="34"/>
                    </a:lnTo>
                    <a:lnTo>
                      <a:pt x="233" y="21"/>
                    </a:lnTo>
                    <a:lnTo>
                      <a:pt x="218" y="10"/>
                    </a:lnTo>
                    <a:lnTo>
                      <a:pt x="204" y="5"/>
                    </a:lnTo>
                    <a:lnTo>
                      <a:pt x="191" y="0"/>
                    </a:lnTo>
                    <a:lnTo>
                      <a:pt x="174" y="7"/>
                    </a:lnTo>
                    <a:lnTo>
                      <a:pt x="164" y="10"/>
                    </a:lnTo>
                    <a:lnTo>
                      <a:pt x="139" y="5"/>
                    </a:lnTo>
                    <a:lnTo>
                      <a:pt x="112" y="5"/>
                    </a:lnTo>
                    <a:lnTo>
                      <a:pt x="93" y="1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1" name="Freeform 11"/>
              <p:cNvSpPr>
                <a:spLocks/>
              </p:cNvSpPr>
              <p:nvPr/>
            </p:nvSpPr>
            <p:spPr bwMode="auto">
              <a:xfrm rot="224285">
                <a:off x="3742495" y="4660747"/>
                <a:ext cx="289662" cy="188607"/>
              </a:xfrm>
              <a:custGeom>
                <a:avLst/>
                <a:gdLst/>
                <a:ahLst/>
                <a:cxnLst>
                  <a:cxn ang="0">
                    <a:pos x="217" y="56"/>
                  </a:cxn>
                  <a:cxn ang="0">
                    <a:pos x="193" y="31"/>
                  </a:cxn>
                  <a:cxn ang="0">
                    <a:pos x="178" y="22"/>
                  </a:cxn>
                  <a:cxn ang="0">
                    <a:pos x="150" y="14"/>
                  </a:cxn>
                  <a:cxn ang="0">
                    <a:pos x="145" y="0"/>
                  </a:cxn>
                  <a:cxn ang="0">
                    <a:pos x="135" y="14"/>
                  </a:cxn>
                  <a:cxn ang="0">
                    <a:pos x="135" y="24"/>
                  </a:cxn>
                  <a:cxn ang="0">
                    <a:pos x="130" y="27"/>
                  </a:cxn>
                  <a:cxn ang="0">
                    <a:pos x="118" y="31"/>
                  </a:cxn>
                  <a:cxn ang="0">
                    <a:pos x="105" y="36"/>
                  </a:cxn>
                  <a:cxn ang="0">
                    <a:pos x="96" y="44"/>
                  </a:cxn>
                  <a:cxn ang="0">
                    <a:pos x="86" y="51"/>
                  </a:cxn>
                  <a:cxn ang="0">
                    <a:pos x="80" y="38"/>
                  </a:cxn>
                  <a:cxn ang="0">
                    <a:pos x="70" y="31"/>
                  </a:cxn>
                  <a:cxn ang="0">
                    <a:pos x="62" y="24"/>
                  </a:cxn>
                  <a:cxn ang="0">
                    <a:pos x="52" y="31"/>
                  </a:cxn>
                  <a:cxn ang="0">
                    <a:pos x="48" y="38"/>
                  </a:cxn>
                  <a:cxn ang="0">
                    <a:pos x="58" y="51"/>
                  </a:cxn>
                  <a:cxn ang="0">
                    <a:pos x="53" y="60"/>
                  </a:cxn>
                  <a:cxn ang="0">
                    <a:pos x="43" y="60"/>
                  </a:cxn>
                  <a:cxn ang="0">
                    <a:pos x="38" y="63"/>
                  </a:cxn>
                  <a:cxn ang="0">
                    <a:pos x="35" y="73"/>
                  </a:cxn>
                  <a:cxn ang="0">
                    <a:pos x="30" y="78"/>
                  </a:cxn>
                  <a:cxn ang="0">
                    <a:pos x="16" y="83"/>
                  </a:cxn>
                  <a:cxn ang="0">
                    <a:pos x="0" y="82"/>
                  </a:cxn>
                  <a:cxn ang="0">
                    <a:pos x="21" y="97"/>
                  </a:cxn>
                  <a:cxn ang="0">
                    <a:pos x="24" y="114"/>
                  </a:cxn>
                  <a:cxn ang="0">
                    <a:pos x="26" y="126"/>
                  </a:cxn>
                  <a:cxn ang="0">
                    <a:pos x="24" y="140"/>
                  </a:cxn>
                  <a:cxn ang="0">
                    <a:pos x="21" y="148"/>
                  </a:cxn>
                  <a:cxn ang="0">
                    <a:pos x="32" y="143"/>
                  </a:cxn>
                  <a:cxn ang="0">
                    <a:pos x="46" y="156"/>
                  </a:cxn>
                  <a:cxn ang="0">
                    <a:pos x="67" y="143"/>
                  </a:cxn>
                  <a:cxn ang="0">
                    <a:pos x="84" y="140"/>
                  </a:cxn>
                  <a:cxn ang="0">
                    <a:pos x="94" y="140"/>
                  </a:cxn>
                  <a:cxn ang="0">
                    <a:pos x="108" y="148"/>
                  </a:cxn>
                  <a:cxn ang="0">
                    <a:pos x="121" y="156"/>
                  </a:cxn>
                  <a:cxn ang="0">
                    <a:pos x="137" y="159"/>
                  </a:cxn>
                  <a:cxn ang="0">
                    <a:pos x="150" y="153"/>
                  </a:cxn>
                  <a:cxn ang="0">
                    <a:pos x="164" y="135"/>
                  </a:cxn>
                  <a:cxn ang="0">
                    <a:pos x="180" y="138"/>
                  </a:cxn>
                  <a:cxn ang="0">
                    <a:pos x="186" y="121"/>
                  </a:cxn>
                  <a:cxn ang="0">
                    <a:pos x="202" y="119"/>
                  </a:cxn>
                  <a:cxn ang="0">
                    <a:pos x="210" y="121"/>
                  </a:cxn>
                  <a:cxn ang="0">
                    <a:pos x="217" y="116"/>
                  </a:cxn>
                  <a:cxn ang="0">
                    <a:pos x="223" y="108"/>
                  </a:cxn>
                  <a:cxn ang="0">
                    <a:pos x="226" y="97"/>
                  </a:cxn>
                  <a:cxn ang="0">
                    <a:pos x="226" y="77"/>
                  </a:cxn>
                  <a:cxn ang="0">
                    <a:pos x="217" y="56"/>
                  </a:cxn>
                </a:cxnLst>
                <a:rect l="0" t="0" r="r" b="b"/>
                <a:pathLst>
                  <a:path w="226" h="159">
                    <a:moveTo>
                      <a:pt x="217" y="56"/>
                    </a:moveTo>
                    <a:lnTo>
                      <a:pt x="193" y="31"/>
                    </a:lnTo>
                    <a:lnTo>
                      <a:pt x="178" y="22"/>
                    </a:lnTo>
                    <a:lnTo>
                      <a:pt x="150" y="14"/>
                    </a:lnTo>
                    <a:lnTo>
                      <a:pt x="145" y="0"/>
                    </a:lnTo>
                    <a:lnTo>
                      <a:pt x="135" y="14"/>
                    </a:lnTo>
                    <a:lnTo>
                      <a:pt x="135" y="24"/>
                    </a:lnTo>
                    <a:lnTo>
                      <a:pt x="130" y="27"/>
                    </a:lnTo>
                    <a:lnTo>
                      <a:pt x="118" y="31"/>
                    </a:lnTo>
                    <a:lnTo>
                      <a:pt x="105" y="36"/>
                    </a:lnTo>
                    <a:lnTo>
                      <a:pt x="96" y="44"/>
                    </a:lnTo>
                    <a:lnTo>
                      <a:pt x="86" y="51"/>
                    </a:lnTo>
                    <a:lnTo>
                      <a:pt x="80" y="38"/>
                    </a:lnTo>
                    <a:lnTo>
                      <a:pt x="70" y="31"/>
                    </a:lnTo>
                    <a:lnTo>
                      <a:pt x="62" y="24"/>
                    </a:lnTo>
                    <a:lnTo>
                      <a:pt x="52" y="31"/>
                    </a:lnTo>
                    <a:lnTo>
                      <a:pt x="48" y="38"/>
                    </a:lnTo>
                    <a:lnTo>
                      <a:pt x="58" y="51"/>
                    </a:lnTo>
                    <a:lnTo>
                      <a:pt x="53" y="60"/>
                    </a:lnTo>
                    <a:lnTo>
                      <a:pt x="43" y="60"/>
                    </a:lnTo>
                    <a:lnTo>
                      <a:pt x="38" y="63"/>
                    </a:lnTo>
                    <a:lnTo>
                      <a:pt x="35" y="73"/>
                    </a:lnTo>
                    <a:lnTo>
                      <a:pt x="30" y="78"/>
                    </a:lnTo>
                    <a:lnTo>
                      <a:pt x="16" y="83"/>
                    </a:lnTo>
                    <a:lnTo>
                      <a:pt x="0" y="82"/>
                    </a:lnTo>
                    <a:lnTo>
                      <a:pt x="21" y="97"/>
                    </a:lnTo>
                    <a:lnTo>
                      <a:pt x="24" y="114"/>
                    </a:lnTo>
                    <a:lnTo>
                      <a:pt x="26" y="126"/>
                    </a:lnTo>
                    <a:lnTo>
                      <a:pt x="24" y="140"/>
                    </a:lnTo>
                    <a:lnTo>
                      <a:pt x="21" y="148"/>
                    </a:lnTo>
                    <a:lnTo>
                      <a:pt x="32" y="143"/>
                    </a:lnTo>
                    <a:lnTo>
                      <a:pt x="46" y="156"/>
                    </a:lnTo>
                    <a:lnTo>
                      <a:pt x="67" y="143"/>
                    </a:lnTo>
                    <a:lnTo>
                      <a:pt x="84" y="140"/>
                    </a:lnTo>
                    <a:lnTo>
                      <a:pt x="94" y="140"/>
                    </a:lnTo>
                    <a:lnTo>
                      <a:pt x="108" y="148"/>
                    </a:lnTo>
                    <a:lnTo>
                      <a:pt x="121" y="156"/>
                    </a:lnTo>
                    <a:lnTo>
                      <a:pt x="137" y="159"/>
                    </a:lnTo>
                    <a:lnTo>
                      <a:pt x="150" y="153"/>
                    </a:lnTo>
                    <a:lnTo>
                      <a:pt x="164" y="135"/>
                    </a:lnTo>
                    <a:lnTo>
                      <a:pt x="180" y="138"/>
                    </a:lnTo>
                    <a:lnTo>
                      <a:pt x="186" y="121"/>
                    </a:lnTo>
                    <a:lnTo>
                      <a:pt x="202" y="119"/>
                    </a:lnTo>
                    <a:lnTo>
                      <a:pt x="210" y="121"/>
                    </a:lnTo>
                    <a:lnTo>
                      <a:pt x="217" y="116"/>
                    </a:lnTo>
                    <a:lnTo>
                      <a:pt x="223" y="108"/>
                    </a:lnTo>
                    <a:lnTo>
                      <a:pt x="226" y="97"/>
                    </a:lnTo>
                    <a:lnTo>
                      <a:pt x="226" y="77"/>
                    </a:lnTo>
                    <a:lnTo>
                      <a:pt x="217" y="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" name="Freeform 12"/>
              <p:cNvSpPr>
                <a:spLocks/>
              </p:cNvSpPr>
              <p:nvPr/>
            </p:nvSpPr>
            <p:spPr bwMode="auto">
              <a:xfrm rot="224285">
                <a:off x="3574388" y="4422369"/>
                <a:ext cx="367249" cy="324823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64" y="38"/>
                  </a:cxn>
                  <a:cxn ang="0">
                    <a:pos x="174" y="65"/>
                  </a:cxn>
                  <a:cxn ang="0">
                    <a:pos x="180" y="78"/>
                  </a:cxn>
                  <a:cxn ang="0">
                    <a:pos x="183" y="97"/>
                  </a:cxn>
                  <a:cxn ang="0">
                    <a:pos x="205" y="114"/>
                  </a:cxn>
                  <a:cxn ang="0">
                    <a:pos x="222" y="129"/>
                  </a:cxn>
                  <a:cxn ang="0">
                    <a:pos x="249" y="153"/>
                  </a:cxn>
                  <a:cxn ang="0">
                    <a:pos x="275" y="170"/>
                  </a:cxn>
                  <a:cxn ang="0">
                    <a:pos x="287" y="182"/>
                  </a:cxn>
                  <a:cxn ang="0">
                    <a:pos x="282" y="194"/>
                  </a:cxn>
                  <a:cxn ang="0">
                    <a:pos x="275" y="199"/>
                  </a:cxn>
                  <a:cxn ang="0">
                    <a:pos x="270" y="201"/>
                  </a:cxn>
                  <a:cxn ang="0">
                    <a:pos x="271" y="213"/>
                  </a:cxn>
                  <a:cxn ang="0">
                    <a:pos x="263" y="218"/>
                  </a:cxn>
                  <a:cxn ang="0">
                    <a:pos x="256" y="223"/>
                  </a:cxn>
                  <a:cxn ang="0">
                    <a:pos x="248" y="223"/>
                  </a:cxn>
                  <a:cxn ang="0">
                    <a:pos x="226" y="240"/>
                  </a:cxn>
                  <a:cxn ang="0">
                    <a:pos x="222" y="231"/>
                  </a:cxn>
                  <a:cxn ang="0">
                    <a:pos x="212" y="223"/>
                  </a:cxn>
                  <a:cxn ang="0">
                    <a:pos x="201" y="215"/>
                  </a:cxn>
                  <a:cxn ang="0">
                    <a:pos x="193" y="218"/>
                  </a:cxn>
                  <a:cxn ang="0">
                    <a:pos x="188" y="223"/>
                  </a:cxn>
                  <a:cxn ang="0">
                    <a:pos x="188" y="231"/>
                  </a:cxn>
                  <a:cxn ang="0">
                    <a:pos x="196" y="240"/>
                  </a:cxn>
                  <a:cxn ang="0">
                    <a:pos x="191" y="247"/>
                  </a:cxn>
                  <a:cxn ang="0">
                    <a:pos x="180" y="250"/>
                  </a:cxn>
                  <a:cxn ang="0">
                    <a:pos x="174" y="255"/>
                  </a:cxn>
                  <a:cxn ang="0">
                    <a:pos x="172" y="264"/>
                  </a:cxn>
                  <a:cxn ang="0">
                    <a:pos x="164" y="269"/>
                  </a:cxn>
                  <a:cxn ang="0">
                    <a:pos x="156" y="271"/>
                  </a:cxn>
                  <a:cxn ang="0">
                    <a:pos x="140" y="269"/>
                  </a:cxn>
                  <a:cxn ang="0">
                    <a:pos x="118" y="266"/>
                  </a:cxn>
                  <a:cxn ang="0">
                    <a:pos x="102" y="255"/>
                  </a:cxn>
                  <a:cxn ang="0">
                    <a:pos x="86" y="242"/>
                  </a:cxn>
                  <a:cxn ang="0">
                    <a:pos x="65" y="223"/>
                  </a:cxn>
                  <a:cxn ang="0">
                    <a:pos x="57" y="215"/>
                  </a:cxn>
                  <a:cxn ang="0">
                    <a:pos x="45" y="213"/>
                  </a:cxn>
                  <a:cxn ang="0">
                    <a:pos x="24" y="209"/>
                  </a:cxn>
                  <a:cxn ang="0">
                    <a:pos x="10" y="209"/>
                  </a:cxn>
                  <a:cxn ang="0">
                    <a:pos x="5" y="201"/>
                  </a:cxn>
                  <a:cxn ang="0">
                    <a:pos x="2" y="187"/>
                  </a:cxn>
                  <a:cxn ang="0">
                    <a:pos x="5" y="170"/>
                  </a:cxn>
                  <a:cxn ang="0">
                    <a:pos x="10" y="156"/>
                  </a:cxn>
                  <a:cxn ang="0">
                    <a:pos x="7" y="151"/>
                  </a:cxn>
                  <a:cxn ang="0">
                    <a:pos x="5" y="138"/>
                  </a:cxn>
                  <a:cxn ang="0">
                    <a:pos x="0" y="124"/>
                  </a:cxn>
                  <a:cxn ang="0">
                    <a:pos x="0" y="114"/>
                  </a:cxn>
                  <a:cxn ang="0">
                    <a:pos x="5" y="109"/>
                  </a:cxn>
                  <a:cxn ang="0">
                    <a:pos x="10" y="105"/>
                  </a:cxn>
                  <a:cxn ang="0">
                    <a:pos x="7" y="92"/>
                  </a:cxn>
                  <a:cxn ang="0">
                    <a:pos x="10" y="83"/>
                  </a:cxn>
                  <a:cxn ang="0">
                    <a:pos x="24" y="70"/>
                  </a:cxn>
                  <a:cxn ang="0">
                    <a:pos x="38" y="70"/>
                  </a:cxn>
                  <a:cxn ang="0">
                    <a:pos x="51" y="65"/>
                  </a:cxn>
                  <a:cxn ang="0">
                    <a:pos x="58" y="55"/>
                  </a:cxn>
                  <a:cxn ang="0">
                    <a:pos x="57" y="46"/>
                  </a:cxn>
                  <a:cxn ang="0">
                    <a:pos x="75" y="27"/>
                  </a:cxn>
                  <a:cxn ang="0">
                    <a:pos x="96" y="30"/>
                  </a:cxn>
                  <a:cxn ang="0">
                    <a:pos x="105" y="19"/>
                  </a:cxn>
                  <a:cxn ang="0">
                    <a:pos x="123" y="17"/>
                  </a:cxn>
                  <a:cxn ang="0">
                    <a:pos x="135" y="9"/>
                  </a:cxn>
                  <a:cxn ang="0">
                    <a:pos x="147" y="0"/>
                  </a:cxn>
                </a:cxnLst>
                <a:rect l="0" t="0" r="r" b="b"/>
                <a:pathLst>
                  <a:path w="287" h="271">
                    <a:moveTo>
                      <a:pt x="147" y="0"/>
                    </a:moveTo>
                    <a:lnTo>
                      <a:pt x="164" y="38"/>
                    </a:lnTo>
                    <a:lnTo>
                      <a:pt x="174" y="65"/>
                    </a:lnTo>
                    <a:lnTo>
                      <a:pt x="180" y="78"/>
                    </a:lnTo>
                    <a:lnTo>
                      <a:pt x="183" y="97"/>
                    </a:lnTo>
                    <a:lnTo>
                      <a:pt x="205" y="114"/>
                    </a:lnTo>
                    <a:lnTo>
                      <a:pt x="222" y="129"/>
                    </a:lnTo>
                    <a:lnTo>
                      <a:pt x="249" y="153"/>
                    </a:lnTo>
                    <a:lnTo>
                      <a:pt x="275" y="170"/>
                    </a:lnTo>
                    <a:lnTo>
                      <a:pt x="287" y="182"/>
                    </a:lnTo>
                    <a:lnTo>
                      <a:pt x="282" y="194"/>
                    </a:lnTo>
                    <a:lnTo>
                      <a:pt x="275" y="199"/>
                    </a:lnTo>
                    <a:lnTo>
                      <a:pt x="270" y="201"/>
                    </a:lnTo>
                    <a:lnTo>
                      <a:pt x="271" y="213"/>
                    </a:lnTo>
                    <a:lnTo>
                      <a:pt x="263" y="218"/>
                    </a:lnTo>
                    <a:lnTo>
                      <a:pt x="256" y="223"/>
                    </a:lnTo>
                    <a:lnTo>
                      <a:pt x="248" y="223"/>
                    </a:lnTo>
                    <a:lnTo>
                      <a:pt x="226" y="240"/>
                    </a:lnTo>
                    <a:lnTo>
                      <a:pt x="222" y="231"/>
                    </a:lnTo>
                    <a:lnTo>
                      <a:pt x="212" y="223"/>
                    </a:lnTo>
                    <a:lnTo>
                      <a:pt x="201" y="215"/>
                    </a:lnTo>
                    <a:lnTo>
                      <a:pt x="193" y="218"/>
                    </a:lnTo>
                    <a:lnTo>
                      <a:pt x="188" y="223"/>
                    </a:lnTo>
                    <a:lnTo>
                      <a:pt x="188" y="231"/>
                    </a:lnTo>
                    <a:lnTo>
                      <a:pt x="196" y="240"/>
                    </a:lnTo>
                    <a:lnTo>
                      <a:pt x="191" y="247"/>
                    </a:lnTo>
                    <a:lnTo>
                      <a:pt x="180" y="250"/>
                    </a:lnTo>
                    <a:lnTo>
                      <a:pt x="174" y="255"/>
                    </a:lnTo>
                    <a:lnTo>
                      <a:pt x="172" y="264"/>
                    </a:lnTo>
                    <a:lnTo>
                      <a:pt x="164" y="269"/>
                    </a:lnTo>
                    <a:lnTo>
                      <a:pt x="156" y="271"/>
                    </a:lnTo>
                    <a:lnTo>
                      <a:pt x="140" y="269"/>
                    </a:lnTo>
                    <a:lnTo>
                      <a:pt x="118" y="266"/>
                    </a:lnTo>
                    <a:lnTo>
                      <a:pt x="102" y="255"/>
                    </a:lnTo>
                    <a:lnTo>
                      <a:pt x="86" y="242"/>
                    </a:lnTo>
                    <a:lnTo>
                      <a:pt x="65" y="223"/>
                    </a:lnTo>
                    <a:lnTo>
                      <a:pt x="57" y="215"/>
                    </a:lnTo>
                    <a:lnTo>
                      <a:pt x="45" y="213"/>
                    </a:lnTo>
                    <a:lnTo>
                      <a:pt x="24" y="209"/>
                    </a:lnTo>
                    <a:lnTo>
                      <a:pt x="10" y="209"/>
                    </a:lnTo>
                    <a:lnTo>
                      <a:pt x="5" y="201"/>
                    </a:lnTo>
                    <a:lnTo>
                      <a:pt x="2" y="187"/>
                    </a:lnTo>
                    <a:lnTo>
                      <a:pt x="5" y="170"/>
                    </a:lnTo>
                    <a:lnTo>
                      <a:pt x="10" y="156"/>
                    </a:lnTo>
                    <a:lnTo>
                      <a:pt x="7" y="151"/>
                    </a:lnTo>
                    <a:lnTo>
                      <a:pt x="5" y="138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5" y="109"/>
                    </a:lnTo>
                    <a:lnTo>
                      <a:pt x="10" y="105"/>
                    </a:lnTo>
                    <a:lnTo>
                      <a:pt x="7" y="92"/>
                    </a:lnTo>
                    <a:lnTo>
                      <a:pt x="10" y="83"/>
                    </a:lnTo>
                    <a:lnTo>
                      <a:pt x="24" y="70"/>
                    </a:lnTo>
                    <a:lnTo>
                      <a:pt x="38" y="70"/>
                    </a:lnTo>
                    <a:lnTo>
                      <a:pt x="51" y="65"/>
                    </a:lnTo>
                    <a:lnTo>
                      <a:pt x="58" y="55"/>
                    </a:lnTo>
                    <a:lnTo>
                      <a:pt x="57" y="46"/>
                    </a:lnTo>
                    <a:lnTo>
                      <a:pt x="75" y="27"/>
                    </a:lnTo>
                    <a:lnTo>
                      <a:pt x="96" y="30"/>
                    </a:lnTo>
                    <a:lnTo>
                      <a:pt x="105" y="19"/>
                    </a:lnTo>
                    <a:lnTo>
                      <a:pt x="123" y="17"/>
                    </a:lnTo>
                    <a:lnTo>
                      <a:pt x="135" y="9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" name="Freeform 14"/>
              <p:cNvSpPr>
                <a:spLocks/>
              </p:cNvSpPr>
              <p:nvPr/>
            </p:nvSpPr>
            <p:spPr bwMode="auto">
              <a:xfrm rot="224285">
                <a:off x="3399815" y="4071350"/>
                <a:ext cx="378887" cy="402100"/>
              </a:xfrm>
              <a:custGeom>
                <a:avLst/>
                <a:gdLst/>
                <a:ahLst/>
                <a:cxnLst>
                  <a:cxn ang="0">
                    <a:pos x="284" y="276"/>
                  </a:cxn>
                  <a:cxn ang="0">
                    <a:pos x="279" y="260"/>
                  </a:cxn>
                  <a:cxn ang="0">
                    <a:pos x="275" y="220"/>
                  </a:cxn>
                  <a:cxn ang="0">
                    <a:pos x="271" y="187"/>
                  </a:cxn>
                  <a:cxn ang="0">
                    <a:pos x="260" y="148"/>
                  </a:cxn>
                  <a:cxn ang="0">
                    <a:pos x="249" y="131"/>
                  </a:cxn>
                  <a:cxn ang="0">
                    <a:pos x="230" y="107"/>
                  </a:cxn>
                  <a:cxn ang="0">
                    <a:pos x="209" y="97"/>
                  </a:cxn>
                  <a:cxn ang="0">
                    <a:pos x="184" y="75"/>
                  </a:cxn>
                  <a:cxn ang="0">
                    <a:pos x="160" y="54"/>
                  </a:cxn>
                  <a:cxn ang="0">
                    <a:pos x="136" y="29"/>
                  </a:cxn>
                  <a:cxn ang="0">
                    <a:pos x="118" y="10"/>
                  </a:cxn>
                  <a:cxn ang="0">
                    <a:pos x="104" y="0"/>
                  </a:cxn>
                  <a:cxn ang="0">
                    <a:pos x="107" y="17"/>
                  </a:cxn>
                  <a:cxn ang="0">
                    <a:pos x="98" y="29"/>
                  </a:cxn>
                  <a:cxn ang="0">
                    <a:pos x="88" y="34"/>
                  </a:cxn>
                  <a:cxn ang="0">
                    <a:pos x="78" y="29"/>
                  </a:cxn>
                  <a:cxn ang="0">
                    <a:pos x="65" y="18"/>
                  </a:cxn>
                  <a:cxn ang="0">
                    <a:pos x="58" y="17"/>
                  </a:cxn>
                  <a:cxn ang="0">
                    <a:pos x="44" y="17"/>
                  </a:cxn>
                  <a:cxn ang="0">
                    <a:pos x="32" y="22"/>
                  </a:cxn>
                  <a:cxn ang="0">
                    <a:pos x="18" y="17"/>
                  </a:cxn>
                  <a:cxn ang="0">
                    <a:pos x="13" y="27"/>
                  </a:cxn>
                  <a:cxn ang="0">
                    <a:pos x="13" y="43"/>
                  </a:cxn>
                  <a:cxn ang="0">
                    <a:pos x="0" y="46"/>
                  </a:cxn>
                  <a:cxn ang="0">
                    <a:pos x="0" y="54"/>
                  </a:cxn>
                  <a:cxn ang="0">
                    <a:pos x="10" y="64"/>
                  </a:cxn>
                  <a:cxn ang="0">
                    <a:pos x="22" y="59"/>
                  </a:cxn>
                  <a:cxn ang="0">
                    <a:pos x="34" y="61"/>
                  </a:cxn>
                  <a:cxn ang="0">
                    <a:pos x="37" y="70"/>
                  </a:cxn>
                  <a:cxn ang="0">
                    <a:pos x="34" y="78"/>
                  </a:cxn>
                  <a:cxn ang="0">
                    <a:pos x="23" y="80"/>
                  </a:cxn>
                  <a:cxn ang="0">
                    <a:pos x="22" y="88"/>
                  </a:cxn>
                  <a:cxn ang="0">
                    <a:pos x="22" y="97"/>
                  </a:cxn>
                  <a:cxn ang="0">
                    <a:pos x="23" y="102"/>
                  </a:cxn>
                  <a:cxn ang="0">
                    <a:pos x="23" y="112"/>
                  </a:cxn>
                  <a:cxn ang="0">
                    <a:pos x="39" y="116"/>
                  </a:cxn>
                  <a:cxn ang="0">
                    <a:pos x="44" y="116"/>
                  </a:cxn>
                  <a:cxn ang="0">
                    <a:pos x="65" y="139"/>
                  </a:cxn>
                  <a:cxn ang="0">
                    <a:pos x="71" y="150"/>
                  </a:cxn>
                  <a:cxn ang="0">
                    <a:pos x="83" y="148"/>
                  </a:cxn>
                  <a:cxn ang="0">
                    <a:pos x="104" y="164"/>
                  </a:cxn>
                  <a:cxn ang="0">
                    <a:pos x="120" y="177"/>
                  </a:cxn>
                  <a:cxn ang="0">
                    <a:pos x="120" y="204"/>
                  </a:cxn>
                  <a:cxn ang="0">
                    <a:pos x="123" y="223"/>
                  </a:cxn>
                  <a:cxn ang="0">
                    <a:pos x="126" y="250"/>
                  </a:cxn>
                  <a:cxn ang="0">
                    <a:pos x="128" y="264"/>
                  </a:cxn>
                  <a:cxn ang="0">
                    <a:pos x="136" y="271"/>
                  </a:cxn>
                  <a:cxn ang="0">
                    <a:pos x="150" y="276"/>
                  </a:cxn>
                  <a:cxn ang="0">
                    <a:pos x="172" y="293"/>
                  </a:cxn>
                  <a:cxn ang="0">
                    <a:pos x="182" y="300"/>
                  </a:cxn>
                  <a:cxn ang="0">
                    <a:pos x="188" y="311"/>
                  </a:cxn>
                  <a:cxn ang="0">
                    <a:pos x="190" y="322"/>
                  </a:cxn>
                  <a:cxn ang="0">
                    <a:pos x="196" y="327"/>
                  </a:cxn>
                  <a:cxn ang="0">
                    <a:pos x="198" y="320"/>
                  </a:cxn>
                  <a:cxn ang="0">
                    <a:pos x="215" y="300"/>
                  </a:cxn>
                  <a:cxn ang="0">
                    <a:pos x="233" y="306"/>
                  </a:cxn>
                  <a:cxn ang="0">
                    <a:pos x="244" y="293"/>
                  </a:cxn>
                  <a:cxn ang="0">
                    <a:pos x="260" y="295"/>
                  </a:cxn>
                  <a:cxn ang="0">
                    <a:pos x="284" y="276"/>
                  </a:cxn>
                </a:cxnLst>
                <a:rect l="0" t="0" r="r" b="b"/>
                <a:pathLst>
                  <a:path w="284" h="327">
                    <a:moveTo>
                      <a:pt x="284" y="276"/>
                    </a:moveTo>
                    <a:lnTo>
                      <a:pt x="279" y="260"/>
                    </a:lnTo>
                    <a:lnTo>
                      <a:pt x="275" y="220"/>
                    </a:lnTo>
                    <a:lnTo>
                      <a:pt x="271" y="187"/>
                    </a:lnTo>
                    <a:lnTo>
                      <a:pt x="260" y="148"/>
                    </a:lnTo>
                    <a:lnTo>
                      <a:pt x="249" y="131"/>
                    </a:lnTo>
                    <a:lnTo>
                      <a:pt x="230" y="107"/>
                    </a:lnTo>
                    <a:lnTo>
                      <a:pt x="209" y="97"/>
                    </a:lnTo>
                    <a:lnTo>
                      <a:pt x="184" y="75"/>
                    </a:lnTo>
                    <a:lnTo>
                      <a:pt x="160" y="54"/>
                    </a:lnTo>
                    <a:lnTo>
                      <a:pt x="136" y="29"/>
                    </a:lnTo>
                    <a:lnTo>
                      <a:pt x="118" y="10"/>
                    </a:lnTo>
                    <a:lnTo>
                      <a:pt x="104" y="0"/>
                    </a:lnTo>
                    <a:lnTo>
                      <a:pt x="107" y="17"/>
                    </a:lnTo>
                    <a:lnTo>
                      <a:pt x="98" y="29"/>
                    </a:lnTo>
                    <a:lnTo>
                      <a:pt x="88" y="34"/>
                    </a:lnTo>
                    <a:lnTo>
                      <a:pt x="78" y="29"/>
                    </a:lnTo>
                    <a:lnTo>
                      <a:pt x="65" y="18"/>
                    </a:lnTo>
                    <a:lnTo>
                      <a:pt x="58" y="17"/>
                    </a:lnTo>
                    <a:lnTo>
                      <a:pt x="44" y="17"/>
                    </a:lnTo>
                    <a:lnTo>
                      <a:pt x="32" y="22"/>
                    </a:lnTo>
                    <a:lnTo>
                      <a:pt x="18" y="17"/>
                    </a:lnTo>
                    <a:lnTo>
                      <a:pt x="13" y="27"/>
                    </a:lnTo>
                    <a:lnTo>
                      <a:pt x="13" y="43"/>
                    </a:lnTo>
                    <a:lnTo>
                      <a:pt x="0" y="46"/>
                    </a:lnTo>
                    <a:lnTo>
                      <a:pt x="0" y="54"/>
                    </a:lnTo>
                    <a:lnTo>
                      <a:pt x="10" y="64"/>
                    </a:lnTo>
                    <a:lnTo>
                      <a:pt x="22" y="59"/>
                    </a:lnTo>
                    <a:lnTo>
                      <a:pt x="34" y="61"/>
                    </a:lnTo>
                    <a:lnTo>
                      <a:pt x="37" y="70"/>
                    </a:lnTo>
                    <a:lnTo>
                      <a:pt x="34" y="78"/>
                    </a:lnTo>
                    <a:lnTo>
                      <a:pt x="23" y="80"/>
                    </a:lnTo>
                    <a:lnTo>
                      <a:pt x="22" y="88"/>
                    </a:lnTo>
                    <a:lnTo>
                      <a:pt x="22" y="97"/>
                    </a:lnTo>
                    <a:lnTo>
                      <a:pt x="23" y="102"/>
                    </a:lnTo>
                    <a:lnTo>
                      <a:pt x="23" y="112"/>
                    </a:lnTo>
                    <a:lnTo>
                      <a:pt x="39" y="116"/>
                    </a:lnTo>
                    <a:lnTo>
                      <a:pt x="44" y="116"/>
                    </a:lnTo>
                    <a:lnTo>
                      <a:pt x="65" y="139"/>
                    </a:lnTo>
                    <a:lnTo>
                      <a:pt x="71" y="150"/>
                    </a:lnTo>
                    <a:lnTo>
                      <a:pt x="83" y="148"/>
                    </a:lnTo>
                    <a:lnTo>
                      <a:pt x="104" y="164"/>
                    </a:lnTo>
                    <a:lnTo>
                      <a:pt x="120" y="177"/>
                    </a:lnTo>
                    <a:lnTo>
                      <a:pt x="120" y="204"/>
                    </a:lnTo>
                    <a:lnTo>
                      <a:pt x="123" y="223"/>
                    </a:lnTo>
                    <a:lnTo>
                      <a:pt x="126" y="250"/>
                    </a:lnTo>
                    <a:lnTo>
                      <a:pt x="128" y="264"/>
                    </a:lnTo>
                    <a:lnTo>
                      <a:pt x="136" y="271"/>
                    </a:lnTo>
                    <a:lnTo>
                      <a:pt x="150" y="276"/>
                    </a:lnTo>
                    <a:lnTo>
                      <a:pt x="172" y="293"/>
                    </a:lnTo>
                    <a:lnTo>
                      <a:pt x="182" y="300"/>
                    </a:lnTo>
                    <a:lnTo>
                      <a:pt x="188" y="311"/>
                    </a:lnTo>
                    <a:lnTo>
                      <a:pt x="190" y="322"/>
                    </a:lnTo>
                    <a:lnTo>
                      <a:pt x="196" y="327"/>
                    </a:lnTo>
                    <a:lnTo>
                      <a:pt x="198" y="320"/>
                    </a:lnTo>
                    <a:lnTo>
                      <a:pt x="215" y="300"/>
                    </a:lnTo>
                    <a:lnTo>
                      <a:pt x="233" y="306"/>
                    </a:lnTo>
                    <a:lnTo>
                      <a:pt x="244" y="293"/>
                    </a:lnTo>
                    <a:lnTo>
                      <a:pt x="260" y="295"/>
                    </a:lnTo>
                    <a:lnTo>
                      <a:pt x="284" y="2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" name="Freeform 15"/>
              <p:cNvSpPr>
                <a:spLocks/>
              </p:cNvSpPr>
              <p:nvPr/>
            </p:nvSpPr>
            <p:spPr bwMode="auto">
              <a:xfrm rot="224285">
                <a:off x="3229123" y="4405342"/>
                <a:ext cx="552167" cy="493784"/>
              </a:xfrm>
              <a:custGeom>
                <a:avLst/>
                <a:gdLst/>
                <a:ahLst/>
                <a:cxnLst>
                  <a:cxn ang="0">
                    <a:pos x="89" y="14"/>
                  </a:cxn>
                  <a:cxn ang="0">
                    <a:pos x="78" y="35"/>
                  </a:cxn>
                  <a:cxn ang="0">
                    <a:pos x="96" y="46"/>
                  </a:cxn>
                  <a:cxn ang="0">
                    <a:pos x="118" y="46"/>
                  </a:cxn>
                  <a:cxn ang="0">
                    <a:pos x="132" y="68"/>
                  </a:cxn>
                  <a:cxn ang="0">
                    <a:pos x="137" y="82"/>
                  </a:cxn>
                  <a:cxn ang="0">
                    <a:pos x="151" y="95"/>
                  </a:cxn>
                  <a:cxn ang="0">
                    <a:pos x="161" y="105"/>
                  </a:cxn>
                  <a:cxn ang="0">
                    <a:pos x="183" y="105"/>
                  </a:cxn>
                  <a:cxn ang="0">
                    <a:pos x="207" y="95"/>
                  </a:cxn>
                  <a:cxn ang="0">
                    <a:pos x="226" y="83"/>
                  </a:cxn>
                  <a:cxn ang="0">
                    <a:pos x="247" y="78"/>
                  </a:cxn>
                  <a:cxn ang="0">
                    <a:pos x="267" y="56"/>
                  </a:cxn>
                  <a:cxn ang="0">
                    <a:pos x="282" y="56"/>
                  </a:cxn>
                  <a:cxn ang="0">
                    <a:pos x="301" y="51"/>
                  </a:cxn>
                  <a:cxn ang="0">
                    <a:pos x="323" y="51"/>
                  </a:cxn>
                  <a:cxn ang="0">
                    <a:pos x="311" y="61"/>
                  </a:cxn>
                  <a:cxn ang="0">
                    <a:pos x="294" y="70"/>
                  </a:cxn>
                  <a:cxn ang="0">
                    <a:pos x="275" y="89"/>
                  </a:cxn>
                  <a:cxn ang="0">
                    <a:pos x="277" y="105"/>
                  </a:cxn>
                  <a:cxn ang="0">
                    <a:pos x="267" y="116"/>
                  </a:cxn>
                  <a:cxn ang="0">
                    <a:pos x="275" y="145"/>
                  </a:cxn>
                  <a:cxn ang="0">
                    <a:pos x="275" y="165"/>
                  </a:cxn>
                  <a:cxn ang="0">
                    <a:pos x="268" y="203"/>
                  </a:cxn>
                  <a:cxn ang="0">
                    <a:pos x="294" y="208"/>
                  </a:cxn>
                  <a:cxn ang="0">
                    <a:pos x="331" y="224"/>
                  </a:cxn>
                  <a:cxn ang="0">
                    <a:pos x="382" y="266"/>
                  </a:cxn>
                  <a:cxn ang="0">
                    <a:pos x="410" y="273"/>
                  </a:cxn>
                  <a:cxn ang="0">
                    <a:pos x="430" y="307"/>
                  </a:cxn>
                  <a:cxn ang="0">
                    <a:pos x="430" y="329"/>
                  </a:cxn>
                  <a:cxn ang="0">
                    <a:pos x="422" y="341"/>
                  </a:cxn>
                  <a:cxn ang="0">
                    <a:pos x="411" y="344"/>
                  </a:cxn>
                  <a:cxn ang="0">
                    <a:pos x="410" y="368"/>
                  </a:cxn>
                  <a:cxn ang="0">
                    <a:pos x="396" y="387"/>
                  </a:cxn>
                  <a:cxn ang="0">
                    <a:pos x="390" y="404"/>
                  </a:cxn>
                  <a:cxn ang="0">
                    <a:pos x="360" y="412"/>
                  </a:cxn>
                  <a:cxn ang="0">
                    <a:pos x="338" y="395"/>
                  </a:cxn>
                  <a:cxn ang="0">
                    <a:pos x="304" y="382"/>
                  </a:cxn>
                  <a:cxn ang="0">
                    <a:pos x="258" y="387"/>
                  </a:cxn>
                  <a:cxn ang="0">
                    <a:pos x="241" y="355"/>
                  </a:cxn>
                  <a:cxn ang="0">
                    <a:pos x="202" y="331"/>
                  </a:cxn>
                  <a:cxn ang="0">
                    <a:pos x="154" y="291"/>
                  </a:cxn>
                  <a:cxn ang="0">
                    <a:pos x="110" y="235"/>
                  </a:cxn>
                  <a:cxn ang="0">
                    <a:pos x="81" y="199"/>
                  </a:cxn>
                  <a:cxn ang="0">
                    <a:pos x="45" y="153"/>
                  </a:cxn>
                  <a:cxn ang="0">
                    <a:pos x="0" y="105"/>
                  </a:cxn>
                  <a:cxn ang="0">
                    <a:pos x="28" y="77"/>
                  </a:cxn>
                  <a:cxn ang="0">
                    <a:pos x="33" y="46"/>
                  </a:cxn>
                  <a:cxn ang="0">
                    <a:pos x="54" y="30"/>
                  </a:cxn>
                  <a:cxn ang="0">
                    <a:pos x="54" y="9"/>
                  </a:cxn>
                  <a:cxn ang="0">
                    <a:pos x="76" y="9"/>
                  </a:cxn>
                </a:cxnLst>
                <a:rect l="0" t="0" r="r" b="b"/>
                <a:pathLst>
                  <a:path w="432" h="412">
                    <a:moveTo>
                      <a:pt x="76" y="9"/>
                    </a:moveTo>
                    <a:lnTo>
                      <a:pt x="89" y="14"/>
                    </a:lnTo>
                    <a:lnTo>
                      <a:pt x="89" y="22"/>
                    </a:lnTo>
                    <a:lnTo>
                      <a:pt x="78" y="35"/>
                    </a:lnTo>
                    <a:lnTo>
                      <a:pt x="86" y="51"/>
                    </a:lnTo>
                    <a:lnTo>
                      <a:pt x="96" y="46"/>
                    </a:lnTo>
                    <a:lnTo>
                      <a:pt x="113" y="46"/>
                    </a:lnTo>
                    <a:lnTo>
                      <a:pt x="118" y="46"/>
                    </a:lnTo>
                    <a:lnTo>
                      <a:pt x="127" y="55"/>
                    </a:lnTo>
                    <a:lnTo>
                      <a:pt x="132" y="68"/>
                    </a:lnTo>
                    <a:lnTo>
                      <a:pt x="132" y="77"/>
                    </a:lnTo>
                    <a:lnTo>
                      <a:pt x="137" y="82"/>
                    </a:lnTo>
                    <a:lnTo>
                      <a:pt x="142" y="82"/>
                    </a:lnTo>
                    <a:lnTo>
                      <a:pt x="151" y="95"/>
                    </a:lnTo>
                    <a:lnTo>
                      <a:pt x="156" y="103"/>
                    </a:lnTo>
                    <a:lnTo>
                      <a:pt x="161" y="105"/>
                    </a:lnTo>
                    <a:lnTo>
                      <a:pt x="178" y="103"/>
                    </a:lnTo>
                    <a:lnTo>
                      <a:pt x="183" y="105"/>
                    </a:lnTo>
                    <a:lnTo>
                      <a:pt x="193" y="105"/>
                    </a:lnTo>
                    <a:lnTo>
                      <a:pt x="207" y="95"/>
                    </a:lnTo>
                    <a:lnTo>
                      <a:pt x="219" y="83"/>
                    </a:lnTo>
                    <a:lnTo>
                      <a:pt x="226" y="83"/>
                    </a:lnTo>
                    <a:lnTo>
                      <a:pt x="240" y="83"/>
                    </a:lnTo>
                    <a:lnTo>
                      <a:pt x="247" y="78"/>
                    </a:lnTo>
                    <a:lnTo>
                      <a:pt x="262" y="56"/>
                    </a:lnTo>
                    <a:lnTo>
                      <a:pt x="267" y="56"/>
                    </a:lnTo>
                    <a:lnTo>
                      <a:pt x="272" y="60"/>
                    </a:lnTo>
                    <a:lnTo>
                      <a:pt x="282" y="56"/>
                    </a:lnTo>
                    <a:lnTo>
                      <a:pt x="295" y="55"/>
                    </a:lnTo>
                    <a:lnTo>
                      <a:pt x="301" y="51"/>
                    </a:lnTo>
                    <a:lnTo>
                      <a:pt x="317" y="44"/>
                    </a:lnTo>
                    <a:lnTo>
                      <a:pt x="323" y="51"/>
                    </a:lnTo>
                    <a:lnTo>
                      <a:pt x="320" y="56"/>
                    </a:lnTo>
                    <a:lnTo>
                      <a:pt x="311" y="61"/>
                    </a:lnTo>
                    <a:lnTo>
                      <a:pt x="306" y="70"/>
                    </a:lnTo>
                    <a:lnTo>
                      <a:pt x="294" y="70"/>
                    </a:lnTo>
                    <a:lnTo>
                      <a:pt x="280" y="78"/>
                    </a:lnTo>
                    <a:lnTo>
                      <a:pt x="275" y="89"/>
                    </a:lnTo>
                    <a:lnTo>
                      <a:pt x="275" y="97"/>
                    </a:lnTo>
                    <a:lnTo>
                      <a:pt x="277" y="105"/>
                    </a:lnTo>
                    <a:lnTo>
                      <a:pt x="268" y="109"/>
                    </a:lnTo>
                    <a:lnTo>
                      <a:pt x="267" y="116"/>
                    </a:lnTo>
                    <a:lnTo>
                      <a:pt x="263" y="126"/>
                    </a:lnTo>
                    <a:lnTo>
                      <a:pt x="275" y="145"/>
                    </a:lnTo>
                    <a:lnTo>
                      <a:pt x="275" y="153"/>
                    </a:lnTo>
                    <a:lnTo>
                      <a:pt x="275" y="165"/>
                    </a:lnTo>
                    <a:lnTo>
                      <a:pt x="268" y="186"/>
                    </a:lnTo>
                    <a:lnTo>
                      <a:pt x="268" y="203"/>
                    </a:lnTo>
                    <a:lnTo>
                      <a:pt x="277" y="210"/>
                    </a:lnTo>
                    <a:lnTo>
                      <a:pt x="294" y="208"/>
                    </a:lnTo>
                    <a:lnTo>
                      <a:pt x="317" y="215"/>
                    </a:lnTo>
                    <a:lnTo>
                      <a:pt x="331" y="224"/>
                    </a:lnTo>
                    <a:lnTo>
                      <a:pt x="350" y="242"/>
                    </a:lnTo>
                    <a:lnTo>
                      <a:pt x="382" y="266"/>
                    </a:lnTo>
                    <a:lnTo>
                      <a:pt x="393" y="266"/>
                    </a:lnTo>
                    <a:lnTo>
                      <a:pt x="410" y="273"/>
                    </a:lnTo>
                    <a:lnTo>
                      <a:pt x="425" y="288"/>
                    </a:lnTo>
                    <a:lnTo>
                      <a:pt x="430" y="307"/>
                    </a:lnTo>
                    <a:lnTo>
                      <a:pt x="432" y="320"/>
                    </a:lnTo>
                    <a:lnTo>
                      <a:pt x="430" y="329"/>
                    </a:lnTo>
                    <a:lnTo>
                      <a:pt x="430" y="336"/>
                    </a:lnTo>
                    <a:lnTo>
                      <a:pt x="422" y="341"/>
                    </a:lnTo>
                    <a:lnTo>
                      <a:pt x="416" y="344"/>
                    </a:lnTo>
                    <a:lnTo>
                      <a:pt x="411" y="344"/>
                    </a:lnTo>
                    <a:lnTo>
                      <a:pt x="410" y="355"/>
                    </a:lnTo>
                    <a:lnTo>
                      <a:pt x="410" y="368"/>
                    </a:lnTo>
                    <a:lnTo>
                      <a:pt x="403" y="380"/>
                    </a:lnTo>
                    <a:lnTo>
                      <a:pt x="396" y="387"/>
                    </a:lnTo>
                    <a:lnTo>
                      <a:pt x="390" y="395"/>
                    </a:lnTo>
                    <a:lnTo>
                      <a:pt x="390" y="404"/>
                    </a:lnTo>
                    <a:lnTo>
                      <a:pt x="379" y="406"/>
                    </a:lnTo>
                    <a:lnTo>
                      <a:pt x="360" y="412"/>
                    </a:lnTo>
                    <a:lnTo>
                      <a:pt x="352" y="406"/>
                    </a:lnTo>
                    <a:lnTo>
                      <a:pt x="338" y="395"/>
                    </a:lnTo>
                    <a:lnTo>
                      <a:pt x="320" y="385"/>
                    </a:lnTo>
                    <a:lnTo>
                      <a:pt x="304" y="382"/>
                    </a:lnTo>
                    <a:lnTo>
                      <a:pt x="280" y="385"/>
                    </a:lnTo>
                    <a:lnTo>
                      <a:pt x="258" y="387"/>
                    </a:lnTo>
                    <a:lnTo>
                      <a:pt x="240" y="366"/>
                    </a:lnTo>
                    <a:lnTo>
                      <a:pt x="241" y="355"/>
                    </a:lnTo>
                    <a:lnTo>
                      <a:pt x="226" y="339"/>
                    </a:lnTo>
                    <a:lnTo>
                      <a:pt x="202" y="331"/>
                    </a:lnTo>
                    <a:lnTo>
                      <a:pt x="180" y="315"/>
                    </a:lnTo>
                    <a:lnTo>
                      <a:pt x="154" y="291"/>
                    </a:lnTo>
                    <a:lnTo>
                      <a:pt x="121" y="256"/>
                    </a:lnTo>
                    <a:lnTo>
                      <a:pt x="110" y="235"/>
                    </a:lnTo>
                    <a:lnTo>
                      <a:pt x="94" y="221"/>
                    </a:lnTo>
                    <a:lnTo>
                      <a:pt x="81" y="199"/>
                    </a:lnTo>
                    <a:lnTo>
                      <a:pt x="67" y="177"/>
                    </a:lnTo>
                    <a:lnTo>
                      <a:pt x="45" y="153"/>
                    </a:lnTo>
                    <a:lnTo>
                      <a:pt x="28" y="130"/>
                    </a:lnTo>
                    <a:lnTo>
                      <a:pt x="0" y="105"/>
                    </a:lnTo>
                    <a:lnTo>
                      <a:pt x="16" y="89"/>
                    </a:lnTo>
                    <a:lnTo>
                      <a:pt x="28" y="77"/>
                    </a:lnTo>
                    <a:lnTo>
                      <a:pt x="33" y="60"/>
                    </a:lnTo>
                    <a:lnTo>
                      <a:pt x="33" y="46"/>
                    </a:lnTo>
                    <a:lnTo>
                      <a:pt x="45" y="41"/>
                    </a:lnTo>
                    <a:lnTo>
                      <a:pt x="54" y="30"/>
                    </a:lnTo>
                    <a:lnTo>
                      <a:pt x="59" y="24"/>
                    </a:lnTo>
                    <a:lnTo>
                      <a:pt x="54" y="9"/>
                    </a:lnTo>
                    <a:lnTo>
                      <a:pt x="62" y="0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5" name="Freeform 73"/>
              <p:cNvSpPr>
                <a:spLocks/>
              </p:cNvSpPr>
              <p:nvPr/>
            </p:nvSpPr>
            <p:spPr bwMode="auto">
              <a:xfrm rot="224285">
                <a:off x="2466175" y="3764863"/>
                <a:ext cx="572857" cy="247547"/>
              </a:xfrm>
              <a:custGeom>
                <a:avLst/>
                <a:gdLst/>
                <a:ahLst/>
                <a:cxnLst>
                  <a:cxn ang="0">
                    <a:pos x="252" y="0"/>
                  </a:cxn>
                  <a:cxn ang="0">
                    <a:pos x="228" y="22"/>
                  </a:cxn>
                  <a:cxn ang="0">
                    <a:pos x="201" y="14"/>
                  </a:cxn>
                  <a:cxn ang="0">
                    <a:pos x="174" y="22"/>
                  </a:cxn>
                  <a:cxn ang="0">
                    <a:pos x="153" y="9"/>
                  </a:cxn>
                  <a:cxn ang="0">
                    <a:pos x="117" y="9"/>
                  </a:cxn>
                  <a:cxn ang="0">
                    <a:pos x="122" y="22"/>
                  </a:cxn>
                  <a:cxn ang="0">
                    <a:pos x="112" y="36"/>
                  </a:cxn>
                  <a:cxn ang="0">
                    <a:pos x="102" y="54"/>
                  </a:cxn>
                  <a:cxn ang="0">
                    <a:pos x="102" y="73"/>
                  </a:cxn>
                  <a:cxn ang="0">
                    <a:pos x="72" y="83"/>
                  </a:cxn>
                  <a:cxn ang="0">
                    <a:pos x="32" y="97"/>
                  </a:cxn>
                  <a:cxn ang="0">
                    <a:pos x="7" y="119"/>
                  </a:cxn>
                  <a:cxn ang="0">
                    <a:pos x="0" y="154"/>
                  </a:cxn>
                  <a:cxn ang="0">
                    <a:pos x="23" y="167"/>
                  </a:cxn>
                  <a:cxn ang="0">
                    <a:pos x="56" y="176"/>
                  </a:cxn>
                  <a:cxn ang="0">
                    <a:pos x="95" y="159"/>
                  </a:cxn>
                  <a:cxn ang="0">
                    <a:pos x="112" y="125"/>
                  </a:cxn>
                  <a:cxn ang="0">
                    <a:pos x="126" y="99"/>
                  </a:cxn>
                  <a:cxn ang="0">
                    <a:pos x="155" y="87"/>
                  </a:cxn>
                  <a:cxn ang="0">
                    <a:pos x="196" y="52"/>
                  </a:cxn>
                  <a:cxn ang="0">
                    <a:pos x="247" y="57"/>
                  </a:cxn>
                  <a:cxn ang="0">
                    <a:pos x="281" y="77"/>
                  </a:cxn>
                  <a:cxn ang="0">
                    <a:pos x="324" y="92"/>
                  </a:cxn>
                  <a:cxn ang="0">
                    <a:pos x="375" y="133"/>
                  </a:cxn>
                  <a:cxn ang="0">
                    <a:pos x="431" y="172"/>
                  </a:cxn>
                  <a:cxn ang="0">
                    <a:pos x="447" y="155"/>
                  </a:cxn>
                  <a:cxn ang="0">
                    <a:pos x="412" y="124"/>
                  </a:cxn>
                  <a:cxn ang="0">
                    <a:pos x="386" y="108"/>
                  </a:cxn>
                  <a:cxn ang="0">
                    <a:pos x="379" y="89"/>
                  </a:cxn>
                  <a:cxn ang="0">
                    <a:pos x="372" y="66"/>
                  </a:cxn>
                  <a:cxn ang="0">
                    <a:pos x="351" y="52"/>
                  </a:cxn>
                  <a:cxn ang="0">
                    <a:pos x="330" y="36"/>
                  </a:cxn>
                  <a:cxn ang="0">
                    <a:pos x="330" y="19"/>
                  </a:cxn>
                  <a:cxn ang="0">
                    <a:pos x="313" y="14"/>
                  </a:cxn>
                  <a:cxn ang="0">
                    <a:pos x="291" y="5"/>
                  </a:cxn>
                </a:cxnLst>
                <a:rect l="0" t="0" r="r" b="b"/>
                <a:pathLst>
                  <a:path w="447" h="176">
                    <a:moveTo>
                      <a:pt x="291" y="5"/>
                    </a:moveTo>
                    <a:lnTo>
                      <a:pt x="252" y="0"/>
                    </a:lnTo>
                    <a:lnTo>
                      <a:pt x="238" y="22"/>
                    </a:lnTo>
                    <a:lnTo>
                      <a:pt x="228" y="22"/>
                    </a:lnTo>
                    <a:lnTo>
                      <a:pt x="214" y="10"/>
                    </a:lnTo>
                    <a:lnTo>
                      <a:pt x="201" y="14"/>
                    </a:lnTo>
                    <a:lnTo>
                      <a:pt x="187" y="17"/>
                    </a:lnTo>
                    <a:lnTo>
                      <a:pt x="174" y="22"/>
                    </a:lnTo>
                    <a:lnTo>
                      <a:pt x="169" y="19"/>
                    </a:lnTo>
                    <a:lnTo>
                      <a:pt x="153" y="9"/>
                    </a:lnTo>
                    <a:lnTo>
                      <a:pt x="142" y="4"/>
                    </a:lnTo>
                    <a:lnTo>
                      <a:pt x="117" y="9"/>
                    </a:lnTo>
                    <a:lnTo>
                      <a:pt x="117" y="17"/>
                    </a:lnTo>
                    <a:lnTo>
                      <a:pt x="122" y="22"/>
                    </a:lnTo>
                    <a:lnTo>
                      <a:pt x="121" y="32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102" y="54"/>
                    </a:lnTo>
                    <a:lnTo>
                      <a:pt x="104" y="64"/>
                    </a:lnTo>
                    <a:lnTo>
                      <a:pt x="102" y="73"/>
                    </a:lnTo>
                    <a:lnTo>
                      <a:pt x="94" y="78"/>
                    </a:lnTo>
                    <a:lnTo>
                      <a:pt x="72" y="83"/>
                    </a:lnTo>
                    <a:lnTo>
                      <a:pt x="32" y="87"/>
                    </a:lnTo>
                    <a:lnTo>
                      <a:pt x="32" y="97"/>
                    </a:lnTo>
                    <a:lnTo>
                      <a:pt x="18" y="108"/>
                    </a:lnTo>
                    <a:lnTo>
                      <a:pt x="7" y="119"/>
                    </a:lnTo>
                    <a:lnTo>
                      <a:pt x="0" y="133"/>
                    </a:lnTo>
                    <a:lnTo>
                      <a:pt x="0" y="154"/>
                    </a:lnTo>
                    <a:lnTo>
                      <a:pt x="10" y="176"/>
                    </a:lnTo>
                    <a:lnTo>
                      <a:pt x="23" y="167"/>
                    </a:lnTo>
                    <a:lnTo>
                      <a:pt x="43" y="172"/>
                    </a:lnTo>
                    <a:lnTo>
                      <a:pt x="56" y="176"/>
                    </a:lnTo>
                    <a:lnTo>
                      <a:pt x="77" y="169"/>
                    </a:lnTo>
                    <a:lnTo>
                      <a:pt x="95" y="159"/>
                    </a:lnTo>
                    <a:lnTo>
                      <a:pt x="109" y="145"/>
                    </a:lnTo>
                    <a:lnTo>
                      <a:pt x="112" y="125"/>
                    </a:lnTo>
                    <a:lnTo>
                      <a:pt x="116" y="111"/>
                    </a:lnTo>
                    <a:lnTo>
                      <a:pt x="126" y="99"/>
                    </a:lnTo>
                    <a:lnTo>
                      <a:pt x="144" y="92"/>
                    </a:lnTo>
                    <a:lnTo>
                      <a:pt x="155" y="87"/>
                    </a:lnTo>
                    <a:lnTo>
                      <a:pt x="174" y="70"/>
                    </a:lnTo>
                    <a:lnTo>
                      <a:pt x="196" y="52"/>
                    </a:lnTo>
                    <a:lnTo>
                      <a:pt x="230" y="49"/>
                    </a:lnTo>
                    <a:lnTo>
                      <a:pt x="247" y="57"/>
                    </a:lnTo>
                    <a:lnTo>
                      <a:pt x="268" y="70"/>
                    </a:lnTo>
                    <a:lnTo>
                      <a:pt x="281" y="77"/>
                    </a:lnTo>
                    <a:lnTo>
                      <a:pt x="305" y="78"/>
                    </a:lnTo>
                    <a:lnTo>
                      <a:pt x="324" y="92"/>
                    </a:lnTo>
                    <a:lnTo>
                      <a:pt x="351" y="108"/>
                    </a:lnTo>
                    <a:lnTo>
                      <a:pt x="375" y="133"/>
                    </a:lnTo>
                    <a:lnTo>
                      <a:pt x="407" y="162"/>
                    </a:lnTo>
                    <a:lnTo>
                      <a:pt x="431" y="172"/>
                    </a:lnTo>
                    <a:lnTo>
                      <a:pt x="438" y="167"/>
                    </a:lnTo>
                    <a:lnTo>
                      <a:pt x="447" y="155"/>
                    </a:lnTo>
                    <a:lnTo>
                      <a:pt x="435" y="135"/>
                    </a:lnTo>
                    <a:lnTo>
                      <a:pt x="412" y="124"/>
                    </a:lnTo>
                    <a:lnTo>
                      <a:pt x="403" y="110"/>
                    </a:lnTo>
                    <a:lnTo>
                      <a:pt x="386" y="108"/>
                    </a:lnTo>
                    <a:lnTo>
                      <a:pt x="379" y="99"/>
                    </a:lnTo>
                    <a:lnTo>
                      <a:pt x="379" y="89"/>
                    </a:lnTo>
                    <a:lnTo>
                      <a:pt x="378" y="78"/>
                    </a:lnTo>
                    <a:lnTo>
                      <a:pt x="372" y="66"/>
                    </a:lnTo>
                    <a:lnTo>
                      <a:pt x="366" y="60"/>
                    </a:lnTo>
                    <a:lnTo>
                      <a:pt x="351" y="52"/>
                    </a:lnTo>
                    <a:lnTo>
                      <a:pt x="335" y="43"/>
                    </a:lnTo>
                    <a:lnTo>
                      <a:pt x="330" y="36"/>
                    </a:lnTo>
                    <a:lnTo>
                      <a:pt x="332" y="27"/>
                    </a:lnTo>
                    <a:lnTo>
                      <a:pt x="330" y="19"/>
                    </a:lnTo>
                    <a:lnTo>
                      <a:pt x="322" y="19"/>
                    </a:lnTo>
                    <a:lnTo>
                      <a:pt x="313" y="14"/>
                    </a:lnTo>
                    <a:lnTo>
                      <a:pt x="305" y="17"/>
                    </a:lnTo>
                    <a:lnTo>
                      <a:pt x="291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6" name="Freeform 74"/>
              <p:cNvSpPr>
                <a:spLocks/>
              </p:cNvSpPr>
              <p:nvPr/>
            </p:nvSpPr>
            <p:spPr bwMode="auto">
              <a:xfrm rot="224285">
                <a:off x="2414450" y="3365383"/>
                <a:ext cx="227591" cy="167651"/>
              </a:xfrm>
              <a:custGeom>
                <a:avLst/>
                <a:gdLst/>
                <a:ahLst/>
                <a:cxnLst>
                  <a:cxn ang="0">
                    <a:pos x="167" y="6"/>
                  </a:cxn>
                  <a:cxn ang="0">
                    <a:pos x="140" y="1"/>
                  </a:cxn>
                  <a:cxn ang="0">
                    <a:pos x="126" y="1"/>
                  </a:cxn>
                  <a:cxn ang="0">
                    <a:pos x="112" y="19"/>
                  </a:cxn>
                  <a:cxn ang="0">
                    <a:pos x="106" y="30"/>
                  </a:cxn>
                  <a:cxn ang="0">
                    <a:pos x="92" y="33"/>
                  </a:cxn>
                  <a:cxn ang="0">
                    <a:pos x="73" y="25"/>
                  </a:cxn>
                  <a:cxn ang="0">
                    <a:pos x="63" y="16"/>
                  </a:cxn>
                  <a:cxn ang="0">
                    <a:pos x="46" y="4"/>
                  </a:cxn>
                  <a:cxn ang="0">
                    <a:pos x="39" y="0"/>
                  </a:cxn>
                  <a:cxn ang="0">
                    <a:pos x="25" y="11"/>
                  </a:cxn>
                  <a:cxn ang="0">
                    <a:pos x="14" y="25"/>
                  </a:cxn>
                  <a:cxn ang="0">
                    <a:pos x="0" y="38"/>
                  </a:cxn>
                  <a:cxn ang="0">
                    <a:pos x="11" y="62"/>
                  </a:cxn>
                  <a:cxn ang="0">
                    <a:pos x="22" y="79"/>
                  </a:cxn>
                  <a:cxn ang="0">
                    <a:pos x="25" y="86"/>
                  </a:cxn>
                  <a:cxn ang="0">
                    <a:pos x="17" y="100"/>
                  </a:cxn>
                  <a:cxn ang="0">
                    <a:pos x="19" y="117"/>
                  </a:cxn>
                  <a:cxn ang="0">
                    <a:pos x="19" y="132"/>
                  </a:cxn>
                  <a:cxn ang="0">
                    <a:pos x="25" y="140"/>
                  </a:cxn>
                  <a:cxn ang="0">
                    <a:pos x="36" y="127"/>
                  </a:cxn>
                  <a:cxn ang="0">
                    <a:pos x="54" y="122"/>
                  </a:cxn>
                  <a:cxn ang="0">
                    <a:pos x="63" y="117"/>
                  </a:cxn>
                  <a:cxn ang="0">
                    <a:pos x="76" y="118"/>
                  </a:cxn>
                  <a:cxn ang="0">
                    <a:pos x="92" y="117"/>
                  </a:cxn>
                  <a:cxn ang="0">
                    <a:pos x="106" y="118"/>
                  </a:cxn>
                  <a:cxn ang="0">
                    <a:pos x="119" y="122"/>
                  </a:cxn>
                  <a:cxn ang="0">
                    <a:pos x="129" y="117"/>
                  </a:cxn>
                  <a:cxn ang="0">
                    <a:pos x="148" y="111"/>
                  </a:cxn>
                  <a:cxn ang="0">
                    <a:pos x="153" y="97"/>
                  </a:cxn>
                  <a:cxn ang="0">
                    <a:pos x="160" y="90"/>
                  </a:cxn>
                  <a:cxn ang="0">
                    <a:pos x="167" y="91"/>
                  </a:cxn>
                  <a:cxn ang="0">
                    <a:pos x="179" y="90"/>
                  </a:cxn>
                  <a:cxn ang="0">
                    <a:pos x="175" y="79"/>
                  </a:cxn>
                  <a:cxn ang="0">
                    <a:pos x="175" y="57"/>
                  </a:cxn>
                  <a:cxn ang="0">
                    <a:pos x="170" y="48"/>
                  </a:cxn>
                  <a:cxn ang="0">
                    <a:pos x="170" y="33"/>
                  </a:cxn>
                  <a:cxn ang="0">
                    <a:pos x="167" y="21"/>
                  </a:cxn>
                  <a:cxn ang="0">
                    <a:pos x="167" y="6"/>
                  </a:cxn>
                </a:cxnLst>
                <a:rect l="0" t="0" r="r" b="b"/>
                <a:pathLst>
                  <a:path w="179" h="140">
                    <a:moveTo>
                      <a:pt x="167" y="6"/>
                    </a:moveTo>
                    <a:lnTo>
                      <a:pt x="140" y="1"/>
                    </a:lnTo>
                    <a:lnTo>
                      <a:pt x="126" y="1"/>
                    </a:lnTo>
                    <a:lnTo>
                      <a:pt x="112" y="19"/>
                    </a:lnTo>
                    <a:lnTo>
                      <a:pt x="106" y="30"/>
                    </a:lnTo>
                    <a:lnTo>
                      <a:pt x="92" y="33"/>
                    </a:lnTo>
                    <a:lnTo>
                      <a:pt x="73" y="25"/>
                    </a:lnTo>
                    <a:lnTo>
                      <a:pt x="63" y="16"/>
                    </a:lnTo>
                    <a:lnTo>
                      <a:pt x="46" y="4"/>
                    </a:lnTo>
                    <a:lnTo>
                      <a:pt x="39" y="0"/>
                    </a:lnTo>
                    <a:lnTo>
                      <a:pt x="25" y="11"/>
                    </a:lnTo>
                    <a:lnTo>
                      <a:pt x="14" y="25"/>
                    </a:lnTo>
                    <a:lnTo>
                      <a:pt x="0" y="38"/>
                    </a:lnTo>
                    <a:lnTo>
                      <a:pt x="11" y="62"/>
                    </a:lnTo>
                    <a:lnTo>
                      <a:pt x="22" y="79"/>
                    </a:lnTo>
                    <a:lnTo>
                      <a:pt x="25" y="86"/>
                    </a:lnTo>
                    <a:lnTo>
                      <a:pt x="17" y="100"/>
                    </a:lnTo>
                    <a:lnTo>
                      <a:pt x="19" y="117"/>
                    </a:lnTo>
                    <a:lnTo>
                      <a:pt x="19" y="132"/>
                    </a:lnTo>
                    <a:lnTo>
                      <a:pt x="25" y="140"/>
                    </a:lnTo>
                    <a:lnTo>
                      <a:pt x="36" y="127"/>
                    </a:lnTo>
                    <a:lnTo>
                      <a:pt x="54" y="122"/>
                    </a:lnTo>
                    <a:lnTo>
                      <a:pt x="63" y="117"/>
                    </a:lnTo>
                    <a:lnTo>
                      <a:pt x="76" y="118"/>
                    </a:lnTo>
                    <a:lnTo>
                      <a:pt x="92" y="117"/>
                    </a:lnTo>
                    <a:lnTo>
                      <a:pt x="106" y="118"/>
                    </a:lnTo>
                    <a:lnTo>
                      <a:pt x="119" y="122"/>
                    </a:lnTo>
                    <a:lnTo>
                      <a:pt x="129" y="117"/>
                    </a:lnTo>
                    <a:lnTo>
                      <a:pt x="148" y="111"/>
                    </a:lnTo>
                    <a:lnTo>
                      <a:pt x="153" y="97"/>
                    </a:lnTo>
                    <a:lnTo>
                      <a:pt x="160" y="90"/>
                    </a:lnTo>
                    <a:lnTo>
                      <a:pt x="167" y="91"/>
                    </a:lnTo>
                    <a:lnTo>
                      <a:pt x="179" y="90"/>
                    </a:lnTo>
                    <a:lnTo>
                      <a:pt x="175" y="79"/>
                    </a:lnTo>
                    <a:lnTo>
                      <a:pt x="175" y="57"/>
                    </a:lnTo>
                    <a:lnTo>
                      <a:pt x="170" y="48"/>
                    </a:lnTo>
                    <a:lnTo>
                      <a:pt x="170" y="33"/>
                    </a:lnTo>
                    <a:lnTo>
                      <a:pt x="167" y="21"/>
                    </a:lnTo>
                    <a:lnTo>
                      <a:pt x="167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7" name="Freeform 75"/>
              <p:cNvSpPr>
                <a:spLocks/>
              </p:cNvSpPr>
              <p:nvPr/>
            </p:nvSpPr>
            <p:spPr bwMode="auto">
              <a:xfrm rot="224285">
                <a:off x="2344621" y="3248814"/>
                <a:ext cx="531477" cy="650956"/>
              </a:xfrm>
              <a:custGeom>
                <a:avLst/>
                <a:gdLst/>
                <a:ahLst/>
                <a:cxnLst>
                  <a:cxn ang="0">
                    <a:pos x="230" y="96"/>
                  </a:cxn>
                  <a:cxn ang="0">
                    <a:pos x="255" y="70"/>
                  </a:cxn>
                  <a:cxn ang="0">
                    <a:pos x="252" y="34"/>
                  </a:cxn>
                  <a:cxn ang="0">
                    <a:pos x="295" y="17"/>
                  </a:cxn>
                  <a:cxn ang="0">
                    <a:pos x="322" y="0"/>
                  </a:cxn>
                  <a:cxn ang="0">
                    <a:pos x="327" y="34"/>
                  </a:cxn>
                  <a:cxn ang="0">
                    <a:pos x="354" y="77"/>
                  </a:cxn>
                  <a:cxn ang="0">
                    <a:pos x="349" y="112"/>
                  </a:cxn>
                  <a:cxn ang="0">
                    <a:pos x="327" y="126"/>
                  </a:cxn>
                  <a:cxn ang="0">
                    <a:pos x="314" y="133"/>
                  </a:cxn>
                  <a:cxn ang="0">
                    <a:pos x="317" y="179"/>
                  </a:cxn>
                  <a:cxn ang="0">
                    <a:pos x="332" y="211"/>
                  </a:cxn>
                  <a:cxn ang="0">
                    <a:pos x="349" y="249"/>
                  </a:cxn>
                  <a:cxn ang="0">
                    <a:pos x="354" y="268"/>
                  </a:cxn>
                  <a:cxn ang="0">
                    <a:pos x="344" y="280"/>
                  </a:cxn>
                  <a:cxn ang="0">
                    <a:pos x="314" y="268"/>
                  </a:cxn>
                  <a:cxn ang="0">
                    <a:pos x="298" y="286"/>
                  </a:cxn>
                  <a:cxn ang="0">
                    <a:pos x="308" y="333"/>
                  </a:cxn>
                  <a:cxn ang="0">
                    <a:pos x="325" y="346"/>
                  </a:cxn>
                  <a:cxn ang="0">
                    <a:pos x="359" y="341"/>
                  </a:cxn>
                  <a:cxn ang="0">
                    <a:pos x="390" y="389"/>
                  </a:cxn>
                  <a:cxn ang="0">
                    <a:pos x="407" y="413"/>
                  </a:cxn>
                  <a:cxn ang="0">
                    <a:pos x="416" y="445"/>
                  </a:cxn>
                  <a:cxn ang="0">
                    <a:pos x="406" y="464"/>
                  </a:cxn>
                  <a:cxn ang="0">
                    <a:pos x="358" y="462"/>
                  </a:cxn>
                  <a:cxn ang="0">
                    <a:pos x="336" y="481"/>
                  </a:cxn>
                  <a:cxn ang="0">
                    <a:pos x="317" y="472"/>
                  </a:cxn>
                  <a:cxn ang="0">
                    <a:pos x="298" y="477"/>
                  </a:cxn>
                  <a:cxn ang="0">
                    <a:pos x="271" y="469"/>
                  </a:cxn>
                  <a:cxn ang="0">
                    <a:pos x="247" y="459"/>
                  </a:cxn>
                  <a:cxn ang="0">
                    <a:pos x="228" y="469"/>
                  </a:cxn>
                  <a:cxn ang="0">
                    <a:pos x="233" y="481"/>
                  </a:cxn>
                  <a:cxn ang="0">
                    <a:pos x="216" y="497"/>
                  </a:cxn>
                  <a:cxn ang="0">
                    <a:pos x="211" y="518"/>
                  </a:cxn>
                  <a:cxn ang="0">
                    <a:pos x="206" y="534"/>
                  </a:cxn>
                  <a:cxn ang="0">
                    <a:pos x="163" y="542"/>
                  </a:cxn>
                  <a:cxn ang="0">
                    <a:pos x="134" y="532"/>
                  </a:cxn>
                  <a:cxn ang="0">
                    <a:pos x="107" y="513"/>
                  </a:cxn>
                  <a:cxn ang="0">
                    <a:pos x="90" y="523"/>
                  </a:cxn>
                  <a:cxn ang="0">
                    <a:pos x="78" y="537"/>
                  </a:cxn>
                  <a:cxn ang="0">
                    <a:pos x="56" y="518"/>
                  </a:cxn>
                  <a:cxn ang="0">
                    <a:pos x="32" y="494"/>
                  </a:cxn>
                  <a:cxn ang="0">
                    <a:pos x="22" y="459"/>
                  </a:cxn>
                  <a:cxn ang="0">
                    <a:pos x="17" y="440"/>
                  </a:cxn>
                  <a:cxn ang="0">
                    <a:pos x="37" y="416"/>
                  </a:cxn>
                  <a:cxn ang="0">
                    <a:pos x="48" y="387"/>
                  </a:cxn>
                  <a:cxn ang="0">
                    <a:pos x="51" y="362"/>
                  </a:cxn>
                  <a:cxn ang="0">
                    <a:pos x="19" y="329"/>
                  </a:cxn>
                  <a:cxn ang="0">
                    <a:pos x="0" y="308"/>
                  </a:cxn>
                  <a:cxn ang="0">
                    <a:pos x="27" y="292"/>
                  </a:cxn>
                  <a:cxn ang="0">
                    <a:pos x="41" y="276"/>
                  </a:cxn>
                  <a:cxn ang="0">
                    <a:pos x="64" y="259"/>
                  </a:cxn>
                  <a:cxn ang="0">
                    <a:pos x="73" y="242"/>
                  </a:cxn>
                  <a:cxn ang="0">
                    <a:pos x="102" y="225"/>
                  </a:cxn>
                  <a:cxn ang="0">
                    <a:pos x="126" y="220"/>
                  </a:cxn>
                  <a:cxn ang="0">
                    <a:pos x="163" y="225"/>
                  </a:cxn>
                  <a:cxn ang="0">
                    <a:pos x="196" y="211"/>
                  </a:cxn>
                  <a:cxn ang="0">
                    <a:pos x="199" y="201"/>
                  </a:cxn>
                  <a:cxn ang="0">
                    <a:pos x="215" y="196"/>
                  </a:cxn>
                  <a:cxn ang="0">
                    <a:pos x="220" y="155"/>
                  </a:cxn>
                  <a:cxn ang="0">
                    <a:pos x="215" y="128"/>
                  </a:cxn>
                </a:cxnLst>
                <a:rect l="0" t="0" r="r" b="b"/>
                <a:pathLst>
                  <a:path w="416" h="545">
                    <a:moveTo>
                      <a:pt x="215" y="107"/>
                    </a:moveTo>
                    <a:lnTo>
                      <a:pt x="230" y="96"/>
                    </a:lnTo>
                    <a:lnTo>
                      <a:pt x="250" y="77"/>
                    </a:lnTo>
                    <a:lnTo>
                      <a:pt x="255" y="70"/>
                    </a:lnTo>
                    <a:lnTo>
                      <a:pt x="250" y="43"/>
                    </a:lnTo>
                    <a:lnTo>
                      <a:pt x="252" y="34"/>
                    </a:lnTo>
                    <a:lnTo>
                      <a:pt x="281" y="21"/>
                    </a:lnTo>
                    <a:lnTo>
                      <a:pt x="295" y="17"/>
                    </a:lnTo>
                    <a:lnTo>
                      <a:pt x="312" y="0"/>
                    </a:lnTo>
                    <a:lnTo>
                      <a:pt x="322" y="0"/>
                    </a:lnTo>
                    <a:lnTo>
                      <a:pt x="325" y="12"/>
                    </a:lnTo>
                    <a:lnTo>
                      <a:pt x="327" y="34"/>
                    </a:lnTo>
                    <a:lnTo>
                      <a:pt x="344" y="58"/>
                    </a:lnTo>
                    <a:lnTo>
                      <a:pt x="354" y="77"/>
                    </a:lnTo>
                    <a:lnTo>
                      <a:pt x="354" y="96"/>
                    </a:lnTo>
                    <a:lnTo>
                      <a:pt x="349" y="112"/>
                    </a:lnTo>
                    <a:lnTo>
                      <a:pt x="336" y="126"/>
                    </a:lnTo>
                    <a:lnTo>
                      <a:pt x="327" y="126"/>
                    </a:lnTo>
                    <a:lnTo>
                      <a:pt x="320" y="126"/>
                    </a:lnTo>
                    <a:lnTo>
                      <a:pt x="314" y="133"/>
                    </a:lnTo>
                    <a:lnTo>
                      <a:pt x="320" y="150"/>
                    </a:lnTo>
                    <a:lnTo>
                      <a:pt x="317" y="179"/>
                    </a:lnTo>
                    <a:lnTo>
                      <a:pt x="330" y="193"/>
                    </a:lnTo>
                    <a:lnTo>
                      <a:pt x="332" y="211"/>
                    </a:lnTo>
                    <a:lnTo>
                      <a:pt x="341" y="236"/>
                    </a:lnTo>
                    <a:lnTo>
                      <a:pt x="349" y="249"/>
                    </a:lnTo>
                    <a:lnTo>
                      <a:pt x="358" y="258"/>
                    </a:lnTo>
                    <a:lnTo>
                      <a:pt x="354" y="268"/>
                    </a:lnTo>
                    <a:lnTo>
                      <a:pt x="349" y="276"/>
                    </a:lnTo>
                    <a:lnTo>
                      <a:pt x="344" y="280"/>
                    </a:lnTo>
                    <a:lnTo>
                      <a:pt x="330" y="268"/>
                    </a:lnTo>
                    <a:lnTo>
                      <a:pt x="314" y="268"/>
                    </a:lnTo>
                    <a:lnTo>
                      <a:pt x="303" y="276"/>
                    </a:lnTo>
                    <a:lnTo>
                      <a:pt x="298" y="286"/>
                    </a:lnTo>
                    <a:lnTo>
                      <a:pt x="308" y="300"/>
                    </a:lnTo>
                    <a:lnTo>
                      <a:pt x="308" y="333"/>
                    </a:lnTo>
                    <a:lnTo>
                      <a:pt x="317" y="343"/>
                    </a:lnTo>
                    <a:lnTo>
                      <a:pt x="325" y="346"/>
                    </a:lnTo>
                    <a:lnTo>
                      <a:pt x="341" y="343"/>
                    </a:lnTo>
                    <a:lnTo>
                      <a:pt x="359" y="341"/>
                    </a:lnTo>
                    <a:lnTo>
                      <a:pt x="373" y="370"/>
                    </a:lnTo>
                    <a:lnTo>
                      <a:pt x="390" y="389"/>
                    </a:lnTo>
                    <a:lnTo>
                      <a:pt x="400" y="402"/>
                    </a:lnTo>
                    <a:lnTo>
                      <a:pt x="407" y="413"/>
                    </a:lnTo>
                    <a:lnTo>
                      <a:pt x="407" y="435"/>
                    </a:lnTo>
                    <a:lnTo>
                      <a:pt x="416" y="445"/>
                    </a:lnTo>
                    <a:lnTo>
                      <a:pt x="416" y="450"/>
                    </a:lnTo>
                    <a:lnTo>
                      <a:pt x="406" y="464"/>
                    </a:lnTo>
                    <a:lnTo>
                      <a:pt x="363" y="459"/>
                    </a:lnTo>
                    <a:lnTo>
                      <a:pt x="358" y="462"/>
                    </a:lnTo>
                    <a:lnTo>
                      <a:pt x="349" y="477"/>
                    </a:lnTo>
                    <a:lnTo>
                      <a:pt x="336" y="481"/>
                    </a:lnTo>
                    <a:lnTo>
                      <a:pt x="320" y="467"/>
                    </a:lnTo>
                    <a:lnTo>
                      <a:pt x="317" y="472"/>
                    </a:lnTo>
                    <a:lnTo>
                      <a:pt x="306" y="472"/>
                    </a:lnTo>
                    <a:lnTo>
                      <a:pt x="298" y="477"/>
                    </a:lnTo>
                    <a:lnTo>
                      <a:pt x="281" y="477"/>
                    </a:lnTo>
                    <a:lnTo>
                      <a:pt x="271" y="469"/>
                    </a:lnTo>
                    <a:lnTo>
                      <a:pt x="255" y="464"/>
                    </a:lnTo>
                    <a:lnTo>
                      <a:pt x="247" y="459"/>
                    </a:lnTo>
                    <a:lnTo>
                      <a:pt x="237" y="464"/>
                    </a:lnTo>
                    <a:lnTo>
                      <a:pt x="228" y="469"/>
                    </a:lnTo>
                    <a:lnTo>
                      <a:pt x="230" y="476"/>
                    </a:lnTo>
                    <a:lnTo>
                      <a:pt x="233" y="481"/>
                    </a:lnTo>
                    <a:lnTo>
                      <a:pt x="230" y="489"/>
                    </a:lnTo>
                    <a:lnTo>
                      <a:pt x="216" y="497"/>
                    </a:lnTo>
                    <a:lnTo>
                      <a:pt x="211" y="505"/>
                    </a:lnTo>
                    <a:lnTo>
                      <a:pt x="211" y="518"/>
                    </a:lnTo>
                    <a:lnTo>
                      <a:pt x="211" y="527"/>
                    </a:lnTo>
                    <a:lnTo>
                      <a:pt x="206" y="534"/>
                    </a:lnTo>
                    <a:lnTo>
                      <a:pt x="194" y="539"/>
                    </a:lnTo>
                    <a:lnTo>
                      <a:pt x="163" y="542"/>
                    </a:lnTo>
                    <a:lnTo>
                      <a:pt x="143" y="545"/>
                    </a:lnTo>
                    <a:lnTo>
                      <a:pt x="134" y="532"/>
                    </a:lnTo>
                    <a:lnTo>
                      <a:pt x="121" y="522"/>
                    </a:lnTo>
                    <a:lnTo>
                      <a:pt x="107" y="513"/>
                    </a:lnTo>
                    <a:lnTo>
                      <a:pt x="102" y="518"/>
                    </a:lnTo>
                    <a:lnTo>
                      <a:pt x="90" y="523"/>
                    </a:lnTo>
                    <a:lnTo>
                      <a:pt x="84" y="532"/>
                    </a:lnTo>
                    <a:lnTo>
                      <a:pt x="78" y="537"/>
                    </a:lnTo>
                    <a:lnTo>
                      <a:pt x="70" y="527"/>
                    </a:lnTo>
                    <a:lnTo>
                      <a:pt x="56" y="518"/>
                    </a:lnTo>
                    <a:lnTo>
                      <a:pt x="41" y="513"/>
                    </a:lnTo>
                    <a:lnTo>
                      <a:pt x="32" y="494"/>
                    </a:lnTo>
                    <a:lnTo>
                      <a:pt x="27" y="472"/>
                    </a:lnTo>
                    <a:lnTo>
                      <a:pt x="22" y="459"/>
                    </a:lnTo>
                    <a:lnTo>
                      <a:pt x="17" y="450"/>
                    </a:lnTo>
                    <a:lnTo>
                      <a:pt x="17" y="440"/>
                    </a:lnTo>
                    <a:lnTo>
                      <a:pt x="22" y="427"/>
                    </a:lnTo>
                    <a:lnTo>
                      <a:pt x="37" y="416"/>
                    </a:lnTo>
                    <a:lnTo>
                      <a:pt x="46" y="399"/>
                    </a:lnTo>
                    <a:lnTo>
                      <a:pt x="48" y="387"/>
                    </a:lnTo>
                    <a:lnTo>
                      <a:pt x="53" y="373"/>
                    </a:lnTo>
                    <a:lnTo>
                      <a:pt x="51" y="362"/>
                    </a:lnTo>
                    <a:lnTo>
                      <a:pt x="37" y="348"/>
                    </a:lnTo>
                    <a:lnTo>
                      <a:pt x="19" y="329"/>
                    </a:lnTo>
                    <a:lnTo>
                      <a:pt x="5" y="319"/>
                    </a:lnTo>
                    <a:lnTo>
                      <a:pt x="0" y="308"/>
                    </a:lnTo>
                    <a:lnTo>
                      <a:pt x="3" y="300"/>
                    </a:lnTo>
                    <a:lnTo>
                      <a:pt x="27" y="292"/>
                    </a:lnTo>
                    <a:lnTo>
                      <a:pt x="41" y="292"/>
                    </a:lnTo>
                    <a:lnTo>
                      <a:pt x="41" y="276"/>
                    </a:lnTo>
                    <a:lnTo>
                      <a:pt x="48" y="268"/>
                    </a:lnTo>
                    <a:lnTo>
                      <a:pt x="64" y="259"/>
                    </a:lnTo>
                    <a:lnTo>
                      <a:pt x="67" y="252"/>
                    </a:lnTo>
                    <a:lnTo>
                      <a:pt x="73" y="242"/>
                    </a:lnTo>
                    <a:lnTo>
                      <a:pt x="84" y="228"/>
                    </a:lnTo>
                    <a:lnTo>
                      <a:pt x="102" y="225"/>
                    </a:lnTo>
                    <a:lnTo>
                      <a:pt x="107" y="220"/>
                    </a:lnTo>
                    <a:lnTo>
                      <a:pt x="126" y="220"/>
                    </a:lnTo>
                    <a:lnTo>
                      <a:pt x="139" y="220"/>
                    </a:lnTo>
                    <a:lnTo>
                      <a:pt x="163" y="225"/>
                    </a:lnTo>
                    <a:lnTo>
                      <a:pt x="180" y="217"/>
                    </a:lnTo>
                    <a:lnTo>
                      <a:pt x="196" y="211"/>
                    </a:lnTo>
                    <a:lnTo>
                      <a:pt x="201" y="211"/>
                    </a:lnTo>
                    <a:lnTo>
                      <a:pt x="199" y="201"/>
                    </a:lnTo>
                    <a:lnTo>
                      <a:pt x="206" y="191"/>
                    </a:lnTo>
                    <a:lnTo>
                      <a:pt x="215" y="196"/>
                    </a:lnTo>
                    <a:lnTo>
                      <a:pt x="225" y="191"/>
                    </a:lnTo>
                    <a:lnTo>
                      <a:pt x="220" y="155"/>
                    </a:lnTo>
                    <a:lnTo>
                      <a:pt x="215" y="152"/>
                    </a:lnTo>
                    <a:lnTo>
                      <a:pt x="215" y="128"/>
                    </a:lnTo>
                    <a:lnTo>
                      <a:pt x="215" y="10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8" name="Freeform 76"/>
              <p:cNvSpPr>
                <a:spLocks/>
              </p:cNvSpPr>
              <p:nvPr/>
            </p:nvSpPr>
            <p:spPr bwMode="auto">
              <a:xfrm rot="224285">
                <a:off x="2728681" y="3269770"/>
                <a:ext cx="581908" cy="539626"/>
              </a:xfrm>
              <a:custGeom>
                <a:avLst/>
                <a:gdLst/>
                <a:ahLst/>
                <a:cxnLst>
                  <a:cxn ang="0">
                    <a:pos x="89" y="92"/>
                  </a:cxn>
                  <a:cxn ang="0">
                    <a:pos x="84" y="121"/>
                  </a:cxn>
                  <a:cxn ang="0">
                    <a:pos x="92" y="151"/>
                  </a:cxn>
                  <a:cxn ang="0">
                    <a:pos x="126" y="116"/>
                  </a:cxn>
                  <a:cxn ang="0">
                    <a:pos x="157" y="86"/>
                  </a:cxn>
                  <a:cxn ang="0">
                    <a:pos x="174" y="19"/>
                  </a:cxn>
                  <a:cxn ang="0">
                    <a:pos x="199" y="30"/>
                  </a:cxn>
                  <a:cxn ang="0">
                    <a:pos x="220" y="70"/>
                  </a:cxn>
                  <a:cxn ang="0">
                    <a:pos x="256" y="60"/>
                  </a:cxn>
                  <a:cxn ang="0">
                    <a:pos x="274" y="43"/>
                  </a:cxn>
                  <a:cxn ang="0">
                    <a:pos x="309" y="0"/>
                  </a:cxn>
                  <a:cxn ang="0">
                    <a:pos x="342" y="35"/>
                  </a:cxn>
                  <a:cxn ang="0">
                    <a:pos x="360" y="67"/>
                  </a:cxn>
                  <a:cxn ang="0">
                    <a:pos x="355" y="125"/>
                  </a:cxn>
                  <a:cxn ang="0">
                    <a:pos x="349" y="183"/>
                  </a:cxn>
                  <a:cxn ang="0">
                    <a:pos x="363" y="224"/>
                  </a:cxn>
                  <a:cxn ang="0">
                    <a:pos x="396" y="207"/>
                  </a:cxn>
                  <a:cxn ang="0">
                    <a:pos x="397" y="256"/>
                  </a:cxn>
                  <a:cxn ang="0">
                    <a:pos x="369" y="289"/>
                  </a:cxn>
                  <a:cxn ang="0">
                    <a:pos x="382" y="328"/>
                  </a:cxn>
                  <a:cxn ang="0">
                    <a:pos x="396" y="331"/>
                  </a:cxn>
                  <a:cxn ang="0">
                    <a:pos x="419" y="369"/>
                  </a:cxn>
                  <a:cxn ang="0">
                    <a:pos x="446" y="398"/>
                  </a:cxn>
                  <a:cxn ang="0">
                    <a:pos x="406" y="410"/>
                  </a:cxn>
                  <a:cxn ang="0">
                    <a:pos x="358" y="396"/>
                  </a:cxn>
                  <a:cxn ang="0">
                    <a:pos x="328" y="403"/>
                  </a:cxn>
                  <a:cxn ang="0">
                    <a:pos x="299" y="396"/>
                  </a:cxn>
                  <a:cxn ang="0">
                    <a:pos x="244" y="366"/>
                  </a:cxn>
                  <a:cxn ang="0">
                    <a:pos x="213" y="358"/>
                  </a:cxn>
                  <a:cxn ang="0">
                    <a:pos x="178" y="342"/>
                  </a:cxn>
                  <a:cxn ang="0">
                    <a:pos x="157" y="352"/>
                  </a:cxn>
                  <a:cxn ang="0">
                    <a:pos x="151" y="391"/>
                  </a:cxn>
                  <a:cxn ang="0">
                    <a:pos x="132" y="433"/>
                  </a:cxn>
                  <a:cxn ang="0">
                    <a:pos x="116" y="444"/>
                  </a:cxn>
                  <a:cxn ang="0">
                    <a:pos x="70" y="369"/>
                  </a:cxn>
                  <a:cxn ang="0">
                    <a:pos x="38" y="345"/>
                  </a:cxn>
                  <a:cxn ang="0">
                    <a:pos x="16" y="338"/>
                  </a:cxn>
                  <a:cxn ang="0">
                    <a:pos x="10" y="299"/>
                  </a:cxn>
                  <a:cxn ang="0">
                    <a:pos x="5" y="282"/>
                  </a:cxn>
                  <a:cxn ang="0">
                    <a:pos x="32" y="272"/>
                  </a:cxn>
                  <a:cxn ang="0">
                    <a:pos x="60" y="263"/>
                  </a:cxn>
                  <a:cxn ang="0">
                    <a:pos x="38" y="229"/>
                  </a:cxn>
                  <a:cxn ang="0">
                    <a:pos x="19" y="183"/>
                  </a:cxn>
                  <a:cxn ang="0">
                    <a:pos x="19" y="148"/>
                  </a:cxn>
                  <a:cxn ang="0">
                    <a:pos x="19" y="130"/>
                  </a:cxn>
                  <a:cxn ang="0">
                    <a:pos x="48" y="116"/>
                  </a:cxn>
                  <a:cxn ang="0">
                    <a:pos x="57" y="81"/>
                  </a:cxn>
                </a:cxnLst>
                <a:rect l="0" t="0" r="r" b="b"/>
                <a:pathLst>
                  <a:path w="454" h="449">
                    <a:moveTo>
                      <a:pt x="57" y="81"/>
                    </a:moveTo>
                    <a:lnTo>
                      <a:pt x="75" y="81"/>
                    </a:lnTo>
                    <a:lnTo>
                      <a:pt x="89" y="92"/>
                    </a:lnTo>
                    <a:lnTo>
                      <a:pt x="89" y="99"/>
                    </a:lnTo>
                    <a:lnTo>
                      <a:pt x="89" y="111"/>
                    </a:lnTo>
                    <a:lnTo>
                      <a:pt x="84" y="121"/>
                    </a:lnTo>
                    <a:lnTo>
                      <a:pt x="75" y="125"/>
                    </a:lnTo>
                    <a:lnTo>
                      <a:pt x="81" y="140"/>
                    </a:lnTo>
                    <a:lnTo>
                      <a:pt x="92" y="151"/>
                    </a:lnTo>
                    <a:lnTo>
                      <a:pt x="106" y="137"/>
                    </a:lnTo>
                    <a:lnTo>
                      <a:pt x="113" y="130"/>
                    </a:lnTo>
                    <a:lnTo>
                      <a:pt x="126" y="116"/>
                    </a:lnTo>
                    <a:lnTo>
                      <a:pt x="126" y="103"/>
                    </a:lnTo>
                    <a:lnTo>
                      <a:pt x="137" y="97"/>
                    </a:lnTo>
                    <a:lnTo>
                      <a:pt x="157" y="86"/>
                    </a:lnTo>
                    <a:lnTo>
                      <a:pt x="169" y="67"/>
                    </a:lnTo>
                    <a:lnTo>
                      <a:pt x="173" y="60"/>
                    </a:lnTo>
                    <a:lnTo>
                      <a:pt x="174" y="19"/>
                    </a:lnTo>
                    <a:lnTo>
                      <a:pt x="186" y="14"/>
                    </a:lnTo>
                    <a:lnTo>
                      <a:pt x="199" y="16"/>
                    </a:lnTo>
                    <a:lnTo>
                      <a:pt x="199" y="30"/>
                    </a:lnTo>
                    <a:lnTo>
                      <a:pt x="196" y="52"/>
                    </a:lnTo>
                    <a:lnTo>
                      <a:pt x="210" y="62"/>
                    </a:lnTo>
                    <a:lnTo>
                      <a:pt x="220" y="70"/>
                    </a:lnTo>
                    <a:lnTo>
                      <a:pt x="223" y="79"/>
                    </a:lnTo>
                    <a:lnTo>
                      <a:pt x="234" y="84"/>
                    </a:lnTo>
                    <a:lnTo>
                      <a:pt x="256" y="60"/>
                    </a:lnTo>
                    <a:lnTo>
                      <a:pt x="269" y="65"/>
                    </a:lnTo>
                    <a:lnTo>
                      <a:pt x="277" y="53"/>
                    </a:lnTo>
                    <a:lnTo>
                      <a:pt x="274" y="43"/>
                    </a:lnTo>
                    <a:lnTo>
                      <a:pt x="288" y="16"/>
                    </a:lnTo>
                    <a:lnTo>
                      <a:pt x="295" y="4"/>
                    </a:lnTo>
                    <a:lnTo>
                      <a:pt x="309" y="0"/>
                    </a:lnTo>
                    <a:lnTo>
                      <a:pt x="322" y="4"/>
                    </a:lnTo>
                    <a:lnTo>
                      <a:pt x="331" y="21"/>
                    </a:lnTo>
                    <a:lnTo>
                      <a:pt x="342" y="35"/>
                    </a:lnTo>
                    <a:lnTo>
                      <a:pt x="358" y="46"/>
                    </a:lnTo>
                    <a:lnTo>
                      <a:pt x="363" y="53"/>
                    </a:lnTo>
                    <a:lnTo>
                      <a:pt x="360" y="67"/>
                    </a:lnTo>
                    <a:lnTo>
                      <a:pt x="360" y="94"/>
                    </a:lnTo>
                    <a:lnTo>
                      <a:pt x="360" y="108"/>
                    </a:lnTo>
                    <a:lnTo>
                      <a:pt x="355" y="125"/>
                    </a:lnTo>
                    <a:lnTo>
                      <a:pt x="355" y="140"/>
                    </a:lnTo>
                    <a:lnTo>
                      <a:pt x="349" y="156"/>
                    </a:lnTo>
                    <a:lnTo>
                      <a:pt x="349" y="183"/>
                    </a:lnTo>
                    <a:lnTo>
                      <a:pt x="349" y="200"/>
                    </a:lnTo>
                    <a:lnTo>
                      <a:pt x="355" y="219"/>
                    </a:lnTo>
                    <a:lnTo>
                      <a:pt x="363" y="224"/>
                    </a:lnTo>
                    <a:lnTo>
                      <a:pt x="376" y="212"/>
                    </a:lnTo>
                    <a:lnTo>
                      <a:pt x="384" y="200"/>
                    </a:lnTo>
                    <a:lnTo>
                      <a:pt x="396" y="207"/>
                    </a:lnTo>
                    <a:lnTo>
                      <a:pt x="392" y="220"/>
                    </a:lnTo>
                    <a:lnTo>
                      <a:pt x="396" y="246"/>
                    </a:lnTo>
                    <a:lnTo>
                      <a:pt x="397" y="256"/>
                    </a:lnTo>
                    <a:lnTo>
                      <a:pt x="390" y="262"/>
                    </a:lnTo>
                    <a:lnTo>
                      <a:pt x="376" y="275"/>
                    </a:lnTo>
                    <a:lnTo>
                      <a:pt x="369" y="289"/>
                    </a:lnTo>
                    <a:lnTo>
                      <a:pt x="365" y="302"/>
                    </a:lnTo>
                    <a:lnTo>
                      <a:pt x="370" y="321"/>
                    </a:lnTo>
                    <a:lnTo>
                      <a:pt x="382" y="328"/>
                    </a:lnTo>
                    <a:lnTo>
                      <a:pt x="390" y="321"/>
                    </a:lnTo>
                    <a:lnTo>
                      <a:pt x="401" y="323"/>
                    </a:lnTo>
                    <a:lnTo>
                      <a:pt x="396" y="331"/>
                    </a:lnTo>
                    <a:lnTo>
                      <a:pt x="401" y="350"/>
                    </a:lnTo>
                    <a:lnTo>
                      <a:pt x="406" y="358"/>
                    </a:lnTo>
                    <a:lnTo>
                      <a:pt x="419" y="369"/>
                    </a:lnTo>
                    <a:lnTo>
                      <a:pt x="428" y="377"/>
                    </a:lnTo>
                    <a:lnTo>
                      <a:pt x="438" y="388"/>
                    </a:lnTo>
                    <a:lnTo>
                      <a:pt x="446" y="398"/>
                    </a:lnTo>
                    <a:lnTo>
                      <a:pt x="454" y="403"/>
                    </a:lnTo>
                    <a:lnTo>
                      <a:pt x="444" y="410"/>
                    </a:lnTo>
                    <a:lnTo>
                      <a:pt x="406" y="410"/>
                    </a:lnTo>
                    <a:lnTo>
                      <a:pt x="396" y="415"/>
                    </a:lnTo>
                    <a:lnTo>
                      <a:pt x="379" y="412"/>
                    </a:lnTo>
                    <a:lnTo>
                      <a:pt x="358" y="396"/>
                    </a:lnTo>
                    <a:lnTo>
                      <a:pt x="348" y="401"/>
                    </a:lnTo>
                    <a:lnTo>
                      <a:pt x="336" y="406"/>
                    </a:lnTo>
                    <a:lnTo>
                      <a:pt x="328" y="403"/>
                    </a:lnTo>
                    <a:lnTo>
                      <a:pt x="314" y="391"/>
                    </a:lnTo>
                    <a:lnTo>
                      <a:pt x="309" y="393"/>
                    </a:lnTo>
                    <a:lnTo>
                      <a:pt x="299" y="396"/>
                    </a:lnTo>
                    <a:lnTo>
                      <a:pt x="285" y="391"/>
                    </a:lnTo>
                    <a:lnTo>
                      <a:pt x="263" y="379"/>
                    </a:lnTo>
                    <a:lnTo>
                      <a:pt x="244" y="366"/>
                    </a:lnTo>
                    <a:lnTo>
                      <a:pt x="229" y="350"/>
                    </a:lnTo>
                    <a:lnTo>
                      <a:pt x="220" y="352"/>
                    </a:lnTo>
                    <a:lnTo>
                      <a:pt x="213" y="358"/>
                    </a:lnTo>
                    <a:lnTo>
                      <a:pt x="202" y="358"/>
                    </a:lnTo>
                    <a:lnTo>
                      <a:pt x="188" y="347"/>
                    </a:lnTo>
                    <a:lnTo>
                      <a:pt x="178" y="342"/>
                    </a:lnTo>
                    <a:lnTo>
                      <a:pt x="169" y="345"/>
                    </a:lnTo>
                    <a:lnTo>
                      <a:pt x="162" y="347"/>
                    </a:lnTo>
                    <a:lnTo>
                      <a:pt x="157" y="352"/>
                    </a:lnTo>
                    <a:lnTo>
                      <a:pt x="151" y="360"/>
                    </a:lnTo>
                    <a:lnTo>
                      <a:pt x="154" y="377"/>
                    </a:lnTo>
                    <a:lnTo>
                      <a:pt x="151" y="391"/>
                    </a:lnTo>
                    <a:lnTo>
                      <a:pt x="145" y="412"/>
                    </a:lnTo>
                    <a:lnTo>
                      <a:pt x="140" y="420"/>
                    </a:lnTo>
                    <a:lnTo>
                      <a:pt x="132" y="433"/>
                    </a:lnTo>
                    <a:lnTo>
                      <a:pt x="130" y="439"/>
                    </a:lnTo>
                    <a:lnTo>
                      <a:pt x="118" y="449"/>
                    </a:lnTo>
                    <a:lnTo>
                      <a:pt x="116" y="444"/>
                    </a:lnTo>
                    <a:lnTo>
                      <a:pt x="111" y="439"/>
                    </a:lnTo>
                    <a:lnTo>
                      <a:pt x="111" y="415"/>
                    </a:lnTo>
                    <a:lnTo>
                      <a:pt x="70" y="369"/>
                    </a:lnTo>
                    <a:lnTo>
                      <a:pt x="62" y="345"/>
                    </a:lnTo>
                    <a:lnTo>
                      <a:pt x="48" y="345"/>
                    </a:lnTo>
                    <a:lnTo>
                      <a:pt x="38" y="345"/>
                    </a:lnTo>
                    <a:lnTo>
                      <a:pt x="32" y="347"/>
                    </a:lnTo>
                    <a:lnTo>
                      <a:pt x="24" y="347"/>
                    </a:lnTo>
                    <a:lnTo>
                      <a:pt x="16" y="338"/>
                    </a:lnTo>
                    <a:lnTo>
                      <a:pt x="10" y="333"/>
                    </a:lnTo>
                    <a:lnTo>
                      <a:pt x="10" y="321"/>
                    </a:lnTo>
                    <a:lnTo>
                      <a:pt x="10" y="299"/>
                    </a:lnTo>
                    <a:lnTo>
                      <a:pt x="4" y="294"/>
                    </a:lnTo>
                    <a:lnTo>
                      <a:pt x="0" y="289"/>
                    </a:lnTo>
                    <a:lnTo>
                      <a:pt x="5" y="282"/>
                    </a:lnTo>
                    <a:lnTo>
                      <a:pt x="14" y="272"/>
                    </a:lnTo>
                    <a:lnTo>
                      <a:pt x="19" y="268"/>
                    </a:lnTo>
                    <a:lnTo>
                      <a:pt x="32" y="272"/>
                    </a:lnTo>
                    <a:lnTo>
                      <a:pt x="46" y="280"/>
                    </a:lnTo>
                    <a:lnTo>
                      <a:pt x="53" y="272"/>
                    </a:lnTo>
                    <a:lnTo>
                      <a:pt x="60" y="263"/>
                    </a:lnTo>
                    <a:lnTo>
                      <a:pt x="60" y="258"/>
                    </a:lnTo>
                    <a:lnTo>
                      <a:pt x="52" y="246"/>
                    </a:lnTo>
                    <a:lnTo>
                      <a:pt x="38" y="229"/>
                    </a:lnTo>
                    <a:lnTo>
                      <a:pt x="36" y="215"/>
                    </a:lnTo>
                    <a:lnTo>
                      <a:pt x="32" y="197"/>
                    </a:lnTo>
                    <a:lnTo>
                      <a:pt x="19" y="183"/>
                    </a:lnTo>
                    <a:lnTo>
                      <a:pt x="19" y="169"/>
                    </a:lnTo>
                    <a:lnTo>
                      <a:pt x="22" y="159"/>
                    </a:lnTo>
                    <a:lnTo>
                      <a:pt x="19" y="148"/>
                    </a:lnTo>
                    <a:lnTo>
                      <a:pt x="14" y="142"/>
                    </a:lnTo>
                    <a:lnTo>
                      <a:pt x="16" y="135"/>
                    </a:lnTo>
                    <a:lnTo>
                      <a:pt x="19" y="130"/>
                    </a:lnTo>
                    <a:lnTo>
                      <a:pt x="24" y="130"/>
                    </a:lnTo>
                    <a:lnTo>
                      <a:pt x="36" y="130"/>
                    </a:lnTo>
                    <a:lnTo>
                      <a:pt x="48" y="116"/>
                    </a:lnTo>
                    <a:lnTo>
                      <a:pt x="53" y="104"/>
                    </a:lnTo>
                    <a:lnTo>
                      <a:pt x="53" y="99"/>
                    </a:lnTo>
                    <a:lnTo>
                      <a:pt x="57" y="8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9" name="Freeform 77"/>
              <p:cNvSpPr>
                <a:spLocks/>
              </p:cNvSpPr>
              <p:nvPr/>
            </p:nvSpPr>
            <p:spPr bwMode="auto">
              <a:xfrm rot="224285">
                <a:off x="3155414" y="3172847"/>
                <a:ext cx="455182" cy="382454"/>
              </a:xfrm>
              <a:custGeom>
                <a:avLst/>
                <a:gdLst/>
                <a:ahLst/>
                <a:cxnLst>
                  <a:cxn ang="0">
                    <a:pos x="2" y="80"/>
                  </a:cxn>
                  <a:cxn ang="0">
                    <a:pos x="31" y="57"/>
                  </a:cxn>
                  <a:cxn ang="0">
                    <a:pos x="26" y="38"/>
                  </a:cxn>
                  <a:cxn ang="0">
                    <a:pos x="70" y="8"/>
                  </a:cxn>
                  <a:cxn ang="0">
                    <a:pos x="75" y="27"/>
                  </a:cxn>
                  <a:cxn ang="0">
                    <a:pos x="137" y="46"/>
                  </a:cxn>
                  <a:cxn ang="0">
                    <a:pos x="161" y="36"/>
                  </a:cxn>
                  <a:cxn ang="0">
                    <a:pos x="202" y="10"/>
                  </a:cxn>
                  <a:cxn ang="0">
                    <a:pos x="239" y="27"/>
                  </a:cxn>
                  <a:cxn ang="0">
                    <a:pos x="277" y="10"/>
                  </a:cxn>
                  <a:cxn ang="0">
                    <a:pos x="304" y="5"/>
                  </a:cxn>
                  <a:cxn ang="0">
                    <a:pos x="310" y="32"/>
                  </a:cxn>
                  <a:cxn ang="0">
                    <a:pos x="326" y="53"/>
                  </a:cxn>
                  <a:cxn ang="0">
                    <a:pos x="342" y="84"/>
                  </a:cxn>
                  <a:cxn ang="0">
                    <a:pos x="355" y="113"/>
                  </a:cxn>
                  <a:cxn ang="0">
                    <a:pos x="320" y="123"/>
                  </a:cxn>
                  <a:cxn ang="0">
                    <a:pos x="289" y="154"/>
                  </a:cxn>
                  <a:cxn ang="0">
                    <a:pos x="261" y="169"/>
                  </a:cxn>
                  <a:cxn ang="0">
                    <a:pos x="234" y="183"/>
                  </a:cxn>
                  <a:cxn ang="0">
                    <a:pos x="245" y="199"/>
                  </a:cxn>
                  <a:cxn ang="0">
                    <a:pos x="263" y="213"/>
                  </a:cxn>
                  <a:cxn ang="0">
                    <a:pos x="248" y="228"/>
                  </a:cxn>
                  <a:cxn ang="0">
                    <a:pos x="229" y="234"/>
                  </a:cxn>
                  <a:cxn ang="0">
                    <a:pos x="226" y="256"/>
                  </a:cxn>
                  <a:cxn ang="0">
                    <a:pos x="210" y="264"/>
                  </a:cxn>
                  <a:cxn ang="0">
                    <a:pos x="188" y="258"/>
                  </a:cxn>
                  <a:cxn ang="0">
                    <a:pos x="170" y="271"/>
                  </a:cxn>
                  <a:cxn ang="0">
                    <a:pos x="154" y="302"/>
                  </a:cxn>
                  <a:cxn ang="0">
                    <a:pos x="137" y="312"/>
                  </a:cxn>
                  <a:cxn ang="0">
                    <a:pos x="105" y="317"/>
                  </a:cxn>
                  <a:cxn ang="0">
                    <a:pos x="86" y="307"/>
                  </a:cxn>
                  <a:cxn ang="0">
                    <a:pos x="67" y="312"/>
                  </a:cxn>
                  <a:cxn ang="0">
                    <a:pos x="57" y="302"/>
                  </a:cxn>
                  <a:cxn ang="0">
                    <a:pos x="45" y="312"/>
                  </a:cxn>
                  <a:cxn ang="0">
                    <a:pos x="29" y="317"/>
                  </a:cxn>
                  <a:cxn ang="0">
                    <a:pos x="21" y="299"/>
                  </a:cxn>
                  <a:cxn ang="0">
                    <a:pos x="24" y="264"/>
                  </a:cxn>
                  <a:cxn ang="0">
                    <a:pos x="31" y="228"/>
                  </a:cxn>
                  <a:cxn ang="0">
                    <a:pos x="31" y="206"/>
                  </a:cxn>
                  <a:cxn ang="0">
                    <a:pos x="35" y="169"/>
                  </a:cxn>
                  <a:cxn ang="0">
                    <a:pos x="38" y="150"/>
                  </a:cxn>
                  <a:cxn ang="0">
                    <a:pos x="19" y="137"/>
                  </a:cxn>
                  <a:cxn ang="0">
                    <a:pos x="5" y="118"/>
                  </a:cxn>
                </a:cxnLst>
                <a:rect l="0" t="0" r="r" b="b"/>
                <a:pathLst>
                  <a:path w="355" h="321">
                    <a:moveTo>
                      <a:pt x="0" y="102"/>
                    </a:moveTo>
                    <a:lnTo>
                      <a:pt x="2" y="80"/>
                    </a:lnTo>
                    <a:lnTo>
                      <a:pt x="14" y="73"/>
                    </a:lnTo>
                    <a:lnTo>
                      <a:pt x="31" y="57"/>
                    </a:lnTo>
                    <a:lnTo>
                      <a:pt x="35" y="48"/>
                    </a:lnTo>
                    <a:lnTo>
                      <a:pt x="26" y="38"/>
                    </a:lnTo>
                    <a:lnTo>
                      <a:pt x="62" y="0"/>
                    </a:lnTo>
                    <a:lnTo>
                      <a:pt x="70" y="8"/>
                    </a:lnTo>
                    <a:lnTo>
                      <a:pt x="75" y="19"/>
                    </a:lnTo>
                    <a:lnTo>
                      <a:pt x="75" y="27"/>
                    </a:lnTo>
                    <a:lnTo>
                      <a:pt x="94" y="32"/>
                    </a:lnTo>
                    <a:lnTo>
                      <a:pt x="137" y="46"/>
                    </a:lnTo>
                    <a:lnTo>
                      <a:pt x="140" y="48"/>
                    </a:lnTo>
                    <a:lnTo>
                      <a:pt x="161" y="36"/>
                    </a:lnTo>
                    <a:lnTo>
                      <a:pt x="188" y="10"/>
                    </a:lnTo>
                    <a:lnTo>
                      <a:pt x="202" y="10"/>
                    </a:lnTo>
                    <a:lnTo>
                      <a:pt x="219" y="22"/>
                    </a:lnTo>
                    <a:lnTo>
                      <a:pt x="239" y="27"/>
                    </a:lnTo>
                    <a:lnTo>
                      <a:pt x="267" y="19"/>
                    </a:lnTo>
                    <a:lnTo>
                      <a:pt x="277" y="10"/>
                    </a:lnTo>
                    <a:lnTo>
                      <a:pt x="291" y="10"/>
                    </a:lnTo>
                    <a:lnTo>
                      <a:pt x="304" y="5"/>
                    </a:lnTo>
                    <a:lnTo>
                      <a:pt x="313" y="19"/>
                    </a:lnTo>
                    <a:lnTo>
                      <a:pt x="310" y="32"/>
                    </a:lnTo>
                    <a:lnTo>
                      <a:pt x="313" y="48"/>
                    </a:lnTo>
                    <a:lnTo>
                      <a:pt x="326" y="53"/>
                    </a:lnTo>
                    <a:lnTo>
                      <a:pt x="337" y="67"/>
                    </a:lnTo>
                    <a:lnTo>
                      <a:pt x="342" y="84"/>
                    </a:lnTo>
                    <a:lnTo>
                      <a:pt x="355" y="102"/>
                    </a:lnTo>
                    <a:lnTo>
                      <a:pt x="355" y="113"/>
                    </a:lnTo>
                    <a:lnTo>
                      <a:pt x="337" y="116"/>
                    </a:lnTo>
                    <a:lnTo>
                      <a:pt x="320" y="123"/>
                    </a:lnTo>
                    <a:lnTo>
                      <a:pt x="304" y="140"/>
                    </a:lnTo>
                    <a:lnTo>
                      <a:pt x="289" y="154"/>
                    </a:lnTo>
                    <a:lnTo>
                      <a:pt x="275" y="164"/>
                    </a:lnTo>
                    <a:lnTo>
                      <a:pt x="261" y="169"/>
                    </a:lnTo>
                    <a:lnTo>
                      <a:pt x="239" y="172"/>
                    </a:lnTo>
                    <a:lnTo>
                      <a:pt x="234" y="183"/>
                    </a:lnTo>
                    <a:lnTo>
                      <a:pt x="236" y="194"/>
                    </a:lnTo>
                    <a:lnTo>
                      <a:pt x="245" y="199"/>
                    </a:lnTo>
                    <a:lnTo>
                      <a:pt x="256" y="205"/>
                    </a:lnTo>
                    <a:lnTo>
                      <a:pt x="263" y="213"/>
                    </a:lnTo>
                    <a:lnTo>
                      <a:pt x="258" y="218"/>
                    </a:lnTo>
                    <a:lnTo>
                      <a:pt x="248" y="228"/>
                    </a:lnTo>
                    <a:lnTo>
                      <a:pt x="236" y="232"/>
                    </a:lnTo>
                    <a:lnTo>
                      <a:pt x="229" y="234"/>
                    </a:lnTo>
                    <a:lnTo>
                      <a:pt x="231" y="244"/>
                    </a:lnTo>
                    <a:lnTo>
                      <a:pt x="226" y="256"/>
                    </a:lnTo>
                    <a:lnTo>
                      <a:pt x="221" y="264"/>
                    </a:lnTo>
                    <a:lnTo>
                      <a:pt x="210" y="264"/>
                    </a:lnTo>
                    <a:lnTo>
                      <a:pt x="199" y="261"/>
                    </a:lnTo>
                    <a:lnTo>
                      <a:pt x="188" y="258"/>
                    </a:lnTo>
                    <a:lnTo>
                      <a:pt x="175" y="258"/>
                    </a:lnTo>
                    <a:lnTo>
                      <a:pt x="170" y="271"/>
                    </a:lnTo>
                    <a:lnTo>
                      <a:pt x="164" y="285"/>
                    </a:lnTo>
                    <a:lnTo>
                      <a:pt x="154" y="302"/>
                    </a:lnTo>
                    <a:lnTo>
                      <a:pt x="145" y="309"/>
                    </a:lnTo>
                    <a:lnTo>
                      <a:pt x="137" y="312"/>
                    </a:lnTo>
                    <a:lnTo>
                      <a:pt x="121" y="317"/>
                    </a:lnTo>
                    <a:lnTo>
                      <a:pt x="105" y="317"/>
                    </a:lnTo>
                    <a:lnTo>
                      <a:pt x="94" y="312"/>
                    </a:lnTo>
                    <a:lnTo>
                      <a:pt x="86" y="307"/>
                    </a:lnTo>
                    <a:lnTo>
                      <a:pt x="75" y="309"/>
                    </a:lnTo>
                    <a:lnTo>
                      <a:pt x="67" y="312"/>
                    </a:lnTo>
                    <a:lnTo>
                      <a:pt x="65" y="307"/>
                    </a:lnTo>
                    <a:lnTo>
                      <a:pt x="57" y="302"/>
                    </a:lnTo>
                    <a:lnTo>
                      <a:pt x="51" y="307"/>
                    </a:lnTo>
                    <a:lnTo>
                      <a:pt x="45" y="312"/>
                    </a:lnTo>
                    <a:lnTo>
                      <a:pt x="38" y="321"/>
                    </a:lnTo>
                    <a:lnTo>
                      <a:pt x="29" y="317"/>
                    </a:lnTo>
                    <a:lnTo>
                      <a:pt x="24" y="307"/>
                    </a:lnTo>
                    <a:lnTo>
                      <a:pt x="21" y="299"/>
                    </a:lnTo>
                    <a:lnTo>
                      <a:pt x="24" y="283"/>
                    </a:lnTo>
                    <a:lnTo>
                      <a:pt x="24" y="264"/>
                    </a:lnTo>
                    <a:lnTo>
                      <a:pt x="26" y="248"/>
                    </a:lnTo>
                    <a:lnTo>
                      <a:pt x="31" y="228"/>
                    </a:lnTo>
                    <a:lnTo>
                      <a:pt x="31" y="218"/>
                    </a:lnTo>
                    <a:lnTo>
                      <a:pt x="31" y="206"/>
                    </a:lnTo>
                    <a:lnTo>
                      <a:pt x="31" y="194"/>
                    </a:lnTo>
                    <a:lnTo>
                      <a:pt x="35" y="169"/>
                    </a:lnTo>
                    <a:lnTo>
                      <a:pt x="40" y="159"/>
                    </a:lnTo>
                    <a:lnTo>
                      <a:pt x="38" y="150"/>
                    </a:lnTo>
                    <a:lnTo>
                      <a:pt x="29" y="143"/>
                    </a:lnTo>
                    <a:lnTo>
                      <a:pt x="19" y="137"/>
                    </a:lnTo>
                    <a:lnTo>
                      <a:pt x="9" y="123"/>
                    </a:lnTo>
                    <a:lnTo>
                      <a:pt x="5" y="11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0" name="Freeform 78"/>
              <p:cNvSpPr>
                <a:spLocks/>
              </p:cNvSpPr>
              <p:nvPr/>
            </p:nvSpPr>
            <p:spPr bwMode="auto">
              <a:xfrm rot="224285">
                <a:off x="3561457" y="3352285"/>
                <a:ext cx="306472" cy="306487"/>
              </a:xfrm>
              <a:custGeom>
                <a:avLst/>
                <a:gdLst/>
                <a:ahLst/>
                <a:cxnLst>
                  <a:cxn ang="0">
                    <a:pos x="78" y="8"/>
                  </a:cxn>
                  <a:cxn ang="0">
                    <a:pos x="87" y="0"/>
                  </a:cxn>
                  <a:cxn ang="0">
                    <a:pos x="123" y="11"/>
                  </a:cxn>
                  <a:cxn ang="0">
                    <a:pos x="167" y="23"/>
                  </a:cxn>
                  <a:cxn ang="0">
                    <a:pos x="229" y="54"/>
                  </a:cxn>
                  <a:cxn ang="0">
                    <a:pos x="230" y="70"/>
                  </a:cxn>
                  <a:cxn ang="0">
                    <a:pos x="213" y="77"/>
                  </a:cxn>
                  <a:cxn ang="0">
                    <a:pos x="204" y="96"/>
                  </a:cxn>
                  <a:cxn ang="0">
                    <a:pos x="229" y="129"/>
                  </a:cxn>
                  <a:cxn ang="0">
                    <a:pos x="215" y="163"/>
                  </a:cxn>
                  <a:cxn ang="0">
                    <a:pos x="220" y="194"/>
                  </a:cxn>
                  <a:cxn ang="0">
                    <a:pos x="236" y="221"/>
                  </a:cxn>
                  <a:cxn ang="0">
                    <a:pos x="239" y="252"/>
                  </a:cxn>
                  <a:cxn ang="0">
                    <a:pos x="218" y="255"/>
                  </a:cxn>
                  <a:cxn ang="0">
                    <a:pos x="208" y="232"/>
                  </a:cxn>
                  <a:cxn ang="0">
                    <a:pos x="196" y="221"/>
                  </a:cxn>
                  <a:cxn ang="0">
                    <a:pos x="177" y="237"/>
                  </a:cxn>
                  <a:cxn ang="0">
                    <a:pos x="155" y="238"/>
                  </a:cxn>
                  <a:cxn ang="0">
                    <a:pos x="131" y="233"/>
                  </a:cxn>
                  <a:cxn ang="0">
                    <a:pos x="118" y="233"/>
                  </a:cxn>
                  <a:cxn ang="0">
                    <a:pos x="99" y="218"/>
                  </a:cxn>
                  <a:cxn ang="0">
                    <a:pos x="83" y="204"/>
                  </a:cxn>
                  <a:cxn ang="0">
                    <a:pos x="56" y="216"/>
                  </a:cxn>
                  <a:cxn ang="0">
                    <a:pos x="38" y="207"/>
                  </a:cxn>
                  <a:cxn ang="0">
                    <a:pos x="32" y="189"/>
                  </a:cxn>
                  <a:cxn ang="0">
                    <a:pos x="24" y="170"/>
                  </a:cxn>
                  <a:cxn ang="0">
                    <a:pos x="10" y="153"/>
                  </a:cxn>
                  <a:cxn ang="0">
                    <a:pos x="8" y="143"/>
                  </a:cxn>
                  <a:cxn ang="0">
                    <a:pos x="3" y="121"/>
                  </a:cxn>
                  <a:cxn ang="0">
                    <a:pos x="8" y="100"/>
                  </a:cxn>
                  <a:cxn ang="0">
                    <a:pos x="39" y="59"/>
                  </a:cxn>
                  <a:cxn ang="0">
                    <a:pos x="45" y="45"/>
                  </a:cxn>
                  <a:cxn ang="0">
                    <a:pos x="65" y="30"/>
                  </a:cxn>
                  <a:cxn ang="0">
                    <a:pos x="73" y="22"/>
                  </a:cxn>
                </a:cxnLst>
                <a:rect l="0" t="0" r="r" b="b"/>
                <a:pathLst>
                  <a:path w="239" h="255">
                    <a:moveTo>
                      <a:pt x="80" y="8"/>
                    </a:moveTo>
                    <a:lnTo>
                      <a:pt x="78" y="8"/>
                    </a:lnTo>
                    <a:lnTo>
                      <a:pt x="80" y="11"/>
                    </a:lnTo>
                    <a:lnTo>
                      <a:pt x="87" y="0"/>
                    </a:lnTo>
                    <a:lnTo>
                      <a:pt x="102" y="3"/>
                    </a:lnTo>
                    <a:lnTo>
                      <a:pt x="123" y="11"/>
                    </a:lnTo>
                    <a:lnTo>
                      <a:pt x="158" y="27"/>
                    </a:lnTo>
                    <a:lnTo>
                      <a:pt x="167" y="23"/>
                    </a:lnTo>
                    <a:lnTo>
                      <a:pt x="213" y="44"/>
                    </a:lnTo>
                    <a:lnTo>
                      <a:pt x="229" y="54"/>
                    </a:lnTo>
                    <a:lnTo>
                      <a:pt x="234" y="62"/>
                    </a:lnTo>
                    <a:lnTo>
                      <a:pt x="230" y="70"/>
                    </a:lnTo>
                    <a:lnTo>
                      <a:pt x="223" y="74"/>
                    </a:lnTo>
                    <a:lnTo>
                      <a:pt x="213" y="77"/>
                    </a:lnTo>
                    <a:lnTo>
                      <a:pt x="201" y="81"/>
                    </a:lnTo>
                    <a:lnTo>
                      <a:pt x="204" y="96"/>
                    </a:lnTo>
                    <a:lnTo>
                      <a:pt x="225" y="116"/>
                    </a:lnTo>
                    <a:lnTo>
                      <a:pt x="229" y="129"/>
                    </a:lnTo>
                    <a:lnTo>
                      <a:pt x="225" y="146"/>
                    </a:lnTo>
                    <a:lnTo>
                      <a:pt x="215" y="163"/>
                    </a:lnTo>
                    <a:lnTo>
                      <a:pt x="209" y="180"/>
                    </a:lnTo>
                    <a:lnTo>
                      <a:pt x="220" y="194"/>
                    </a:lnTo>
                    <a:lnTo>
                      <a:pt x="234" y="212"/>
                    </a:lnTo>
                    <a:lnTo>
                      <a:pt x="236" y="221"/>
                    </a:lnTo>
                    <a:lnTo>
                      <a:pt x="239" y="245"/>
                    </a:lnTo>
                    <a:lnTo>
                      <a:pt x="239" y="252"/>
                    </a:lnTo>
                    <a:lnTo>
                      <a:pt x="230" y="255"/>
                    </a:lnTo>
                    <a:lnTo>
                      <a:pt x="218" y="255"/>
                    </a:lnTo>
                    <a:lnTo>
                      <a:pt x="213" y="247"/>
                    </a:lnTo>
                    <a:lnTo>
                      <a:pt x="208" y="232"/>
                    </a:lnTo>
                    <a:lnTo>
                      <a:pt x="200" y="221"/>
                    </a:lnTo>
                    <a:lnTo>
                      <a:pt x="196" y="221"/>
                    </a:lnTo>
                    <a:lnTo>
                      <a:pt x="188" y="226"/>
                    </a:lnTo>
                    <a:lnTo>
                      <a:pt x="177" y="237"/>
                    </a:lnTo>
                    <a:lnTo>
                      <a:pt x="172" y="238"/>
                    </a:lnTo>
                    <a:lnTo>
                      <a:pt x="155" y="238"/>
                    </a:lnTo>
                    <a:lnTo>
                      <a:pt x="148" y="233"/>
                    </a:lnTo>
                    <a:lnTo>
                      <a:pt x="131" y="233"/>
                    </a:lnTo>
                    <a:lnTo>
                      <a:pt x="123" y="237"/>
                    </a:lnTo>
                    <a:lnTo>
                      <a:pt x="118" y="233"/>
                    </a:lnTo>
                    <a:lnTo>
                      <a:pt x="109" y="228"/>
                    </a:lnTo>
                    <a:lnTo>
                      <a:pt x="99" y="218"/>
                    </a:lnTo>
                    <a:lnTo>
                      <a:pt x="92" y="207"/>
                    </a:lnTo>
                    <a:lnTo>
                      <a:pt x="83" y="204"/>
                    </a:lnTo>
                    <a:lnTo>
                      <a:pt x="66" y="212"/>
                    </a:lnTo>
                    <a:lnTo>
                      <a:pt x="56" y="216"/>
                    </a:lnTo>
                    <a:lnTo>
                      <a:pt x="48" y="216"/>
                    </a:lnTo>
                    <a:lnTo>
                      <a:pt x="38" y="207"/>
                    </a:lnTo>
                    <a:lnTo>
                      <a:pt x="32" y="196"/>
                    </a:lnTo>
                    <a:lnTo>
                      <a:pt x="32" y="189"/>
                    </a:lnTo>
                    <a:lnTo>
                      <a:pt x="32" y="177"/>
                    </a:lnTo>
                    <a:lnTo>
                      <a:pt x="24" y="170"/>
                    </a:lnTo>
                    <a:lnTo>
                      <a:pt x="18" y="158"/>
                    </a:lnTo>
                    <a:lnTo>
                      <a:pt x="10" y="153"/>
                    </a:lnTo>
                    <a:lnTo>
                      <a:pt x="5" y="153"/>
                    </a:lnTo>
                    <a:lnTo>
                      <a:pt x="8" y="143"/>
                    </a:lnTo>
                    <a:lnTo>
                      <a:pt x="5" y="134"/>
                    </a:lnTo>
                    <a:lnTo>
                      <a:pt x="3" y="121"/>
                    </a:lnTo>
                    <a:lnTo>
                      <a:pt x="0" y="110"/>
                    </a:lnTo>
                    <a:lnTo>
                      <a:pt x="8" y="100"/>
                    </a:lnTo>
                    <a:lnTo>
                      <a:pt x="24" y="81"/>
                    </a:lnTo>
                    <a:lnTo>
                      <a:pt x="39" y="59"/>
                    </a:lnTo>
                    <a:lnTo>
                      <a:pt x="45" y="56"/>
                    </a:lnTo>
                    <a:lnTo>
                      <a:pt x="45" y="45"/>
                    </a:lnTo>
                    <a:lnTo>
                      <a:pt x="53" y="37"/>
                    </a:lnTo>
                    <a:lnTo>
                      <a:pt x="65" y="30"/>
                    </a:lnTo>
                    <a:lnTo>
                      <a:pt x="78" y="27"/>
                    </a:lnTo>
                    <a:lnTo>
                      <a:pt x="73" y="22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1" name="Freeform 79"/>
              <p:cNvSpPr>
                <a:spLocks/>
              </p:cNvSpPr>
              <p:nvPr/>
            </p:nvSpPr>
            <p:spPr bwMode="auto">
              <a:xfrm rot="224285">
                <a:off x="2957565" y="4338543"/>
                <a:ext cx="81467" cy="4322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9" y="7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3" y="16"/>
                  </a:cxn>
                  <a:cxn ang="0">
                    <a:pos x="5" y="21"/>
                  </a:cxn>
                  <a:cxn ang="0">
                    <a:pos x="24" y="27"/>
                  </a:cxn>
                  <a:cxn ang="0">
                    <a:pos x="43" y="32"/>
                  </a:cxn>
                  <a:cxn ang="0">
                    <a:pos x="54" y="34"/>
                  </a:cxn>
                  <a:cxn ang="0">
                    <a:pos x="59" y="27"/>
                  </a:cxn>
                  <a:cxn ang="0">
                    <a:pos x="64" y="21"/>
                  </a:cxn>
                  <a:cxn ang="0">
                    <a:pos x="64" y="10"/>
                  </a:cxn>
                  <a:cxn ang="0">
                    <a:pos x="59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27" y="0"/>
                  </a:cxn>
                </a:cxnLst>
                <a:rect l="0" t="0" r="r" b="b"/>
                <a:pathLst>
                  <a:path w="64" h="34">
                    <a:moveTo>
                      <a:pt x="27" y="0"/>
                    </a:moveTo>
                    <a:lnTo>
                      <a:pt x="19" y="7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3" y="16"/>
                    </a:lnTo>
                    <a:lnTo>
                      <a:pt x="5" y="21"/>
                    </a:lnTo>
                    <a:lnTo>
                      <a:pt x="24" y="27"/>
                    </a:lnTo>
                    <a:lnTo>
                      <a:pt x="43" y="32"/>
                    </a:lnTo>
                    <a:lnTo>
                      <a:pt x="54" y="34"/>
                    </a:lnTo>
                    <a:lnTo>
                      <a:pt x="59" y="27"/>
                    </a:lnTo>
                    <a:lnTo>
                      <a:pt x="64" y="21"/>
                    </a:lnTo>
                    <a:lnTo>
                      <a:pt x="64" y="10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1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2" name="Freeform 80"/>
              <p:cNvSpPr>
                <a:spLocks/>
              </p:cNvSpPr>
              <p:nvPr/>
            </p:nvSpPr>
            <p:spPr bwMode="auto">
              <a:xfrm rot="224285">
                <a:off x="3271796" y="5726901"/>
                <a:ext cx="752602" cy="464969"/>
              </a:xfrm>
              <a:custGeom>
                <a:avLst/>
                <a:gdLst/>
                <a:ahLst/>
                <a:cxnLst>
                  <a:cxn ang="0">
                    <a:pos x="588" y="12"/>
                  </a:cxn>
                  <a:cxn ang="0">
                    <a:pos x="557" y="77"/>
                  </a:cxn>
                  <a:cxn ang="0">
                    <a:pos x="523" y="138"/>
                  </a:cxn>
                  <a:cxn ang="0">
                    <a:pos x="518" y="175"/>
                  </a:cxn>
                  <a:cxn ang="0">
                    <a:pos x="492" y="213"/>
                  </a:cxn>
                  <a:cxn ang="0">
                    <a:pos x="511" y="251"/>
                  </a:cxn>
                  <a:cxn ang="0">
                    <a:pos x="521" y="285"/>
                  </a:cxn>
                  <a:cxn ang="0">
                    <a:pos x="530" y="307"/>
                  </a:cxn>
                  <a:cxn ang="0">
                    <a:pos x="497" y="350"/>
                  </a:cxn>
                  <a:cxn ang="0">
                    <a:pos x="494" y="382"/>
                  </a:cxn>
                  <a:cxn ang="0">
                    <a:pos x="472" y="390"/>
                  </a:cxn>
                  <a:cxn ang="0">
                    <a:pos x="451" y="372"/>
                  </a:cxn>
                  <a:cxn ang="0">
                    <a:pos x="411" y="367"/>
                  </a:cxn>
                  <a:cxn ang="0">
                    <a:pos x="392" y="358"/>
                  </a:cxn>
                  <a:cxn ang="0">
                    <a:pos x="371" y="346"/>
                  </a:cxn>
                  <a:cxn ang="0">
                    <a:pos x="363" y="329"/>
                  </a:cxn>
                  <a:cxn ang="0">
                    <a:pos x="349" y="304"/>
                  </a:cxn>
                  <a:cxn ang="0">
                    <a:pos x="303" y="266"/>
                  </a:cxn>
                  <a:cxn ang="0">
                    <a:pos x="269" y="266"/>
                  </a:cxn>
                  <a:cxn ang="0">
                    <a:pos x="233" y="247"/>
                  </a:cxn>
                  <a:cxn ang="0">
                    <a:pos x="206" y="232"/>
                  </a:cxn>
                  <a:cxn ang="0">
                    <a:pos x="175" y="229"/>
                  </a:cxn>
                  <a:cxn ang="0">
                    <a:pos x="153" y="204"/>
                  </a:cxn>
                  <a:cxn ang="0">
                    <a:pos x="140" y="194"/>
                  </a:cxn>
                  <a:cxn ang="0">
                    <a:pos x="115" y="175"/>
                  </a:cxn>
                  <a:cxn ang="0">
                    <a:pos x="92" y="153"/>
                  </a:cxn>
                  <a:cxn ang="0">
                    <a:pos x="75" y="152"/>
                  </a:cxn>
                  <a:cxn ang="0">
                    <a:pos x="49" y="157"/>
                  </a:cxn>
                  <a:cxn ang="0">
                    <a:pos x="37" y="138"/>
                  </a:cxn>
                  <a:cxn ang="0">
                    <a:pos x="18" y="130"/>
                  </a:cxn>
                  <a:cxn ang="0">
                    <a:pos x="18" y="120"/>
                  </a:cxn>
                  <a:cxn ang="0">
                    <a:pos x="0" y="94"/>
                  </a:cxn>
                  <a:cxn ang="0">
                    <a:pos x="13" y="78"/>
                  </a:cxn>
                  <a:cxn ang="0">
                    <a:pos x="5" y="63"/>
                  </a:cxn>
                  <a:cxn ang="0">
                    <a:pos x="15" y="41"/>
                  </a:cxn>
                  <a:cxn ang="0">
                    <a:pos x="66" y="17"/>
                  </a:cxn>
                  <a:cxn ang="0">
                    <a:pos x="93" y="36"/>
                  </a:cxn>
                  <a:cxn ang="0">
                    <a:pos x="112" y="12"/>
                  </a:cxn>
                  <a:cxn ang="0">
                    <a:pos x="180" y="22"/>
                  </a:cxn>
                  <a:cxn ang="0">
                    <a:pos x="206" y="43"/>
                  </a:cxn>
                  <a:cxn ang="0">
                    <a:pos x="223" y="43"/>
                  </a:cxn>
                  <a:cxn ang="0">
                    <a:pos x="264" y="63"/>
                  </a:cxn>
                  <a:cxn ang="0">
                    <a:pos x="298" y="46"/>
                  </a:cxn>
                  <a:cxn ang="0">
                    <a:pos x="332" y="57"/>
                  </a:cxn>
                  <a:cxn ang="0">
                    <a:pos x="364" y="55"/>
                  </a:cxn>
                  <a:cxn ang="0">
                    <a:pos x="400" y="51"/>
                  </a:cxn>
                  <a:cxn ang="0">
                    <a:pos x="436" y="33"/>
                  </a:cxn>
                  <a:cxn ang="0">
                    <a:pos x="475" y="24"/>
                  </a:cxn>
                  <a:cxn ang="0">
                    <a:pos x="511" y="24"/>
                  </a:cxn>
                  <a:cxn ang="0">
                    <a:pos x="535" y="5"/>
                  </a:cxn>
                  <a:cxn ang="0">
                    <a:pos x="567" y="9"/>
                  </a:cxn>
                </a:cxnLst>
                <a:rect l="0" t="0" r="r" b="b"/>
                <a:pathLst>
                  <a:path w="588" h="390">
                    <a:moveTo>
                      <a:pt x="583" y="0"/>
                    </a:moveTo>
                    <a:lnTo>
                      <a:pt x="588" y="12"/>
                    </a:lnTo>
                    <a:lnTo>
                      <a:pt x="567" y="46"/>
                    </a:lnTo>
                    <a:lnTo>
                      <a:pt x="557" y="77"/>
                    </a:lnTo>
                    <a:lnTo>
                      <a:pt x="540" y="106"/>
                    </a:lnTo>
                    <a:lnTo>
                      <a:pt x="523" y="138"/>
                    </a:lnTo>
                    <a:lnTo>
                      <a:pt x="513" y="148"/>
                    </a:lnTo>
                    <a:lnTo>
                      <a:pt x="518" y="175"/>
                    </a:lnTo>
                    <a:lnTo>
                      <a:pt x="486" y="194"/>
                    </a:lnTo>
                    <a:lnTo>
                      <a:pt x="492" y="213"/>
                    </a:lnTo>
                    <a:lnTo>
                      <a:pt x="492" y="234"/>
                    </a:lnTo>
                    <a:lnTo>
                      <a:pt x="511" y="251"/>
                    </a:lnTo>
                    <a:lnTo>
                      <a:pt x="508" y="264"/>
                    </a:lnTo>
                    <a:lnTo>
                      <a:pt x="521" y="285"/>
                    </a:lnTo>
                    <a:lnTo>
                      <a:pt x="530" y="290"/>
                    </a:lnTo>
                    <a:lnTo>
                      <a:pt x="530" y="307"/>
                    </a:lnTo>
                    <a:lnTo>
                      <a:pt x="499" y="336"/>
                    </a:lnTo>
                    <a:lnTo>
                      <a:pt x="497" y="350"/>
                    </a:lnTo>
                    <a:lnTo>
                      <a:pt x="499" y="367"/>
                    </a:lnTo>
                    <a:lnTo>
                      <a:pt x="494" y="382"/>
                    </a:lnTo>
                    <a:lnTo>
                      <a:pt x="481" y="390"/>
                    </a:lnTo>
                    <a:lnTo>
                      <a:pt x="472" y="390"/>
                    </a:lnTo>
                    <a:lnTo>
                      <a:pt x="460" y="380"/>
                    </a:lnTo>
                    <a:lnTo>
                      <a:pt x="451" y="372"/>
                    </a:lnTo>
                    <a:lnTo>
                      <a:pt x="436" y="372"/>
                    </a:lnTo>
                    <a:lnTo>
                      <a:pt x="411" y="367"/>
                    </a:lnTo>
                    <a:lnTo>
                      <a:pt x="402" y="368"/>
                    </a:lnTo>
                    <a:lnTo>
                      <a:pt x="392" y="358"/>
                    </a:lnTo>
                    <a:lnTo>
                      <a:pt x="381" y="346"/>
                    </a:lnTo>
                    <a:lnTo>
                      <a:pt x="371" y="346"/>
                    </a:lnTo>
                    <a:lnTo>
                      <a:pt x="363" y="341"/>
                    </a:lnTo>
                    <a:lnTo>
                      <a:pt x="363" y="329"/>
                    </a:lnTo>
                    <a:lnTo>
                      <a:pt x="358" y="312"/>
                    </a:lnTo>
                    <a:lnTo>
                      <a:pt x="349" y="304"/>
                    </a:lnTo>
                    <a:lnTo>
                      <a:pt x="332" y="288"/>
                    </a:lnTo>
                    <a:lnTo>
                      <a:pt x="303" y="266"/>
                    </a:lnTo>
                    <a:lnTo>
                      <a:pt x="287" y="266"/>
                    </a:lnTo>
                    <a:lnTo>
                      <a:pt x="269" y="266"/>
                    </a:lnTo>
                    <a:lnTo>
                      <a:pt x="255" y="256"/>
                    </a:lnTo>
                    <a:lnTo>
                      <a:pt x="233" y="247"/>
                    </a:lnTo>
                    <a:lnTo>
                      <a:pt x="225" y="240"/>
                    </a:lnTo>
                    <a:lnTo>
                      <a:pt x="206" y="232"/>
                    </a:lnTo>
                    <a:lnTo>
                      <a:pt x="185" y="229"/>
                    </a:lnTo>
                    <a:lnTo>
                      <a:pt x="175" y="229"/>
                    </a:lnTo>
                    <a:lnTo>
                      <a:pt x="158" y="210"/>
                    </a:lnTo>
                    <a:lnTo>
                      <a:pt x="153" y="204"/>
                    </a:lnTo>
                    <a:lnTo>
                      <a:pt x="141" y="203"/>
                    </a:lnTo>
                    <a:lnTo>
                      <a:pt x="140" y="194"/>
                    </a:lnTo>
                    <a:lnTo>
                      <a:pt x="129" y="175"/>
                    </a:lnTo>
                    <a:lnTo>
                      <a:pt x="115" y="175"/>
                    </a:lnTo>
                    <a:lnTo>
                      <a:pt x="102" y="169"/>
                    </a:lnTo>
                    <a:lnTo>
                      <a:pt x="92" y="153"/>
                    </a:lnTo>
                    <a:lnTo>
                      <a:pt x="88" y="152"/>
                    </a:lnTo>
                    <a:lnTo>
                      <a:pt x="75" y="152"/>
                    </a:lnTo>
                    <a:lnTo>
                      <a:pt x="61" y="157"/>
                    </a:lnTo>
                    <a:lnTo>
                      <a:pt x="49" y="157"/>
                    </a:lnTo>
                    <a:lnTo>
                      <a:pt x="37" y="148"/>
                    </a:lnTo>
                    <a:lnTo>
                      <a:pt x="37" y="138"/>
                    </a:lnTo>
                    <a:lnTo>
                      <a:pt x="32" y="126"/>
                    </a:lnTo>
                    <a:lnTo>
                      <a:pt x="18" y="130"/>
                    </a:lnTo>
                    <a:lnTo>
                      <a:pt x="13" y="125"/>
                    </a:lnTo>
                    <a:lnTo>
                      <a:pt x="18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5" y="87"/>
                    </a:lnTo>
                    <a:lnTo>
                      <a:pt x="13" y="78"/>
                    </a:lnTo>
                    <a:lnTo>
                      <a:pt x="13" y="70"/>
                    </a:lnTo>
                    <a:lnTo>
                      <a:pt x="5" y="63"/>
                    </a:lnTo>
                    <a:lnTo>
                      <a:pt x="8" y="51"/>
                    </a:lnTo>
                    <a:lnTo>
                      <a:pt x="15" y="41"/>
                    </a:lnTo>
                    <a:lnTo>
                      <a:pt x="51" y="14"/>
                    </a:lnTo>
                    <a:lnTo>
                      <a:pt x="66" y="17"/>
                    </a:lnTo>
                    <a:lnTo>
                      <a:pt x="71" y="24"/>
                    </a:lnTo>
                    <a:lnTo>
                      <a:pt x="93" y="36"/>
                    </a:lnTo>
                    <a:lnTo>
                      <a:pt x="105" y="24"/>
                    </a:lnTo>
                    <a:lnTo>
                      <a:pt x="112" y="12"/>
                    </a:lnTo>
                    <a:lnTo>
                      <a:pt x="177" y="12"/>
                    </a:lnTo>
                    <a:lnTo>
                      <a:pt x="180" y="22"/>
                    </a:lnTo>
                    <a:lnTo>
                      <a:pt x="201" y="33"/>
                    </a:lnTo>
                    <a:lnTo>
                      <a:pt x="206" y="43"/>
                    </a:lnTo>
                    <a:lnTo>
                      <a:pt x="215" y="49"/>
                    </a:lnTo>
                    <a:lnTo>
                      <a:pt x="223" y="43"/>
                    </a:lnTo>
                    <a:lnTo>
                      <a:pt x="250" y="57"/>
                    </a:lnTo>
                    <a:lnTo>
                      <a:pt x="264" y="63"/>
                    </a:lnTo>
                    <a:lnTo>
                      <a:pt x="279" y="57"/>
                    </a:lnTo>
                    <a:lnTo>
                      <a:pt x="298" y="46"/>
                    </a:lnTo>
                    <a:lnTo>
                      <a:pt x="315" y="46"/>
                    </a:lnTo>
                    <a:lnTo>
                      <a:pt x="332" y="57"/>
                    </a:lnTo>
                    <a:lnTo>
                      <a:pt x="344" y="60"/>
                    </a:lnTo>
                    <a:lnTo>
                      <a:pt x="364" y="55"/>
                    </a:lnTo>
                    <a:lnTo>
                      <a:pt x="386" y="57"/>
                    </a:lnTo>
                    <a:lnTo>
                      <a:pt x="400" y="51"/>
                    </a:lnTo>
                    <a:lnTo>
                      <a:pt x="416" y="46"/>
                    </a:lnTo>
                    <a:lnTo>
                      <a:pt x="436" y="33"/>
                    </a:lnTo>
                    <a:lnTo>
                      <a:pt x="451" y="27"/>
                    </a:lnTo>
                    <a:lnTo>
                      <a:pt x="475" y="24"/>
                    </a:lnTo>
                    <a:lnTo>
                      <a:pt x="494" y="27"/>
                    </a:lnTo>
                    <a:lnTo>
                      <a:pt x="511" y="24"/>
                    </a:lnTo>
                    <a:lnTo>
                      <a:pt x="527" y="9"/>
                    </a:lnTo>
                    <a:lnTo>
                      <a:pt x="535" y="5"/>
                    </a:lnTo>
                    <a:lnTo>
                      <a:pt x="545" y="9"/>
                    </a:lnTo>
                    <a:lnTo>
                      <a:pt x="567" y="9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3" name="Freeform 16"/>
              <p:cNvSpPr>
                <a:spLocks/>
              </p:cNvSpPr>
              <p:nvPr/>
            </p:nvSpPr>
            <p:spPr bwMode="auto">
              <a:xfrm rot="299634">
                <a:off x="2837304" y="3665321"/>
                <a:ext cx="748722" cy="441393"/>
              </a:xfrm>
              <a:custGeom>
                <a:avLst/>
                <a:gdLst/>
                <a:ahLst/>
                <a:cxnLst>
                  <a:cxn ang="0">
                    <a:pos x="553" y="285"/>
                  </a:cxn>
                  <a:cxn ang="0">
                    <a:pos x="534" y="242"/>
                  </a:cxn>
                  <a:cxn ang="0">
                    <a:pos x="515" y="209"/>
                  </a:cxn>
                  <a:cxn ang="0">
                    <a:pos x="506" y="186"/>
                  </a:cxn>
                  <a:cxn ang="0">
                    <a:pos x="515" y="158"/>
                  </a:cxn>
                  <a:cxn ang="0">
                    <a:pos x="512" y="123"/>
                  </a:cxn>
                  <a:cxn ang="0">
                    <a:pos x="512" y="102"/>
                  </a:cxn>
                  <a:cxn ang="0">
                    <a:pos x="484" y="78"/>
                  </a:cxn>
                  <a:cxn ang="0">
                    <a:pos x="456" y="78"/>
                  </a:cxn>
                  <a:cxn ang="0">
                    <a:pos x="436" y="88"/>
                  </a:cxn>
                  <a:cxn ang="0">
                    <a:pos x="394" y="83"/>
                  </a:cxn>
                  <a:cxn ang="0">
                    <a:pos x="362" y="70"/>
                  </a:cxn>
                  <a:cxn ang="0">
                    <a:pos x="336" y="66"/>
                  </a:cxn>
                  <a:cxn ang="0">
                    <a:pos x="286" y="70"/>
                  </a:cxn>
                  <a:cxn ang="0">
                    <a:pos x="254" y="51"/>
                  </a:cxn>
                  <a:cxn ang="0">
                    <a:pos x="232" y="61"/>
                  </a:cxn>
                  <a:cxn ang="0">
                    <a:pos x="213" y="48"/>
                  </a:cxn>
                  <a:cxn ang="0">
                    <a:pos x="181" y="48"/>
                  </a:cxn>
                  <a:cxn ang="0">
                    <a:pos x="147" y="23"/>
                  </a:cxn>
                  <a:cxn ang="0">
                    <a:pos x="114" y="10"/>
                  </a:cxn>
                  <a:cxn ang="0">
                    <a:pos x="87" y="7"/>
                  </a:cxn>
                  <a:cxn ang="0">
                    <a:pos x="63" y="0"/>
                  </a:cxn>
                  <a:cxn ang="0">
                    <a:pos x="49" y="13"/>
                  </a:cxn>
                  <a:cxn ang="0">
                    <a:pos x="44" y="61"/>
                  </a:cxn>
                  <a:cxn ang="0">
                    <a:pos x="31" y="88"/>
                  </a:cxn>
                  <a:cxn ang="0">
                    <a:pos x="11" y="114"/>
                  </a:cxn>
                  <a:cxn ang="0">
                    <a:pos x="14" y="134"/>
                  </a:cxn>
                  <a:cxn ang="0">
                    <a:pos x="44" y="140"/>
                  </a:cxn>
                  <a:cxn ang="0">
                    <a:pos x="58" y="169"/>
                  </a:cxn>
                  <a:cxn ang="0">
                    <a:pos x="84" y="181"/>
                  </a:cxn>
                  <a:cxn ang="0">
                    <a:pos x="88" y="212"/>
                  </a:cxn>
                  <a:cxn ang="0">
                    <a:pos x="105" y="230"/>
                  </a:cxn>
                  <a:cxn ang="0">
                    <a:pos x="119" y="218"/>
                  </a:cxn>
                  <a:cxn ang="0">
                    <a:pos x="133" y="196"/>
                  </a:cxn>
                  <a:cxn ang="0">
                    <a:pos x="143" y="198"/>
                  </a:cxn>
                  <a:cxn ang="0">
                    <a:pos x="175" y="215"/>
                  </a:cxn>
                  <a:cxn ang="0">
                    <a:pos x="218" y="223"/>
                  </a:cxn>
                  <a:cxn ang="0">
                    <a:pos x="256" y="244"/>
                  </a:cxn>
                  <a:cxn ang="0">
                    <a:pos x="280" y="263"/>
                  </a:cxn>
                  <a:cxn ang="0">
                    <a:pos x="314" y="263"/>
                  </a:cxn>
                  <a:cxn ang="0">
                    <a:pos x="342" y="280"/>
                  </a:cxn>
                  <a:cxn ang="0">
                    <a:pos x="370" y="280"/>
                  </a:cxn>
                  <a:cxn ang="0">
                    <a:pos x="396" y="280"/>
                  </a:cxn>
                  <a:cxn ang="0">
                    <a:pos x="415" y="285"/>
                  </a:cxn>
                  <a:cxn ang="0">
                    <a:pos x="415" y="312"/>
                  </a:cxn>
                  <a:cxn ang="0">
                    <a:pos x="442" y="319"/>
                  </a:cxn>
                  <a:cxn ang="0">
                    <a:pos x="461" y="339"/>
                  </a:cxn>
                  <a:cxn ang="0">
                    <a:pos x="479" y="339"/>
                  </a:cxn>
                  <a:cxn ang="0">
                    <a:pos x="487" y="314"/>
                  </a:cxn>
                  <a:cxn ang="0">
                    <a:pos x="515" y="314"/>
                  </a:cxn>
                  <a:cxn ang="0">
                    <a:pos x="541" y="324"/>
                  </a:cxn>
                  <a:cxn ang="0">
                    <a:pos x="561" y="333"/>
                  </a:cxn>
                  <a:cxn ang="0">
                    <a:pos x="576" y="314"/>
                  </a:cxn>
                </a:cxnLst>
                <a:rect l="0" t="0" r="r" b="b"/>
                <a:pathLst>
                  <a:path w="576" h="346">
                    <a:moveTo>
                      <a:pt x="571" y="298"/>
                    </a:moveTo>
                    <a:lnTo>
                      <a:pt x="553" y="285"/>
                    </a:lnTo>
                    <a:lnTo>
                      <a:pt x="544" y="271"/>
                    </a:lnTo>
                    <a:lnTo>
                      <a:pt x="534" y="242"/>
                    </a:lnTo>
                    <a:lnTo>
                      <a:pt x="527" y="230"/>
                    </a:lnTo>
                    <a:lnTo>
                      <a:pt x="515" y="209"/>
                    </a:lnTo>
                    <a:lnTo>
                      <a:pt x="506" y="198"/>
                    </a:lnTo>
                    <a:lnTo>
                      <a:pt x="506" y="186"/>
                    </a:lnTo>
                    <a:lnTo>
                      <a:pt x="517" y="174"/>
                    </a:lnTo>
                    <a:lnTo>
                      <a:pt x="515" y="158"/>
                    </a:lnTo>
                    <a:lnTo>
                      <a:pt x="515" y="136"/>
                    </a:lnTo>
                    <a:lnTo>
                      <a:pt x="512" y="123"/>
                    </a:lnTo>
                    <a:lnTo>
                      <a:pt x="520" y="113"/>
                    </a:lnTo>
                    <a:lnTo>
                      <a:pt x="512" y="102"/>
                    </a:lnTo>
                    <a:lnTo>
                      <a:pt x="498" y="80"/>
                    </a:lnTo>
                    <a:lnTo>
                      <a:pt x="484" y="78"/>
                    </a:lnTo>
                    <a:lnTo>
                      <a:pt x="466" y="71"/>
                    </a:lnTo>
                    <a:lnTo>
                      <a:pt x="456" y="78"/>
                    </a:lnTo>
                    <a:lnTo>
                      <a:pt x="447" y="85"/>
                    </a:lnTo>
                    <a:lnTo>
                      <a:pt x="436" y="88"/>
                    </a:lnTo>
                    <a:lnTo>
                      <a:pt x="426" y="83"/>
                    </a:lnTo>
                    <a:lnTo>
                      <a:pt x="394" y="83"/>
                    </a:lnTo>
                    <a:lnTo>
                      <a:pt x="375" y="75"/>
                    </a:lnTo>
                    <a:lnTo>
                      <a:pt x="362" y="70"/>
                    </a:lnTo>
                    <a:lnTo>
                      <a:pt x="350" y="58"/>
                    </a:lnTo>
                    <a:lnTo>
                      <a:pt x="336" y="66"/>
                    </a:lnTo>
                    <a:lnTo>
                      <a:pt x="314" y="66"/>
                    </a:lnTo>
                    <a:lnTo>
                      <a:pt x="286" y="70"/>
                    </a:lnTo>
                    <a:lnTo>
                      <a:pt x="270" y="66"/>
                    </a:lnTo>
                    <a:lnTo>
                      <a:pt x="254" y="51"/>
                    </a:lnTo>
                    <a:lnTo>
                      <a:pt x="244" y="58"/>
                    </a:lnTo>
                    <a:lnTo>
                      <a:pt x="232" y="61"/>
                    </a:lnTo>
                    <a:lnTo>
                      <a:pt x="218" y="53"/>
                    </a:lnTo>
                    <a:lnTo>
                      <a:pt x="213" y="48"/>
                    </a:lnTo>
                    <a:lnTo>
                      <a:pt x="196" y="51"/>
                    </a:lnTo>
                    <a:lnTo>
                      <a:pt x="181" y="48"/>
                    </a:lnTo>
                    <a:lnTo>
                      <a:pt x="168" y="39"/>
                    </a:lnTo>
                    <a:lnTo>
                      <a:pt x="147" y="23"/>
                    </a:lnTo>
                    <a:lnTo>
                      <a:pt x="126" y="7"/>
                    </a:lnTo>
                    <a:lnTo>
                      <a:pt x="114" y="10"/>
                    </a:lnTo>
                    <a:lnTo>
                      <a:pt x="98" y="15"/>
                    </a:lnTo>
                    <a:lnTo>
                      <a:pt x="87" y="7"/>
                    </a:lnTo>
                    <a:lnTo>
                      <a:pt x="75" y="0"/>
                    </a:lnTo>
                    <a:lnTo>
                      <a:pt x="63" y="0"/>
                    </a:lnTo>
                    <a:lnTo>
                      <a:pt x="53" y="7"/>
                    </a:lnTo>
                    <a:lnTo>
                      <a:pt x="49" y="13"/>
                    </a:lnTo>
                    <a:lnTo>
                      <a:pt x="49" y="37"/>
                    </a:lnTo>
                    <a:lnTo>
                      <a:pt x="44" y="61"/>
                    </a:lnTo>
                    <a:lnTo>
                      <a:pt x="39" y="78"/>
                    </a:lnTo>
                    <a:lnTo>
                      <a:pt x="31" y="88"/>
                    </a:lnTo>
                    <a:lnTo>
                      <a:pt x="22" y="104"/>
                    </a:lnTo>
                    <a:lnTo>
                      <a:pt x="11" y="114"/>
                    </a:lnTo>
                    <a:lnTo>
                      <a:pt x="0" y="123"/>
                    </a:lnTo>
                    <a:lnTo>
                      <a:pt x="14" y="134"/>
                    </a:lnTo>
                    <a:lnTo>
                      <a:pt x="27" y="136"/>
                    </a:lnTo>
                    <a:lnTo>
                      <a:pt x="44" y="140"/>
                    </a:lnTo>
                    <a:lnTo>
                      <a:pt x="41" y="160"/>
                    </a:lnTo>
                    <a:lnTo>
                      <a:pt x="58" y="169"/>
                    </a:lnTo>
                    <a:lnTo>
                      <a:pt x="79" y="177"/>
                    </a:lnTo>
                    <a:lnTo>
                      <a:pt x="84" y="181"/>
                    </a:lnTo>
                    <a:lnTo>
                      <a:pt x="87" y="191"/>
                    </a:lnTo>
                    <a:lnTo>
                      <a:pt x="88" y="212"/>
                    </a:lnTo>
                    <a:lnTo>
                      <a:pt x="92" y="225"/>
                    </a:lnTo>
                    <a:lnTo>
                      <a:pt x="105" y="230"/>
                    </a:lnTo>
                    <a:lnTo>
                      <a:pt x="116" y="228"/>
                    </a:lnTo>
                    <a:lnTo>
                      <a:pt x="119" y="218"/>
                    </a:lnTo>
                    <a:lnTo>
                      <a:pt x="119" y="206"/>
                    </a:lnTo>
                    <a:lnTo>
                      <a:pt x="133" y="196"/>
                    </a:lnTo>
                    <a:lnTo>
                      <a:pt x="138" y="191"/>
                    </a:lnTo>
                    <a:lnTo>
                      <a:pt x="143" y="198"/>
                    </a:lnTo>
                    <a:lnTo>
                      <a:pt x="157" y="209"/>
                    </a:lnTo>
                    <a:lnTo>
                      <a:pt x="175" y="215"/>
                    </a:lnTo>
                    <a:lnTo>
                      <a:pt x="200" y="220"/>
                    </a:lnTo>
                    <a:lnTo>
                      <a:pt x="218" y="223"/>
                    </a:lnTo>
                    <a:lnTo>
                      <a:pt x="244" y="233"/>
                    </a:lnTo>
                    <a:lnTo>
                      <a:pt x="256" y="244"/>
                    </a:lnTo>
                    <a:lnTo>
                      <a:pt x="272" y="261"/>
                    </a:lnTo>
                    <a:lnTo>
                      <a:pt x="280" y="263"/>
                    </a:lnTo>
                    <a:lnTo>
                      <a:pt x="302" y="263"/>
                    </a:lnTo>
                    <a:lnTo>
                      <a:pt x="314" y="263"/>
                    </a:lnTo>
                    <a:lnTo>
                      <a:pt x="329" y="276"/>
                    </a:lnTo>
                    <a:lnTo>
                      <a:pt x="342" y="280"/>
                    </a:lnTo>
                    <a:lnTo>
                      <a:pt x="358" y="276"/>
                    </a:lnTo>
                    <a:lnTo>
                      <a:pt x="370" y="280"/>
                    </a:lnTo>
                    <a:lnTo>
                      <a:pt x="377" y="280"/>
                    </a:lnTo>
                    <a:lnTo>
                      <a:pt x="396" y="280"/>
                    </a:lnTo>
                    <a:lnTo>
                      <a:pt x="401" y="274"/>
                    </a:lnTo>
                    <a:lnTo>
                      <a:pt x="415" y="285"/>
                    </a:lnTo>
                    <a:lnTo>
                      <a:pt x="415" y="295"/>
                    </a:lnTo>
                    <a:lnTo>
                      <a:pt x="415" y="312"/>
                    </a:lnTo>
                    <a:lnTo>
                      <a:pt x="423" y="317"/>
                    </a:lnTo>
                    <a:lnTo>
                      <a:pt x="442" y="319"/>
                    </a:lnTo>
                    <a:lnTo>
                      <a:pt x="452" y="330"/>
                    </a:lnTo>
                    <a:lnTo>
                      <a:pt x="461" y="339"/>
                    </a:lnTo>
                    <a:lnTo>
                      <a:pt x="469" y="346"/>
                    </a:lnTo>
                    <a:lnTo>
                      <a:pt x="479" y="339"/>
                    </a:lnTo>
                    <a:lnTo>
                      <a:pt x="483" y="324"/>
                    </a:lnTo>
                    <a:lnTo>
                      <a:pt x="487" y="314"/>
                    </a:lnTo>
                    <a:lnTo>
                      <a:pt x="499" y="318"/>
                    </a:lnTo>
                    <a:lnTo>
                      <a:pt x="515" y="314"/>
                    </a:lnTo>
                    <a:lnTo>
                      <a:pt x="525" y="314"/>
                    </a:lnTo>
                    <a:lnTo>
                      <a:pt x="541" y="324"/>
                    </a:lnTo>
                    <a:lnTo>
                      <a:pt x="553" y="333"/>
                    </a:lnTo>
                    <a:lnTo>
                      <a:pt x="561" y="333"/>
                    </a:lnTo>
                    <a:lnTo>
                      <a:pt x="571" y="323"/>
                    </a:lnTo>
                    <a:lnTo>
                      <a:pt x="576" y="314"/>
                    </a:lnTo>
                    <a:lnTo>
                      <a:pt x="571" y="29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4" name="Freeform 82"/>
              <p:cNvSpPr>
                <a:spLocks/>
              </p:cNvSpPr>
              <p:nvPr/>
            </p:nvSpPr>
            <p:spPr bwMode="auto">
              <a:xfrm rot="224285">
                <a:off x="3196794" y="3303825"/>
                <a:ext cx="510787" cy="543555"/>
              </a:xfrm>
              <a:custGeom>
                <a:avLst/>
                <a:gdLst/>
                <a:ahLst/>
                <a:cxnLst>
                  <a:cxn ang="0">
                    <a:pos x="339" y="4"/>
                  </a:cxn>
                  <a:cxn ang="0">
                    <a:pos x="371" y="24"/>
                  </a:cxn>
                  <a:cxn ang="0">
                    <a:pos x="357" y="48"/>
                  </a:cxn>
                  <a:cxn ang="0">
                    <a:pos x="328" y="70"/>
                  </a:cxn>
                  <a:cxn ang="0">
                    <a:pos x="320" y="84"/>
                  </a:cxn>
                  <a:cxn ang="0">
                    <a:pos x="296" y="113"/>
                  </a:cxn>
                  <a:cxn ang="0">
                    <a:pos x="284" y="146"/>
                  </a:cxn>
                  <a:cxn ang="0">
                    <a:pos x="284" y="176"/>
                  </a:cxn>
                  <a:cxn ang="0">
                    <a:pos x="312" y="200"/>
                  </a:cxn>
                  <a:cxn ang="0">
                    <a:pos x="317" y="227"/>
                  </a:cxn>
                  <a:cxn ang="0">
                    <a:pos x="344" y="237"/>
                  </a:cxn>
                  <a:cxn ang="0">
                    <a:pos x="373" y="232"/>
                  </a:cxn>
                  <a:cxn ang="0">
                    <a:pos x="400" y="263"/>
                  </a:cxn>
                  <a:cxn ang="0">
                    <a:pos x="349" y="277"/>
                  </a:cxn>
                  <a:cxn ang="0">
                    <a:pos x="272" y="307"/>
                  </a:cxn>
                  <a:cxn ang="0">
                    <a:pos x="263" y="345"/>
                  </a:cxn>
                  <a:cxn ang="0">
                    <a:pos x="266" y="401"/>
                  </a:cxn>
                  <a:cxn ang="0">
                    <a:pos x="284" y="442"/>
                  </a:cxn>
                  <a:cxn ang="0">
                    <a:pos x="256" y="449"/>
                  </a:cxn>
                  <a:cxn ang="0">
                    <a:pos x="236" y="420"/>
                  </a:cxn>
                  <a:cxn ang="0">
                    <a:pos x="191" y="418"/>
                  </a:cxn>
                  <a:cxn ang="0">
                    <a:pos x="165" y="420"/>
                  </a:cxn>
                  <a:cxn ang="0">
                    <a:pos x="131" y="420"/>
                  </a:cxn>
                  <a:cxn ang="0">
                    <a:pos x="111" y="412"/>
                  </a:cxn>
                  <a:cxn ang="0">
                    <a:pos x="87" y="396"/>
                  </a:cxn>
                  <a:cxn ang="0">
                    <a:pos x="54" y="361"/>
                  </a:cxn>
                  <a:cxn ang="0">
                    <a:pos x="32" y="340"/>
                  </a:cxn>
                  <a:cxn ang="0">
                    <a:pos x="31" y="318"/>
                  </a:cxn>
                  <a:cxn ang="0">
                    <a:pos x="9" y="313"/>
                  </a:cxn>
                  <a:cxn ang="0">
                    <a:pos x="4" y="280"/>
                  </a:cxn>
                  <a:cxn ang="0">
                    <a:pos x="22" y="257"/>
                  </a:cxn>
                  <a:cxn ang="0">
                    <a:pos x="27" y="232"/>
                  </a:cxn>
                  <a:cxn ang="0">
                    <a:pos x="31" y="207"/>
                  </a:cxn>
                  <a:cxn ang="0">
                    <a:pos x="60" y="210"/>
                  </a:cxn>
                  <a:cxn ang="0">
                    <a:pos x="105" y="200"/>
                  </a:cxn>
                  <a:cxn ang="0">
                    <a:pos x="130" y="164"/>
                  </a:cxn>
                  <a:cxn ang="0">
                    <a:pos x="156" y="154"/>
                  </a:cxn>
                  <a:cxn ang="0">
                    <a:pos x="181" y="157"/>
                  </a:cxn>
                  <a:cxn ang="0">
                    <a:pos x="191" y="125"/>
                  </a:cxn>
                  <a:cxn ang="0">
                    <a:pos x="223" y="106"/>
                  </a:cxn>
                  <a:cxn ang="0">
                    <a:pos x="204" y="92"/>
                  </a:cxn>
                  <a:cxn ang="0">
                    <a:pos x="196" y="79"/>
                  </a:cxn>
                  <a:cxn ang="0">
                    <a:pos x="196" y="65"/>
                  </a:cxn>
                  <a:cxn ang="0">
                    <a:pos x="223" y="60"/>
                  </a:cxn>
                  <a:cxn ang="0">
                    <a:pos x="247" y="46"/>
                  </a:cxn>
                  <a:cxn ang="0">
                    <a:pos x="274" y="22"/>
                  </a:cxn>
                  <a:cxn ang="0">
                    <a:pos x="298" y="11"/>
                  </a:cxn>
                </a:cxnLst>
                <a:rect l="0" t="0" r="r" b="b"/>
                <a:pathLst>
                  <a:path w="400" h="453">
                    <a:moveTo>
                      <a:pt x="312" y="5"/>
                    </a:moveTo>
                    <a:lnTo>
                      <a:pt x="328" y="0"/>
                    </a:lnTo>
                    <a:lnTo>
                      <a:pt x="339" y="4"/>
                    </a:lnTo>
                    <a:lnTo>
                      <a:pt x="354" y="11"/>
                    </a:lnTo>
                    <a:lnTo>
                      <a:pt x="371" y="19"/>
                    </a:lnTo>
                    <a:lnTo>
                      <a:pt x="371" y="24"/>
                    </a:lnTo>
                    <a:lnTo>
                      <a:pt x="366" y="30"/>
                    </a:lnTo>
                    <a:lnTo>
                      <a:pt x="354" y="43"/>
                    </a:lnTo>
                    <a:lnTo>
                      <a:pt x="357" y="48"/>
                    </a:lnTo>
                    <a:lnTo>
                      <a:pt x="347" y="52"/>
                    </a:lnTo>
                    <a:lnTo>
                      <a:pt x="339" y="60"/>
                    </a:lnTo>
                    <a:lnTo>
                      <a:pt x="328" y="70"/>
                    </a:lnTo>
                    <a:lnTo>
                      <a:pt x="325" y="76"/>
                    </a:lnTo>
                    <a:lnTo>
                      <a:pt x="328" y="81"/>
                    </a:lnTo>
                    <a:lnTo>
                      <a:pt x="320" y="84"/>
                    </a:lnTo>
                    <a:lnTo>
                      <a:pt x="315" y="94"/>
                    </a:lnTo>
                    <a:lnTo>
                      <a:pt x="306" y="102"/>
                    </a:lnTo>
                    <a:lnTo>
                      <a:pt x="296" y="113"/>
                    </a:lnTo>
                    <a:lnTo>
                      <a:pt x="288" y="125"/>
                    </a:lnTo>
                    <a:lnTo>
                      <a:pt x="283" y="132"/>
                    </a:lnTo>
                    <a:lnTo>
                      <a:pt x="284" y="146"/>
                    </a:lnTo>
                    <a:lnTo>
                      <a:pt x="291" y="157"/>
                    </a:lnTo>
                    <a:lnTo>
                      <a:pt x="288" y="164"/>
                    </a:lnTo>
                    <a:lnTo>
                      <a:pt x="284" y="176"/>
                    </a:lnTo>
                    <a:lnTo>
                      <a:pt x="298" y="183"/>
                    </a:lnTo>
                    <a:lnTo>
                      <a:pt x="306" y="193"/>
                    </a:lnTo>
                    <a:lnTo>
                      <a:pt x="312" y="200"/>
                    </a:lnTo>
                    <a:lnTo>
                      <a:pt x="315" y="205"/>
                    </a:lnTo>
                    <a:lnTo>
                      <a:pt x="312" y="215"/>
                    </a:lnTo>
                    <a:lnTo>
                      <a:pt x="317" y="227"/>
                    </a:lnTo>
                    <a:lnTo>
                      <a:pt x="322" y="237"/>
                    </a:lnTo>
                    <a:lnTo>
                      <a:pt x="330" y="242"/>
                    </a:lnTo>
                    <a:lnTo>
                      <a:pt x="344" y="237"/>
                    </a:lnTo>
                    <a:lnTo>
                      <a:pt x="354" y="232"/>
                    </a:lnTo>
                    <a:lnTo>
                      <a:pt x="363" y="227"/>
                    </a:lnTo>
                    <a:lnTo>
                      <a:pt x="373" y="232"/>
                    </a:lnTo>
                    <a:lnTo>
                      <a:pt x="382" y="242"/>
                    </a:lnTo>
                    <a:lnTo>
                      <a:pt x="392" y="253"/>
                    </a:lnTo>
                    <a:lnTo>
                      <a:pt x="400" y="263"/>
                    </a:lnTo>
                    <a:lnTo>
                      <a:pt x="387" y="270"/>
                    </a:lnTo>
                    <a:lnTo>
                      <a:pt x="363" y="272"/>
                    </a:lnTo>
                    <a:lnTo>
                      <a:pt x="349" y="277"/>
                    </a:lnTo>
                    <a:lnTo>
                      <a:pt x="315" y="285"/>
                    </a:lnTo>
                    <a:lnTo>
                      <a:pt x="291" y="297"/>
                    </a:lnTo>
                    <a:lnTo>
                      <a:pt x="272" y="307"/>
                    </a:lnTo>
                    <a:lnTo>
                      <a:pt x="263" y="313"/>
                    </a:lnTo>
                    <a:lnTo>
                      <a:pt x="263" y="326"/>
                    </a:lnTo>
                    <a:lnTo>
                      <a:pt x="263" y="345"/>
                    </a:lnTo>
                    <a:lnTo>
                      <a:pt x="256" y="381"/>
                    </a:lnTo>
                    <a:lnTo>
                      <a:pt x="252" y="391"/>
                    </a:lnTo>
                    <a:lnTo>
                      <a:pt x="266" y="401"/>
                    </a:lnTo>
                    <a:lnTo>
                      <a:pt x="284" y="420"/>
                    </a:lnTo>
                    <a:lnTo>
                      <a:pt x="288" y="432"/>
                    </a:lnTo>
                    <a:lnTo>
                      <a:pt x="284" y="442"/>
                    </a:lnTo>
                    <a:lnTo>
                      <a:pt x="272" y="448"/>
                    </a:lnTo>
                    <a:lnTo>
                      <a:pt x="256" y="453"/>
                    </a:lnTo>
                    <a:lnTo>
                      <a:pt x="256" y="449"/>
                    </a:lnTo>
                    <a:lnTo>
                      <a:pt x="247" y="439"/>
                    </a:lnTo>
                    <a:lnTo>
                      <a:pt x="242" y="426"/>
                    </a:lnTo>
                    <a:lnTo>
                      <a:pt x="236" y="420"/>
                    </a:lnTo>
                    <a:lnTo>
                      <a:pt x="221" y="415"/>
                    </a:lnTo>
                    <a:lnTo>
                      <a:pt x="204" y="412"/>
                    </a:lnTo>
                    <a:lnTo>
                      <a:pt x="191" y="418"/>
                    </a:lnTo>
                    <a:lnTo>
                      <a:pt x="186" y="426"/>
                    </a:lnTo>
                    <a:lnTo>
                      <a:pt x="175" y="429"/>
                    </a:lnTo>
                    <a:lnTo>
                      <a:pt x="165" y="420"/>
                    </a:lnTo>
                    <a:lnTo>
                      <a:pt x="153" y="420"/>
                    </a:lnTo>
                    <a:lnTo>
                      <a:pt x="140" y="423"/>
                    </a:lnTo>
                    <a:lnTo>
                      <a:pt x="131" y="420"/>
                    </a:lnTo>
                    <a:lnTo>
                      <a:pt x="121" y="418"/>
                    </a:lnTo>
                    <a:lnTo>
                      <a:pt x="114" y="415"/>
                    </a:lnTo>
                    <a:lnTo>
                      <a:pt x="111" y="412"/>
                    </a:lnTo>
                    <a:lnTo>
                      <a:pt x="102" y="410"/>
                    </a:lnTo>
                    <a:lnTo>
                      <a:pt x="92" y="405"/>
                    </a:lnTo>
                    <a:lnTo>
                      <a:pt x="87" y="396"/>
                    </a:lnTo>
                    <a:lnTo>
                      <a:pt x="73" y="381"/>
                    </a:lnTo>
                    <a:lnTo>
                      <a:pt x="65" y="372"/>
                    </a:lnTo>
                    <a:lnTo>
                      <a:pt x="54" y="361"/>
                    </a:lnTo>
                    <a:lnTo>
                      <a:pt x="46" y="355"/>
                    </a:lnTo>
                    <a:lnTo>
                      <a:pt x="39" y="347"/>
                    </a:lnTo>
                    <a:lnTo>
                      <a:pt x="32" y="340"/>
                    </a:lnTo>
                    <a:lnTo>
                      <a:pt x="32" y="333"/>
                    </a:lnTo>
                    <a:lnTo>
                      <a:pt x="31" y="321"/>
                    </a:lnTo>
                    <a:lnTo>
                      <a:pt x="31" y="318"/>
                    </a:lnTo>
                    <a:lnTo>
                      <a:pt x="25" y="316"/>
                    </a:lnTo>
                    <a:lnTo>
                      <a:pt x="17" y="321"/>
                    </a:lnTo>
                    <a:lnTo>
                      <a:pt x="9" y="313"/>
                    </a:lnTo>
                    <a:lnTo>
                      <a:pt x="5" y="302"/>
                    </a:lnTo>
                    <a:lnTo>
                      <a:pt x="0" y="291"/>
                    </a:lnTo>
                    <a:lnTo>
                      <a:pt x="4" y="280"/>
                    </a:lnTo>
                    <a:lnTo>
                      <a:pt x="5" y="272"/>
                    </a:lnTo>
                    <a:lnTo>
                      <a:pt x="14" y="263"/>
                    </a:lnTo>
                    <a:lnTo>
                      <a:pt x="22" y="257"/>
                    </a:lnTo>
                    <a:lnTo>
                      <a:pt x="32" y="248"/>
                    </a:lnTo>
                    <a:lnTo>
                      <a:pt x="31" y="241"/>
                    </a:lnTo>
                    <a:lnTo>
                      <a:pt x="27" y="232"/>
                    </a:lnTo>
                    <a:lnTo>
                      <a:pt x="27" y="221"/>
                    </a:lnTo>
                    <a:lnTo>
                      <a:pt x="27" y="214"/>
                    </a:lnTo>
                    <a:lnTo>
                      <a:pt x="31" y="207"/>
                    </a:lnTo>
                    <a:lnTo>
                      <a:pt x="44" y="197"/>
                    </a:lnTo>
                    <a:lnTo>
                      <a:pt x="54" y="207"/>
                    </a:lnTo>
                    <a:lnTo>
                      <a:pt x="60" y="210"/>
                    </a:lnTo>
                    <a:lnTo>
                      <a:pt x="75" y="210"/>
                    </a:lnTo>
                    <a:lnTo>
                      <a:pt x="97" y="205"/>
                    </a:lnTo>
                    <a:lnTo>
                      <a:pt x="105" y="200"/>
                    </a:lnTo>
                    <a:lnTo>
                      <a:pt x="114" y="192"/>
                    </a:lnTo>
                    <a:lnTo>
                      <a:pt x="121" y="181"/>
                    </a:lnTo>
                    <a:lnTo>
                      <a:pt x="130" y="164"/>
                    </a:lnTo>
                    <a:lnTo>
                      <a:pt x="131" y="151"/>
                    </a:lnTo>
                    <a:lnTo>
                      <a:pt x="148" y="149"/>
                    </a:lnTo>
                    <a:lnTo>
                      <a:pt x="156" y="154"/>
                    </a:lnTo>
                    <a:lnTo>
                      <a:pt x="167" y="157"/>
                    </a:lnTo>
                    <a:lnTo>
                      <a:pt x="175" y="157"/>
                    </a:lnTo>
                    <a:lnTo>
                      <a:pt x="181" y="157"/>
                    </a:lnTo>
                    <a:lnTo>
                      <a:pt x="191" y="135"/>
                    </a:lnTo>
                    <a:lnTo>
                      <a:pt x="186" y="130"/>
                    </a:lnTo>
                    <a:lnTo>
                      <a:pt x="191" y="125"/>
                    </a:lnTo>
                    <a:lnTo>
                      <a:pt x="196" y="125"/>
                    </a:lnTo>
                    <a:lnTo>
                      <a:pt x="202" y="125"/>
                    </a:lnTo>
                    <a:lnTo>
                      <a:pt x="223" y="106"/>
                    </a:lnTo>
                    <a:lnTo>
                      <a:pt x="221" y="102"/>
                    </a:lnTo>
                    <a:lnTo>
                      <a:pt x="216" y="98"/>
                    </a:lnTo>
                    <a:lnTo>
                      <a:pt x="204" y="92"/>
                    </a:lnTo>
                    <a:lnTo>
                      <a:pt x="199" y="87"/>
                    </a:lnTo>
                    <a:lnTo>
                      <a:pt x="196" y="84"/>
                    </a:lnTo>
                    <a:lnTo>
                      <a:pt x="196" y="79"/>
                    </a:lnTo>
                    <a:lnTo>
                      <a:pt x="194" y="76"/>
                    </a:lnTo>
                    <a:lnTo>
                      <a:pt x="194" y="67"/>
                    </a:lnTo>
                    <a:lnTo>
                      <a:pt x="196" y="65"/>
                    </a:lnTo>
                    <a:lnTo>
                      <a:pt x="202" y="65"/>
                    </a:lnTo>
                    <a:lnTo>
                      <a:pt x="216" y="60"/>
                    </a:lnTo>
                    <a:lnTo>
                      <a:pt x="223" y="60"/>
                    </a:lnTo>
                    <a:lnTo>
                      <a:pt x="235" y="57"/>
                    </a:lnTo>
                    <a:lnTo>
                      <a:pt x="240" y="52"/>
                    </a:lnTo>
                    <a:lnTo>
                      <a:pt x="247" y="46"/>
                    </a:lnTo>
                    <a:lnTo>
                      <a:pt x="256" y="38"/>
                    </a:lnTo>
                    <a:lnTo>
                      <a:pt x="266" y="30"/>
                    </a:lnTo>
                    <a:lnTo>
                      <a:pt x="274" y="22"/>
                    </a:lnTo>
                    <a:lnTo>
                      <a:pt x="279" y="16"/>
                    </a:lnTo>
                    <a:lnTo>
                      <a:pt x="288" y="11"/>
                    </a:lnTo>
                    <a:lnTo>
                      <a:pt x="298" y="11"/>
                    </a:lnTo>
                    <a:lnTo>
                      <a:pt x="312" y="5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mpd="sng">
                <a:solidFill>
                  <a:srgbClr val="006C6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5" name="Freeform 13"/>
              <p:cNvSpPr>
                <a:spLocks/>
              </p:cNvSpPr>
              <p:nvPr/>
            </p:nvSpPr>
            <p:spPr bwMode="auto">
              <a:xfrm rot="224285">
                <a:off x="3368374" y="4195779"/>
                <a:ext cx="303886" cy="337921"/>
              </a:xfrm>
              <a:custGeom>
                <a:avLst/>
                <a:gdLst/>
                <a:ahLst/>
                <a:cxnLst>
                  <a:cxn ang="0">
                    <a:pos x="233" y="201"/>
                  </a:cxn>
                  <a:cxn ang="0">
                    <a:pos x="202" y="174"/>
                  </a:cxn>
                  <a:cxn ang="0">
                    <a:pos x="174" y="159"/>
                  </a:cxn>
                  <a:cxn ang="0">
                    <a:pos x="172" y="116"/>
                  </a:cxn>
                  <a:cxn ang="0">
                    <a:pos x="169" y="72"/>
                  </a:cxn>
                  <a:cxn ang="0">
                    <a:pos x="134" y="48"/>
                  </a:cxn>
                  <a:cxn ang="0">
                    <a:pos x="105" y="29"/>
                  </a:cxn>
                  <a:cxn ang="0">
                    <a:pos x="83" y="14"/>
                  </a:cxn>
                  <a:cxn ang="0">
                    <a:pos x="72" y="0"/>
                  </a:cxn>
                  <a:cxn ang="0">
                    <a:pos x="54" y="5"/>
                  </a:cxn>
                  <a:cxn ang="0">
                    <a:pos x="57" y="36"/>
                  </a:cxn>
                  <a:cxn ang="0">
                    <a:pos x="67" y="64"/>
                  </a:cxn>
                  <a:cxn ang="0">
                    <a:pos x="45" y="72"/>
                  </a:cxn>
                  <a:cxn ang="0">
                    <a:pos x="23" y="92"/>
                  </a:cxn>
                  <a:cxn ang="0">
                    <a:pos x="30" y="118"/>
                  </a:cxn>
                  <a:cxn ang="0">
                    <a:pos x="27" y="126"/>
                  </a:cxn>
                  <a:cxn ang="0">
                    <a:pos x="18" y="148"/>
                  </a:cxn>
                  <a:cxn ang="0">
                    <a:pos x="3" y="167"/>
                  </a:cxn>
                  <a:cxn ang="0">
                    <a:pos x="0" y="183"/>
                  </a:cxn>
                  <a:cxn ang="0">
                    <a:pos x="13" y="196"/>
                  </a:cxn>
                  <a:cxn ang="0">
                    <a:pos x="0" y="212"/>
                  </a:cxn>
                  <a:cxn ang="0">
                    <a:pos x="22" y="220"/>
                  </a:cxn>
                  <a:cxn ang="0">
                    <a:pos x="49" y="225"/>
                  </a:cxn>
                  <a:cxn ang="0">
                    <a:pos x="57" y="252"/>
                  </a:cxn>
                  <a:cxn ang="0">
                    <a:pos x="71" y="263"/>
                  </a:cxn>
                  <a:cxn ang="0">
                    <a:pos x="86" y="279"/>
                  </a:cxn>
                  <a:cxn ang="0">
                    <a:pos x="115" y="283"/>
                  </a:cxn>
                  <a:cxn ang="0">
                    <a:pos x="129" y="269"/>
                  </a:cxn>
                  <a:cxn ang="0">
                    <a:pos x="151" y="258"/>
                  </a:cxn>
                  <a:cxn ang="0">
                    <a:pos x="174" y="247"/>
                  </a:cxn>
                  <a:cxn ang="0">
                    <a:pos x="185" y="232"/>
                  </a:cxn>
                  <a:cxn ang="0">
                    <a:pos x="209" y="232"/>
                  </a:cxn>
                  <a:cxn ang="0">
                    <a:pos x="239" y="215"/>
                  </a:cxn>
                </a:cxnLst>
                <a:rect l="0" t="0" r="r" b="b"/>
                <a:pathLst>
                  <a:path w="239" h="283">
                    <a:moveTo>
                      <a:pt x="239" y="215"/>
                    </a:moveTo>
                    <a:lnTo>
                      <a:pt x="233" y="201"/>
                    </a:lnTo>
                    <a:lnTo>
                      <a:pt x="221" y="191"/>
                    </a:lnTo>
                    <a:lnTo>
                      <a:pt x="202" y="174"/>
                    </a:lnTo>
                    <a:lnTo>
                      <a:pt x="185" y="167"/>
                    </a:lnTo>
                    <a:lnTo>
                      <a:pt x="174" y="159"/>
                    </a:lnTo>
                    <a:lnTo>
                      <a:pt x="177" y="132"/>
                    </a:lnTo>
                    <a:lnTo>
                      <a:pt x="172" y="116"/>
                    </a:lnTo>
                    <a:lnTo>
                      <a:pt x="169" y="99"/>
                    </a:lnTo>
                    <a:lnTo>
                      <a:pt x="169" y="72"/>
                    </a:lnTo>
                    <a:lnTo>
                      <a:pt x="153" y="62"/>
                    </a:lnTo>
                    <a:lnTo>
                      <a:pt x="134" y="48"/>
                    </a:lnTo>
                    <a:lnTo>
                      <a:pt x="120" y="46"/>
                    </a:lnTo>
                    <a:lnTo>
                      <a:pt x="105" y="29"/>
                    </a:lnTo>
                    <a:lnTo>
                      <a:pt x="97" y="14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72" y="0"/>
                    </a:lnTo>
                    <a:lnTo>
                      <a:pt x="64" y="8"/>
                    </a:lnTo>
                    <a:lnTo>
                      <a:pt x="54" y="5"/>
                    </a:lnTo>
                    <a:lnTo>
                      <a:pt x="49" y="19"/>
                    </a:lnTo>
                    <a:lnTo>
                      <a:pt x="57" y="36"/>
                    </a:lnTo>
                    <a:lnTo>
                      <a:pt x="64" y="53"/>
                    </a:lnTo>
                    <a:lnTo>
                      <a:pt x="67" y="64"/>
                    </a:lnTo>
                    <a:lnTo>
                      <a:pt x="62" y="70"/>
                    </a:lnTo>
                    <a:lnTo>
                      <a:pt x="45" y="72"/>
                    </a:lnTo>
                    <a:lnTo>
                      <a:pt x="32" y="80"/>
                    </a:lnTo>
                    <a:lnTo>
                      <a:pt x="23" y="92"/>
                    </a:lnTo>
                    <a:lnTo>
                      <a:pt x="30" y="107"/>
                    </a:lnTo>
                    <a:lnTo>
                      <a:pt x="30" y="118"/>
                    </a:lnTo>
                    <a:lnTo>
                      <a:pt x="23" y="118"/>
                    </a:lnTo>
                    <a:lnTo>
                      <a:pt x="27" y="126"/>
                    </a:lnTo>
                    <a:lnTo>
                      <a:pt x="13" y="137"/>
                    </a:lnTo>
                    <a:lnTo>
                      <a:pt x="18" y="148"/>
                    </a:lnTo>
                    <a:lnTo>
                      <a:pt x="16" y="156"/>
                    </a:lnTo>
                    <a:lnTo>
                      <a:pt x="3" y="167"/>
                    </a:lnTo>
                    <a:lnTo>
                      <a:pt x="6" y="178"/>
                    </a:lnTo>
                    <a:lnTo>
                      <a:pt x="0" y="183"/>
                    </a:lnTo>
                    <a:lnTo>
                      <a:pt x="13" y="188"/>
                    </a:lnTo>
                    <a:lnTo>
                      <a:pt x="13" y="196"/>
                    </a:lnTo>
                    <a:lnTo>
                      <a:pt x="8" y="201"/>
                    </a:lnTo>
                    <a:lnTo>
                      <a:pt x="0" y="212"/>
                    </a:lnTo>
                    <a:lnTo>
                      <a:pt x="8" y="229"/>
                    </a:lnTo>
                    <a:lnTo>
                      <a:pt x="22" y="220"/>
                    </a:lnTo>
                    <a:lnTo>
                      <a:pt x="40" y="220"/>
                    </a:lnTo>
                    <a:lnTo>
                      <a:pt x="49" y="225"/>
                    </a:lnTo>
                    <a:lnTo>
                      <a:pt x="51" y="239"/>
                    </a:lnTo>
                    <a:lnTo>
                      <a:pt x="57" y="252"/>
                    </a:lnTo>
                    <a:lnTo>
                      <a:pt x="67" y="256"/>
                    </a:lnTo>
                    <a:lnTo>
                      <a:pt x="71" y="263"/>
                    </a:lnTo>
                    <a:lnTo>
                      <a:pt x="76" y="274"/>
                    </a:lnTo>
                    <a:lnTo>
                      <a:pt x="86" y="279"/>
                    </a:lnTo>
                    <a:lnTo>
                      <a:pt x="99" y="279"/>
                    </a:lnTo>
                    <a:lnTo>
                      <a:pt x="115" y="283"/>
                    </a:lnTo>
                    <a:lnTo>
                      <a:pt x="120" y="279"/>
                    </a:lnTo>
                    <a:lnTo>
                      <a:pt x="129" y="269"/>
                    </a:lnTo>
                    <a:lnTo>
                      <a:pt x="137" y="263"/>
                    </a:lnTo>
                    <a:lnTo>
                      <a:pt x="151" y="258"/>
                    </a:lnTo>
                    <a:lnTo>
                      <a:pt x="163" y="258"/>
                    </a:lnTo>
                    <a:lnTo>
                      <a:pt x="174" y="247"/>
                    </a:lnTo>
                    <a:lnTo>
                      <a:pt x="180" y="237"/>
                    </a:lnTo>
                    <a:lnTo>
                      <a:pt x="185" y="232"/>
                    </a:lnTo>
                    <a:lnTo>
                      <a:pt x="199" y="234"/>
                    </a:lnTo>
                    <a:lnTo>
                      <a:pt x="209" y="232"/>
                    </a:lnTo>
                    <a:lnTo>
                      <a:pt x="226" y="229"/>
                    </a:lnTo>
                    <a:lnTo>
                      <a:pt x="239" y="215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mpd="sng">
                <a:solidFill>
                  <a:srgbClr val="006C6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6" name="Freeform 84"/>
              <p:cNvSpPr>
                <a:spLocks/>
              </p:cNvSpPr>
              <p:nvPr/>
            </p:nvSpPr>
            <p:spPr bwMode="auto">
              <a:xfrm rot="224285">
                <a:off x="2967910" y="3911558"/>
                <a:ext cx="503028" cy="597255"/>
              </a:xfrm>
              <a:custGeom>
                <a:avLst/>
                <a:gdLst/>
                <a:ahLst/>
                <a:cxnLst>
                  <a:cxn ang="0">
                    <a:pos x="20" y="96"/>
                  </a:cxn>
                  <a:cxn ang="0">
                    <a:pos x="46" y="133"/>
                  </a:cxn>
                  <a:cxn ang="0">
                    <a:pos x="37" y="171"/>
                  </a:cxn>
                  <a:cxn ang="0">
                    <a:pos x="51" y="212"/>
                  </a:cxn>
                  <a:cxn ang="0">
                    <a:pos x="74" y="271"/>
                  </a:cxn>
                  <a:cxn ang="0">
                    <a:pos x="74" y="305"/>
                  </a:cxn>
                  <a:cxn ang="0">
                    <a:pos x="68" y="336"/>
                  </a:cxn>
                  <a:cxn ang="0">
                    <a:pos x="93" y="355"/>
                  </a:cxn>
                  <a:cxn ang="0">
                    <a:pos x="99" y="376"/>
                  </a:cxn>
                  <a:cxn ang="0">
                    <a:pos x="128" y="399"/>
                  </a:cxn>
                  <a:cxn ang="0">
                    <a:pos x="141" y="423"/>
                  </a:cxn>
                  <a:cxn ang="0">
                    <a:pos x="160" y="451"/>
                  </a:cxn>
                  <a:cxn ang="0">
                    <a:pos x="174" y="478"/>
                  </a:cxn>
                  <a:cxn ang="0">
                    <a:pos x="201" y="481"/>
                  </a:cxn>
                  <a:cxn ang="0">
                    <a:pos x="228" y="488"/>
                  </a:cxn>
                  <a:cxn ang="0">
                    <a:pos x="242" y="473"/>
                  </a:cxn>
                  <a:cxn ang="0">
                    <a:pos x="258" y="444"/>
                  </a:cxn>
                  <a:cxn ang="0">
                    <a:pos x="270" y="427"/>
                  </a:cxn>
                  <a:cxn ang="0">
                    <a:pos x="286" y="407"/>
                  </a:cxn>
                  <a:cxn ang="0">
                    <a:pos x="289" y="384"/>
                  </a:cxn>
                  <a:cxn ang="0">
                    <a:pos x="310" y="387"/>
                  </a:cxn>
                  <a:cxn ang="0">
                    <a:pos x="321" y="362"/>
                  </a:cxn>
                  <a:cxn ang="0">
                    <a:pos x="332" y="336"/>
                  </a:cxn>
                  <a:cxn ang="0">
                    <a:pos x="336" y="322"/>
                  </a:cxn>
                  <a:cxn ang="0">
                    <a:pos x="329" y="299"/>
                  </a:cxn>
                  <a:cxn ang="0">
                    <a:pos x="346" y="282"/>
                  </a:cxn>
                  <a:cxn ang="0">
                    <a:pos x="368" y="273"/>
                  </a:cxn>
                  <a:cxn ang="0">
                    <a:pos x="368" y="255"/>
                  </a:cxn>
                  <a:cxn ang="0">
                    <a:pos x="359" y="215"/>
                  </a:cxn>
                  <a:cxn ang="0">
                    <a:pos x="380" y="220"/>
                  </a:cxn>
                  <a:cxn ang="0">
                    <a:pos x="373" y="196"/>
                  </a:cxn>
                  <a:cxn ang="0">
                    <a:pos x="386" y="182"/>
                  </a:cxn>
                  <a:cxn ang="0">
                    <a:pos x="386" y="169"/>
                  </a:cxn>
                  <a:cxn ang="0">
                    <a:pos x="373" y="169"/>
                  </a:cxn>
                  <a:cxn ang="0">
                    <a:pos x="354" y="160"/>
                  </a:cxn>
                  <a:cxn ang="0">
                    <a:pos x="346" y="145"/>
                  </a:cxn>
                  <a:cxn ang="0">
                    <a:pos x="315" y="126"/>
                  </a:cxn>
                  <a:cxn ang="0">
                    <a:pos x="298" y="118"/>
                  </a:cxn>
                  <a:cxn ang="0">
                    <a:pos x="298" y="96"/>
                  </a:cxn>
                  <a:cxn ang="0">
                    <a:pos x="279" y="87"/>
                  </a:cxn>
                  <a:cxn ang="0">
                    <a:pos x="243" y="82"/>
                  </a:cxn>
                  <a:cxn ang="0">
                    <a:pos x="233" y="87"/>
                  </a:cxn>
                  <a:cxn ang="0">
                    <a:pos x="214" y="85"/>
                  </a:cxn>
                  <a:cxn ang="0">
                    <a:pos x="163" y="70"/>
                  </a:cxn>
                  <a:cxn ang="0">
                    <a:pos x="144" y="53"/>
                  </a:cxn>
                  <a:cxn ang="0">
                    <a:pos x="112" y="31"/>
                  </a:cxn>
                  <a:cxn ang="0">
                    <a:pos x="74" y="26"/>
                  </a:cxn>
                  <a:cxn ang="0">
                    <a:pos x="39" y="16"/>
                  </a:cxn>
                  <a:cxn ang="0">
                    <a:pos x="29" y="5"/>
                  </a:cxn>
                  <a:cxn ang="0">
                    <a:pos x="5" y="12"/>
                  </a:cxn>
                  <a:cxn ang="0">
                    <a:pos x="12" y="52"/>
                  </a:cxn>
                  <a:cxn ang="0">
                    <a:pos x="35" y="77"/>
                  </a:cxn>
                </a:cxnLst>
                <a:rect l="0" t="0" r="r" b="b"/>
                <a:pathLst>
                  <a:path w="391" h="488">
                    <a:moveTo>
                      <a:pt x="24" y="85"/>
                    </a:moveTo>
                    <a:lnTo>
                      <a:pt x="20" y="96"/>
                    </a:lnTo>
                    <a:lnTo>
                      <a:pt x="34" y="106"/>
                    </a:lnTo>
                    <a:lnTo>
                      <a:pt x="46" y="133"/>
                    </a:lnTo>
                    <a:lnTo>
                      <a:pt x="42" y="155"/>
                    </a:lnTo>
                    <a:lnTo>
                      <a:pt x="37" y="171"/>
                    </a:lnTo>
                    <a:lnTo>
                      <a:pt x="34" y="179"/>
                    </a:lnTo>
                    <a:lnTo>
                      <a:pt x="51" y="212"/>
                    </a:lnTo>
                    <a:lnTo>
                      <a:pt x="63" y="244"/>
                    </a:lnTo>
                    <a:lnTo>
                      <a:pt x="74" y="271"/>
                    </a:lnTo>
                    <a:lnTo>
                      <a:pt x="80" y="287"/>
                    </a:lnTo>
                    <a:lnTo>
                      <a:pt x="74" y="305"/>
                    </a:lnTo>
                    <a:lnTo>
                      <a:pt x="66" y="322"/>
                    </a:lnTo>
                    <a:lnTo>
                      <a:pt x="68" y="336"/>
                    </a:lnTo>
                    <a:lnTo>
                      <a:pt x="82" y="343"/>
                    </a:lnTo>
                    <a:lnTo>
                      <a:pt x="93" y="355"/>
                    </a:lnTo>
                    <a:lnTo>
                      <a:pt x="99" y="362"/>
                    </a:lnTo>
                    <a:lnTo>
                      <a:pt x="99" y="376"/>
                    </a:lnTo>
                    <a:lnTo>
                      <a:pt x="114" y="387"/>
                    </a:lnTo>
                    <a:lnTo>
                      <a:pt x="128" y="399"/>
                    </a:lnTo>
                    <a:lnTo>
                      <a:pt x="136" y="411"/>
                    </a:lnTo>
                    <a:lnTo>
                      <a:pt x="141" y="423"/>
                    </a:lnTo>
                    <a:lnTo>
                      <a:pt x="150" y="432"/>
                    </a:lnTo>
                    <a:lnTo>
                      <a:pt x="160" y="451"/>
                    </a:lnTo>
                    <a:lnTo>
                      <a:pt x="168" y="467"/>
                    </a:lnTo>
                    <a:lnTo>
                      <a:pt x="174" y="478"/>
                    </a:lnTo>
                    <a:lnTo>
                      <a:pt x="184" y="478"/>
                    </a:lnTo>
                    <a:lnTo>
                      <a:pt x="201" y="481"/>
                    </a:lnTo>
                    <a:lnTo>
                      <a:pt x="214" y="483"/>
                    </a:lnTo>
                    <a:lnTo>
                      <a:pt x="228" y="488"/>
                    </a:lnTo>
                    <a:lnTo>
                      <a:pt x="230" y="483"/>
                    </a:lnTo>
                    <a:lnTo>
                      <a:pt x="242" y="473"/>
                    </a:lnTo>
                    <a:lnTo>
                      <a:pt x="253" y="457"/>
                    </a:lnTo>
                    <a:lnTo>
                      <a:pt x="258" y="444"/>
                    </a:lnTo>
                    <a:lnTo>
                      <a:pt x="259" y="427"/>
                    </a:lnTo>
                    <a:lnTo>
                      <a:pt x="270" y="427"/>
                    </a:lnTo>
                    <a:lnTo>
                      <a:pt x="275" y="418"/>
                    </a:lnTo>
                    <a:lnTo>
                      <a:pt x="286" y="407"/>
                    </a:lnTo>
                    <a:lnTo>
                      <a:pt x="281" y="392"/>
                    </a:lnTo>
                    <a:lnTo>
                      <a:pt x="289" y="384"/>
                    </a:lnTo>
                    <a:lnTo>
                      <a:pt x="300" y="392"/>
                    </a:lnTo>
                    <a:lnTo>
                      <a:pt x="310" y="387"/>
                    </a:lnTo>
                    <a:lnTo>
                      <a:pt x="308" y="379"/>
                    </a:lnTo>
                    <a:lnTo>
                      <a:pt x="321" y="362"/>
                    </a:lnTo>
                    <a:lnTo>
                      <a:pt x="321" y="346"/>
                    </a:lnTo>
                    <a:lnTo>
                      <a:pt x="332" y="336"/>
                    </a:lnTo>
                    <a:lnTo>
                      <a:pt x="329" y="327"/>
                    </a:lnTo>
                    <a:lnTo>
                      <a:pt x="336" y="322"/>
                    </a:lnTo>
                    <a:lnTo>
                      <a:pt x="332" y="309"/>
                    </a:lnTo>
                    <a:lnTo>
                      <a:pt x="329" y="299"/>
                    </a:lnTo>
                    <a:lnTo>
                      <a:pt x="336" y="290"/>
                    </a:lnTo>
                    <a:lnTo>
                      <a:pt x="346" y="282"/>
                    </a:lnTo>
                    <a:lnTo>
                      <a:pt x="359" y="278"/>
                    </a:lnTo>
                    <a:lnTo>
                      <a:pt x="368" y="273"/>
                    </a:lnTo>
                    <a:lnTo>
                      <a:pt x="373" y="268"/>
                    </a:lnTo>
                    <a:lnTo>
                      <a:pt x="368" y="255"/>
                    </a:lnTo>
                    <a:lnTo>
                      <a:pt x="351" y="229"/>
                    </a:lnTo>
                    <a:lnTo>
                      <a:pt x="359" y="215"/>
                    </a:lnTo>
                    <a:lnTo>
                      <a:pt x="373" y="217"/>
                    </a:lnTo>
                    <a:lnTo>
                      <a:pt x="380" y="220"/>
                    </a:lnTo>
                    <a:lnTo>
                      <a:pt x="374" y="203"/>
                    </a:lnTo>
                    <a:lnTo>
                      <a:pt x="373" y="196"/>
                    </a:lnTo>
                    <a:lnTo>
                      <a:pt x="378" y="187"/>
                    </a:lnTo>
                    <a:lnTo>
                      <a:pt x="386" y="182"/>
                    </a:lnTo>
                    <a:lnTo>
                      <a:pt x="391" y="177"/>
                    </a:lnTo>
                    <a:lnTo>
                      <a:pt x="386" y="169"/>
                    </a:lnTo>
                    <a:lnTo>
                      <a:pt x="378" y="164"/>
                    </a:lnTo>
                    <a:lnTo>
                      <a:pt x="373" y="169"/>
                    </a:lnTo>
                    <a:lnTo>
                      <a:pt x="364" y="171"/>
                    </a:lnTo>
                    <a:lnTo>
                      <a:pt x="354" y="160"/>
                    </a:lnTo>
                    <a:lnTo>
                      <a:pt x="351" y="152"/>
                    </a:lnTo>
                    <a:lnTo>
                      <a:pt x="346" y="145"/>
                    </a:lnTo>
                    <a:lnTo>
                      <a:pt x="327" y="128"/>
                    </a:lnTo>
                    <a:lnTo>
                      <a:pt x="315" y="126"/>
                    </a:lnTo>
                    <a:lnTo>
                      <a:pt x="303" y="123"/>
                    </a:lnTo>
                    <a:lnTo>
                      <a:pt x="298" y="118"/>
                    </a:lnTo>
                    <a:lnTo>
                      <a:pt x="298" y="104"/>
                    </a:lnTo>
                    <a:lnTo>
                      <a:pt x="298" y="96"/>
                    </a:lnTo>
                    <a:lnTo>
                      <a:pt x="286" y="85"/>
                    </a:lnTo>
                    <a:lnTo>
                      <a:pt x="279" y="87"/>
                    </a:lnTo>
                    <a:lnTo>
                      <a:pt x="254" y="87"/>
                    </a:lnTo>
                    <a:lnTo>
                      <a:pt x="243" y="82"/>
                    </a:lnTo>
                    <a:lnTo>
                      <a:pt x="238" y="85"/>
                    </a:lnTo>
                    <a:lnTo>
                      <a:pt x="233" y="87"/>
                    </a:lnTo>
                    <a:lnTo>
                      <a:pt x="221" y="85"/>
                    </a:lnTo>
                    <a:lnTo>
                      <a:pt x="214" y="85"/>
                    </a:lnTo>
                    <a:lnTo>
                      <a:pt x="195" y="71"/>
                    </a:lnTo>
                    <a:lnTo>
                      <a:pt x="163" y="70"/>
                    </a:lnTo>
                    <a:lnTo>
                      <a:pt x="155" y="66"/>
                    </a:lnTo>
                    <a:lnTo>
                      <a:pt x="144" y="53"/>
                    </a:lnTo>
                    <a:lnTo>
                      <a:pt x="131" y="43"/>
                    </a:lnTo>
                    <a:lnTo>
                      <a:pt x="112" y="31"/>
                    </a:lnTo>
                    <a:lnTo>
                      <a:pt x="95" y="29"/>
                    </a:lnTo>
                    <a:lnTo>
                      <a:pt x="74" y="26"/>
                    </a:lnTo>
                    <a:lnTo>
                      <a:pt x="51" y="17"/>
                    </a:lnTo>
                    <a:lnTo>
                      <a:pt x="39" y="16"/>
                    </a:lnTo>
                    <a:lnTo>
                      <a:pt x="34" y="12"/>
                    </a:lnTo>
                    <a:lnTo>
                      <a:pt x="29" y="5"/>
                    </a:lnTo>
                    <a:lnTo>
                      <a:pt x="20" y="0"/>
                    </a:lnTo>
                    <a:lnTo>
                      <a:pt x="5" y="12"/>
                    </a:lnTo>
                    <a:lnTo>
                      <a:pt x="0" y="34"/>
                    </a:lnTo>
                    <a:lnTo>
                      <a:pt x="12" y="52"/>
                    </a:lnTo>
                    <a:lnTo>
                      <a:pt x="29" y="61"/>
                    </a:lnTo>
                    <a:lnTo>
                      <a:pt x="35" y="77"/>
                    </a:lnTo>
                    <a:lnTo>
                      <a:pt x="24" y="8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7" name="Freeform 10"/>
              <p:cNvSpPr>
                <a:spLocks/>
              </p:cNvSpPr>
              <p:nvPr/>
            </p:nvSpPr>
            <p:spPr bwMode="auto">
              <a:xfrm rot="224285">
                <a:off x="3703701" y="4827088"/>
                <a:ext cx="428026" cy="425675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53" y="21"/>
                  </a:cxn>
                  <a:cxn ang="0">
                    <a:pos x="121" y="5"/>
                  </a:cxn>
                  <a:cxn ang="0">
                    <a:pos x="86" y="7"/>
                  </a:cxn>
                  <a:cxn ang="0">
                    <a:pos x="59" y="18"/>
                  </a:cxn>
                  <a:cxn ang="0">
                    <a:pos x="41" y="7"/>
                  </a:cxn>
                  <a:cxn ang="0">
                    <a:pos x="21" y="15"/>
                  </a:cxn>
                  <a:cxn ang="0">
                    <a:pos x="21" y="43"/>
                  </a:cxn>
                  <a:cxn ang="0">
                    <a:pos x="0" y="71"/>
                  </a:cxn>
                  <a:cxn ang="0">
                    <a:pos x="12" y="121"/>
                  </a:cxn>
                  <a:cxn ang="0">
                    <a:pos x="27" y="147"/>
                  </a:cxn>
                  <a:cxn ang="0">
                    <a:pos x="6" y="164"/>
                  </a:cxn>
                  <a:cxn ang="0">
                    <a:pos x="21" y="187"/>
                  </a:cxn>
                  <a:cxn ang="0">
                    <a:pos x="51" y="172"/>
                  </a:cxn>
                  <a:cxn ang="0">
                    <a:pos x="91" y="179"/>
                  </a:cxn>
                  <a:cxn ang="0">
                    <a:pos x="81" y="207"/>
                  </a:cxn>
                  <a:cxn ang="0">
                    <a:pos x="96" y="228"/>
                  </a:cxn>
                  <a:cxn ang="0">
                    <a:pos x="111" y="209"/>
                  </a:cxn>
                  <a:cxn ang="0">
                    <a:pos x="148" y="215"/>
                  </a:cxn>
                  <a:cxn ang="0">
                    <a:pos x="177" y="244"/>
                  </a:cxn>
                  <a:cxn ang="0">
                    <a:pos x="202" y="276"/>
                  </a:cxn>
                  <a:cxn ang="0">
                    <a:pos x="188" y="298"/>
                  </a:cxn>
                  <a:cxn ang="0">
                    <a:pos x="199" y="317"/>
                  </a:cxn>
                  <a:cxn ang="0">
                    <a:pos x="226" y="341"/>
                  </a:cxn>
                  <a:cxn ang="0">
                    <a:pos x="250" y="355"/>
                  </a:cxn>
                  <a:cxn ang="0">
                    <a:pos x="272" y="355"/>
                  </a:cxn>
                  <a:cxn ang="0">
                    <a:pos x="315" y="346"/>
                  </a:cxn>
                  <a:cxn ang="0">
                    <a:pos x="323" y="333"/>
                  </a:cxn>
                  <a:cxn ang="0">
                    <a:pos x="334" y="312"/>
                  </a:cxn>
                  <a:cxn ang="0">
                    <a:pos x="328" y="273"/>
                  </a:cxn>
                  <a:cxn ang="0">
                    <a:pos x="282" y="209"/>
                  </a:cxn>
                  <a:cxn ang="0">
                    <a:pos x="298" y="174"/>
                  </a:cxn>
                  <a:cxn ang="0">
                    <a:pos x="282" y="142"/>
                  </a:cxn>
                  <a:cxn ang="0">
                    <a:pos x="315" y="121"/>
                  </a:cxn>
                  <a:cxn ang="0">
                    <a:pos x="330" y="102"/>
                  </a:cxn>
                  <a:cxn ang="0">
                    <a:pos x="303" y="99"/>
                  </a:cxn>
                  <a:cxn ang="0">
                    <a:pos x="277" y="83"/>
                  </a:cxn>
                  <a:cxn ang="0">
                    <a:pos x="279" y="70"/>
                  </a:cxn>
                  <a:cxn ang="0">
                    <a:pos x="269" y="53"/>
                  </a:cxn>
                  <a:cxn ang="0">
                    <a:pos x="250" y="61"/>
                  </a:cxn>
                  <a:cxn ang="0">
                    <a:pos x="221" y="10"/>
                  </a:cxn>
                  <a:cxn ang="0">
                    <a:pos x="196" y="0"/>
                  </a:cxn>
                </a:cxnLst>
                <a:rect l="0" t="0" r="r" b="b"/>
                <a:pathLst>
                  <a:path w="334" h="355">
                    <a:moveTo>
                      <a:pt x="196" y="0"/>
                    </a:moveTo>
                    <a:lnTo>
                      <a:pt x="180" y="0"/>
                    </a:lnTo>
                    <a:lnTo>
                      <a:pt x="170" y="15"/>
                    </a:lnTo>
                    <a:lnTo>
                      <a:pt x="153" y="21"/>
                    </a:lnTo>
                    <a:lnTo>
                      <a:pt x="134" y="18"/>
                    </a:lnTo>
                    <a:lnTo>
                      <a:pt x="121" y="5"/>
                    </a:lnTo>
                    <a:lnTo>
                      <a:pt x="105" y="2"/>
                    </a:lnTo>
                    <a:lnTo>
                      <a:pt x="86" y="7"/>
                    </a:lnTo>
                    <a:lnTo>
                      <a:pt x="69" y="12"/>
                    </a:lnTo>
                    <a:lnTo>
                      <a:pt x="59" y="18"/>
                    </a:lnTo>
                    <a:lnTo>
                      <a:pt x="51" y="7"/>
                    </a:lnTo>
                    <a:lnTo>
                      <a:pt x="41" y="7"/>
                    </a:lnTo>
                    <a:lnTo>
                      <a:pt x="32" y="12"/>
                    </a:lnTo>
                    <a:lnTo>
                      <a:pt x="21" y="15"/>
                    </a:lnTo>
                    <a:lnTo>
                      <a:pt x="16" y="26"/>
                    </a:lnTo>
                    <a:lnTo>
                      <a:pt x="21" y="43"/>
                    </a:lnTo>
                    <a:lnTo>
                      <a:pt x="11" y="56"/>
                    </a:lnTo>
                    <a:lnTo>
                      <a:pt x="0" y="71"/>
                    </a:lnTo>
                    <a:lnTo>
                      <a:pt x="3" y="97"/>
                    </a:lnTo>
                    <a:lnTo>
                      <a:pt x="12" y="121"/>
                    </a:lnTo>
                    <a:lnTo>
                      <a:pt x="27" y="137"/>
                    </a:lnTo>
                    <a:lnTo>
                      <a:pt x="27" y="147"/>
                    </a:lnTo>
                    <a:lnTo>
                      <a:pt x="14" y="155"/>
                    </a:lnTo>
                    <a:lnTo>
                      <a:pt x="6" y="164"/>
                    </a:lnTo>
                    <a:lnTo>
                      <a:pt x="6" y="177"/>
                    </a:lnTo>
                    <a:lnTo>
                      <a:pt x="21" y="187"/>
                    </a:lnTo>
                    <a:lnTo>
                      <a:pt x="30" y="187"/>
                    </a:lnTo>
                    <a:lnTo>
                      <a:pt x="51" y="172"/>
                    </a:lnTo>
                    <a:lnTo>
                      <a:pt x="68" y="174"/>
                    </a:lnTo>
                    <a:lnTo>
                      <a:pt x="91" y="179"/>
                    </a:lnTo>
                    <a:lnTo>
                      <a:pt x="91" y="196"/>
                    </a:lnTo>
                    <a:lnTo>
                      <a:pt x="81" y="207"/>
                    </a:lnTo>
                    <a:lnTo>
                      <a:pt x="86" y="217"/>
                    </a:lnTo>
                    <a:lnTo>
                      <a:pt x="96" y="228"/>
                    </a:lnTo>
                    <a:lnTo>
                      <a:pt x="107" y="212"/>
                    </a:lnTo>
                    <a:lnTo>
                      <a:pt x="111" y="209"/>
                    </a:lnTo>
                    <a:lnTo>
                      <a:pt x="129" y="223"/>
                    </a:lnTo>
                    <a:lnTo>
                      <a:pt x="148" y="215"/>
                    </a:lnTo>
                    <a:lnTo>
                      <a:pt x="165" y="217"/>
                    </a:lnTo>
                    <a:lnTo>
                      <a:pt x="177" y="244"/>
                    </a:lnTo>
                    <a:lnTo>
                      <a:pt x="191" y="261"/>
                    </a:lnTo>
                    <a:lnTo>
                      <a:pt x="202" y="276"/>
                    </a:lnTo>
                    <a:lnTo>
                      <a:pt x="199" y="285"/>
                    </a:lnTo>
                    <a:lnTo>
                      <a:pt x="188" y="298"/>
                    </a:lnTo>
                    <a:lnTo>
                      <a:pt x="191" y="312"/>
                    </a:lnTo>
                    <a:lnTo>
                      <a:pt x="199" y="317"/>
                    </a:lnTo>
                    <a:lnTo>
                      <a:pt x="213" y="324"/>
                    </a:lnTo>
                    <a:lnTo>
                      <a:pt x="226" y="341"/>
                    </a:lnTo>
                    <a:lnTo>
                      <a:pt x="237" y="351"/>
                    </a:lnTo>
                    <a:lnTo>
                      <a:pt x="250" y="355"/>
                    </a:lnTo>
                    <a:lnTo>
                      <a:pt x="258" y="346"/>
                    </a:lnTo>
                    <a:lnTo>
                      <a:pt x="272" y="355"/>
                    </a:lnTo>
                    <a:lnTo>
                      <a:pt x="296" y="355"/>
                    </a:lnTo>
                    <a:lnTo>
                      <a:pt x="315" y="346"/>
                    </a:lnTo>
                    <a:lnTo>
                      <a:pt x="312" y="350"/>
                    </a:lnTo>
                    <a:lnTo>
                      <a:pt x="323" y="333"/>
                    </a:lnTo>
                    <a:lnTo>
                      <a:pt x="328" y="323"/>
                    </a:lnTo>
                    <a:lnTo>
                      <a:pt x="334" y="312"/>
                    </a:lnTo>
                    <a:lnTo>
                      <a:pt x="334" y="293"/>
                    </a:lnTo>
                    <a:lnTo>
                      <a:pt x="328" y="273"/>
                    </a:lnTo>
                    <a:lnTo>
                      <a:pt x="315" y="242"/>
                    </a:lnTo>
                    <a:lnTo>
                      <a:pt x="282" y="209"/>
                    </a:lnTo>
                    <a:lnTo>
                      <a:pt x="288" y="191"/>
                    </a:lnTo>
                    <a:lnTo>
                      <a:pt x="298" y="174"/>
                    </a:lnTo>
                    <a:lnTo>
                      <a:pt x="277" y="153"/>
                    </a:lnTo>
                    <a:lnTo>
                      <a:pt x="282" y="142"/>
                    </a:lnTo>
                    <a:lnTo>
                      <a:pt x="301" y="142"/>
                    </a:lnTo>
                    <a:lnTo>
                      <a:pt x="315" y="121"/>
                    </a:lnTo>
                    <a:lnTo>
                      <a:pt x="320" y="113"/>
                    </a:lnTo>
                    <a:lnTo>
                      <a:pt x="330" y="102"/>
                    </a:lnTo>
                    <a:lnTo>
                      <a:pt x="315" y="93"/>
                    </a:lnTo>
                    <a:lnTo>
                      <a:pt x="303" y="99"/>
                    </a:lnTo>
                    <a:lnTo>
                      <a:pt x="282" y="88"/>
                    </a:lnTo>
                    <a:lnTo>
                      <a:pt x="277" y="83"/>
                    </a:lnTo>
                    <a:lnTo>
                      <a:pt x="279" y="75"/>
                    </a:lnTo>
                    <a:lnTo>
                      <a:pt x="279" y="70"/>
                    </a:lnTo>
                    <a:lnTo>
                      <a:pt x="282" y="61"/>
                    </a:lnTo>
                    <a:lnTo>
                      <a:pt x="269" y="53"/>
                    </a:lnTo>
                    <a:lnTo>
                      <a:pt x="258" y="58"/>
                    </a:lnTo>
                    <a:lnTo>
                      <a:pt x="250" y="61"/>
                    </a:lnTo>
                    <a:lnTo>
                      <a:pt x="218" y="26"/>
                    </a:lnTo>
                    <a:lnTo>
                      <a:pt x="221" y="10"/>
                    </a:lnTo>
                    <a:lnTo>
                      <a:pt x="213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mpd="sng">
                <a:solidFill>
                  <a:srgbClr val="006C67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8995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8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38" name="Group 174"/>
              <p:cNvGrpSpPr/>
              <p:nvPr/>
            </p:nvGrpSpPr>
            <p:grpSpPr>
              <a:xfrm>
                <a:off x="3730767" y="2945628"/>
                <a:ext cx="1067607" cy="1037981"/>
                <a:chOff x="8150582" y="2594469"/>
                <a:chExt cx="1085229" cy="1055114"/>
              </a:xfrm>
            </p:grpSpPr>
            <p:grpSp>
              <p:nvGrpSpPr>
                <p:cNvPr id="873" name="Group 96"/>
                <p:cNvGrpSpPr/>
                <p:nvPr/>
              </p:nvGrpSpPr>
              <p:grpSpPr>
                <a:xfrm>
                  <a:off x="8150582" y="2594469"/>
                  <a:ext cx="1003021" cy="1055114"/>
                  <a:chOff x="2067222" y="2039400"/>
                  <a:chExt cx="1251030" cy="1316004"/>
                </a:xfrm>
              </p:grpSpPr>
              <p:sp>
                <p:nvSpPr>
                  <p:cNvPr id="876" name="Rectangle 95"/>
                  <p:cNvSpPr/>
                  <p:nvPr/>
                </p:nvSpPr>
                <p:spPr>
                  <a:xfrm>
                    <a:off x="2067222" y="2039400"/>
                    <a:ext cx="1251030" cy="131600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6C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89955" tIns="44978" rIns="89955" bIns="4497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771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77" name="Group 87"/>
                  <p:cNvGrpSpPr/>
                  <p:nvPr/>
                </p:nvGrpSpPr>
                <p:grpSpPr>
                  <a:xfrm>
                    <a:off x="2149312" y="2103037"/>
                    <a:ext cx="1102239" cy="1174011"/>
                    <a:chOff x="4390418" y="2115112"/>
                    <a:chExt cx="602316" cy="641536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878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4572514" y="2445685"/>
                      <a:ext cx="201706" cy="200306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240"/>
                        </a:cxn>
                        <a:cxn ang="0">
                          <a:pos x="8" y="232"/>
                        </a:cxn>
                        <a:cxn ang="0">
                          <a:pos x="0" y="212"/>
                        </a:cxn>
                        <a:cxn ang="0">
                          <a:pos x="2" y="188"/>
                        </a:cxn>
                        <a:cxn ang="0">
                          <a:pos x="8" y="182"/>
                        </a:cxn>
                        <a:cxn ang="0">
                          <a:pos x="26" y="180"/>
                        </a:cxn>
                        <a:cxn ang="0">
                          <a:pos x="46" y="180"/>
                        </a:cxn>
                        <a:cxn ang="0">
                          <a:pos x="58" y="176"/>
                        </a:cxn>
                        <a:cxn ang="0">
                          <a:pos x="54" y="156"/>
                        </a:cxn>
                        <a:cxn ang="0">
                          <a:pos x="66" y="148"/>
                        </a:cxn>
                        <a:cxn ang="0">
                          <a:pos x="62" y="128"/>
                        </a:cxn>
                        <a:cxn ang="0">
                          <a:pos x="98" y="92"/>
                        </a:cxn>
                        <a:cxn ang="0">
                          <a:pos x="106" y="70"/>
                        </a:cxn>
                        <a:cxn ang="0">
                          <a:pos x="98" y="56"/>
                        </a:cxn>
                        <a:cxn ang="0">
                          <a:pos x="90" y="60"/>
                        </a:cxn>
                        <a:cxn ang="0">
                          <a:pos x="78" y="54"/>
                        </a:cxn>
                        <a:cxn ang="0">
                          <a:pos x="82" y="44"/>
                        </a:cxn>
                        <a:cxn ang="0">
                          <a:pos x="76" y="30"/>
                        </a:cxn>
                        <a:cxn ang="0">
                          <a:pos x="96" y="8"/>
                        </a:cxn>
                        <a:cxn ang="0">
                          <a:pos x="110" y="8"/>
                        </a:cxn>
                        <a:cxn ang="0">
                          <a:pos x="124" y="0"/>
                        </a:cxn>
                        <a:cxn ang="0">
                          <a:pos x="144" y="10"/>
                        </a:cxn>
                        <a:cxn ang="0">
                          <a:pos x="144" y="22"/>
                        </a:cxn>
                        <a:cxn ang="0">
                          <a:pos x="146" y="28"/>
                        </a:cxn>
                        <a:cxn ang="0">
                          <a:pos x="166" y="36"/>
                        </a:cxn>
                        <a:cxn ang="0">
                          <a:pos x="174" y="26"/>
                        </a:cxn>
                        <a:cxn ang="0">
                          <a:pos x="184" y="22"/>
                        </a:cxn>
                        <a:cxn ang="0">
                          <a:pos x="196" y="24"/>
                        </a:cxn>
                        <a:cxn ang="0">
                          <a:pos x="202" y="36"/>
                        </a:cxn>
                        <a:cxn ang="0">
                          <a:pos x="204" y="44"/>
                        </a:cxn>
                        <a:cxn ang="0">
                          <a:pos x="192" y="56"/>
                        </a:cxn>
                        <a:cxn ang="0">
                          <a:pos x="182" y="70"/>
                        </a:cxn>
                        <a:cxn ang="0">
                          <a:pos x="170" y="92"/>
                        </a:cxn>
                        <a:cxn ang="0">
                          <a:pos x="180" y="106"/>
                        </a:cxn>
                        <a:cxn ang="0">
                          <a:pos x="176" y="122"/>
                        </a:cxn>
                        <a:cxn ang="0">
                          <a:pos x="180" y="140"/>
                        </a:cxn>
                        <a:cxn ang="0">
                          <a:pos x="184" y="150"/>
                        </a:cxn>
                        <a:cxn ang="0">
                          <a:pos x="200" y="150"/>
                        </a:cxn>
                        <a:cxn ang="0">
                          <a:pos x="212" y="160"/>
                        </a:cxn>
                        <a:cxn ang="0">
                          <a:pos x="224" y="164"/>
                        </a:cxn>
                        <a:cxn ang="0">
                          <a:pos x="232" y="172"/>
                        </a:cxn>
                        <a:cxn ang="0">
                          <a:pos x="236" y="180"/>
                        </a:cxn>
                        <a:cxn ang="0">
                          <a:pos x="236" y="196"/>
                        </a:cxn>
                        <a:cxn ang="0">
                          <a:pos x="228" y="198"/>
                        </a:cxn>
                        <a:cxn ang="0">
                          <a:pos x="226" y="206"/>
                        </a:cxn>
                        <a:cxn ang="0">
                          <a:pos x="208" y="206"/>
                        </a:cxn>
                        <a:cxn ang="0">
                          <a:pos x="180" y="202"/>
                        </a:cxn>
                        <a:cxn ang="0">
                          <a:pos x="176" y="212"/>
                        </a:cxn>
                        <a:cxn ang="0">
                          <a:pos x="172" y="220"/>
                        </a:cxn>
                        <a:cxn ang="0">
                          <a:pos x="180" y="232"/>
                        </a:cxn>
                        <a:cxn ang="0">
                          <a:pos x="166" y="230"/>
                        </a:cxn>
                        <a:cxn ang="0">
                          <a:pos x="148" y="232"/>
                        </a:cxn>
                        <a:cxn ang="0">
                          <a:pos x="126" y="234"/>
                        </a:cxn>
                        <a:cxn ang="0">
                          <a:pos x="114" y="242"/>
                        </a:cxn>
                        <a:cxn ang="0">
                          <a:pos x="80" y="240"/>
                        </a:cxn>
                        <a:cxn ang="0">
                          <a:pos x="50" y="238"/>
                        </a:cxn>
                        <a:cxn ang="0">
                          <a:pos x="18" y="240"/>
                        </a:cxn>
                      </a:cxnLst>
                      <a:rect l="0" t="0" r="r" b="b"/>
                      <a:pathLst>
                        <a:path w="236" h="242">
                          <a:moveTo>
                            <a:pt x="18" y="240"/>
                          </a:moveTo>
                          <a:lnTo>
                            <a:pt x="8" y="232"/>
                          </a:lnTo>
                          <a:lnTo>
                            <a:pt x="0" y="212"/>
                          </a:lnTo>
                          <a:lnTo>
                            <a:pt x="2" y="188"/>
                          </a:lnTo>
                          <a:lnTo>
                            <a:pt x="8" y="182"/>
                          </a:lnTo>
                          <a:lnTo>
                            <a:pt x="26" y="180"/>
                          </a:lnTo>
                          <a:lnTo>
                            <a:pt x="46" y="180"/>
                          </a:lnTo>
                          <a:lnTo>
                            <a:pt x="58" y="176"/>
                          </a:lnTo>
                          <a:lnTo>
                            <a:pt x="54" y="156"/>
                          </a:lnTo>
                          <a:lnTo>
                            <a:pt x="66" y="148"/>
                          </a:lnTo>
                          <a:lnTo>
                            <a:pt x="62" y="128"/>
                          </a:lnTo>
                          <a:lnTo>
                            <a:pt x="98" y="92"/>
                          </a:lnTo>
                          <a:lnTo>
                            <a:pt x="106" y="70"/>
                          </a:lnTo>
                          <a:lnTo>
                            <a:pt x="98" y="56"/>
                          </a:lnTo>
                          <a:lnTo>
                            <a:pt x="90" y="60"/>
                          </a:lnTo>
                          <a:lnTo>
                            <a:pt x="78" y="54"/>
                          </a:lnTo>
                          <a:lnTo>
                            <a:pt x="82" y="44"/>
                          </a:lnTo>
                          <a:lnTo>
                            <a:pt x="76" y="30"/>
                          </a:lnTo>
                          <a:lnTo>
                            <a:pt x="96" y="8"/>
                          </a:lnTo>
                          <a:lnTo>
                            <a:pt x="110" y="8"/>
                          </a:lnTo>
                          <a:lnTo>
                            <a:pt x="124" y="0"/>
                          </a:lnTo>
                          <a:lnTo>
                            <a:pt x="144" y="10"/>
                          </a:lnTo>
                          <a:lnTo>
                            <a:pt x="144" y="22"/>
                          </a:lnTo>
                          <a:lnTo>
                            <a:pt x="146" y="28"/>
                          </a:lnTo>
                          <a:lnTo>
                            <a:pt x="166" y="36"/>
                          </a:lnTo>
                          <a:lnTo>
                            <a:pt x="174" y="26"/>
                          </a:lnTo>
                          <a:lnTo>
                            <a:pt x="184" y="22"/>
                          </a:lnTo>
                          <a:lnTo>
                            <a:pt x="196" y="24"/>
                          </a:lnTo>
                          <a:lnTo>
                            <a:pt x="202" y="36"/>
                          </a:lnTo>
                          <a:lnTo>
                            <a:pt x="204" y="44"/>
                          </a:lnTo>
                          <a:lnTo>
                            <a:pt x="192" y="56"/>
                          </a:lnTo>
                          <a:lnTo>
                            <a:pt x="182" y="70"/>
                          </a:lnTo>
                          <a:lnTo>
                            <a:pt x="170" y="92"/>
                          </a:lnTo>
                          <a:lnTo>
                            <a:pt x="180" y="106"/>
                          </a:lnTo>
                          <a:lnTo>
                            <a:pt x="176" y="122"/>
                          </a:lnTo>
                          <a:lnTo>
                            <a:pt x="180" y="140"/>
                          </a:lnTo>
                          <a:lnTo>
                            <a:pt x="184" y="150"/>
                          </a:lnTo>
                          <a:lnTo>
                            <a:pt x="200" y="150"/>
                          </a:lnTo>
                          <a:lnTo>
                            <a:pt x="212" y="160"/>
                          </a:lnTo>
                          <a:lnTo>
                            <a:pt x="224" y="164"/>
                          </a:lnTo>
                          <a:lnTo>
                            <a:pt x="232" y="172"/>
                          </a:lnTo>
                          <a:lnTo>
                            <a:pt x="236" y="180"/>
                          </a:lnTo>
                          <a:lnTo>
                            <a:pt x="236" y="196"/>
                          </a:lnTo>
                          <a:lnTo>
                            <a:pt x="228" y="198"/>
                          </a:lnTo>
                          <a:lnTo>
                            <a:pt x="226" y="206"/>
                          </a:lnTo>
                          <a:lnTo>
                            <a:pt x="208" y="206"/>
                          </a:lnTo>
                          <a:lnTo>
                            <a:pt x="180" y="202"/>
                          </a:lnTo>
                          <a:lnTo>
                            <a:pt x="176" y="212"/>
                          </a:lnTo>
                          <a:lnTo>
                            <a:pt x="172" y="220"/>
                          </a:lnTo>
                          <a:lnTo>
                            <a:pt x="180" y="232"/>
                          </a:lnTo>
                          <a:lnTo>
                            <a:pt x="166" y="230"/>
                          </a:lnTo>
                          <a:lnTo>
                            <a:pt x="148" y="232"/>
                          </a:lnTo>
                          <a:lnTo>
                            <a:pt x="126" y="234"/>
                          </a:lnTo>
                          <a:lnTo>
                            <a:pt x="114" y="242"/>
                          </a:lnTo>
                          <a:lnTo>
                            <a:pt x="80" y="240"/>
                          </a:lnTo>
                          <a:lnTo>
                            <a:pt x="50" y="238"/>
                          </a:lnTo>
                          <a:lnTo>
                            <a:pt x="18" y="240"/>
                          </a:lnTo>
                          <a:close/>
                        </a:path>
                      </a:pathLst>
                    </a:custGeom>
                    <a:solidFill>
                      <a:srgbClr val="006C67"/>
                    </a:solidFill>
                    <a:ln w="1270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9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4390418" y="2396660"/>
                      <a:ext cx="210110" cy="266140"/>
                    </a:xfrm>
                    <a:custGeom>
                      <a:avLst/>
                      <a:gdLst/>
                      <a:ahLst/>
                      <a:cxnLst>
                        <a:cxn ang="0">
                          <a:pos x="156" y="306"/>
                        </a:cxn>
                        <a:cxn ang="0">
                          <a:pos x="148" y="294"/>
                        </a:cxn>
                        <a:cxn ang="0">
                          <a:pos x="122" y="306"/>
                        </a:cxn>
                        <a:cxn ang="0">
                          <a:pos x="118" y="286"/>
                        </a:cxn>
                        <a:cxn ang="0">
                          <a:pos x="104" y="282"/>
                        </a:cxn>
                        <a:cxn ang="0">
                          <a:pos x="102" y="268"/>
                        </a:cxn>
                        <a:cxn ang="0">
                          <a:pos x="68" y="246"/>
                        </a:cxn>
                        <a:cxn ang="0">
                          <a:pos x="48" y="214"/>
                        </a:cxn>
                        <a:cxn ang="0">
                          <a:pos x="36" y="220"/>
                        </a:cxn>
                        <a:cxn ang="0">
                          <a:pos x="20" y="208"/>
                        </a:cxn>
                        <a:cxn ang="0">
                          <a:pos x="20" y="176"/>
                        </a:cxn>
                        <a:cxn ang="0">
                          <a:pos x="6" y="168"/>
                        </a:cxn>
                        <a:cxn ang="0">
                          <a:pos x="8" y="140"/>
                        </a:cxn>
                        <a:cxn ang="0">
                          <a:pos x="0" y="98"/>
                        </a:cxn>
                        <a:cxn ang="0">
                          <a:pos x="34" y="56"/>
                        </a:cxn>
                        <a:cxn ang="0">
                          <a:pos x="60" y="0"/>
                        </a:cxn>
                        <a:cxn ang="0">
                          <a:pos x="80" y="8"/>
                        </a:cxn>
                        <a:cxn ang="0">
                          <a:pos x="82" y="20"/>
                        </a:cxn>
                        <a:cxn ang="0">
                          <a:pos x="72" y="32"/>
                        </a:cxn>
                        <a:cxn ang="0">
                          <a:pos x="70" y="44"/>
                        </a:cxn>
                        <a:cxn ang="0">
                          <a:pos x="94" y="66"/>
                        </a:cxn>
                        <a:cxn ang="0">
                          <a:pos x="114" y="50"/>
                        </a:cxn>
                        <a:cxn ang="0">
                          <a:pos x="148" y="56"/>
                        </a:cxn>
                        <a:cxn ang="0">
                          <a:pos x="154" y="84"/>
                        </a:cxn>
                        <a:cxn ang="0">
                          <a:pos x="172" y="90"/>
                        </a:cxn>
                        <a:cxn ang="0">
                          <a:pos x="184" y="106"/>
                        </a:cxn>
                        <a:cxn ang="0">
                          <a:pos x="182" y="128"/>
                        </a:cxn>
                        <a:cxn ang="0">
                          <a:pos x="200" y="150"/>
                        </a:cxn>
                        <a:cxn ang="0">
                          <a:pos x="200" y="174"/>
                        </a:cxn>
                        <a:cxn ang="0">
                          <a:pos x="204" y="202"/>
                        </a:cxn>
                        <a:cxn ang="0">
                          <a:pos x="232" y="210"/>
                        </a:cxn>
                        <a:cxn ang="0">
                          <a:pos x="246" y="240"/>
                        </a:cxn>
                        <a:cxn ang="0">
                          <a:pos x="222" y="242"/>
                        </a:cxn>
                        <a:cxn ang="0">
                          <a:pos x="216" y="248"/>
                        </a:cxn>
                        <a:cxn ang="0">
                          <a:pos x="214" y="272"/>
                        </a:cxn>
                        <a:cxn ang="0">
                          <a:pos x="222" y="292"/>
                        </a:cxn>
                        <a:cxn ang="0">
                          <a:pos x="232" y="300"/>
                        </a:cxn>
                        <a:cxn ang="0">
                          <a:pos x="222" y="312"/>
                        </a:cxn>
                        <a:cxn ang="0">
                          <a:pos x="208" y="322"/>
                        </a:cxn>
                        <a:cxn ang="0">
                          <a:pos x="186" y="310"/>
                        </a:cxn>
                        <a:cxn ang="0">
                          <a:pos x="166" y="302"/>
                        </a:cxn>
                        <a:cxn ang="0">
                          <a:pos x="156" y="306"/>
                        </a:cxn>
                      </a:cxnLst>
                      <a:rect l="0" t="0" r="r" b="b"/>
                      <a:pathLst>
                        <a:path w="246" h="322">
                          <a:moveTo>
                            <a:pt x="156" y="306"/>
                          </a:moveTo>
                          <a:lnTo>
                            <a:pt x="148" y="294"/>
                          </a:lnTo>
                          <a:lnTo>
                            <a:pt x="122" y="306"/>
                          </a:lnTo>
                          <a:lnTo>
                            <a:pt x="118" y="286"/>
                          </a:lnTo>
                          <a:lnTo>
                            <a:pt x="104" y="282"/>
                          </a:lnTo>
                          <a:lnTo>
                            <a:pt x="102" y="268"/>
                          </a:lnTo>
                          <a:lnTo>
                            <a:pt x="68" y="246"/>
                          </a:lnTo>
                          <a:lnTo>
                            <a:pt x="48" y="214"/>
                          </a:lnTo>
                          <a:lnTo>
                            <a:pt x="36" y="220"/>
                          </a:lnTo>
                          <a:lnTo>
                            <a:pt x="20" y="208"/>
                          </a:lnTo>
                          <a:lnTo>
                            <a:pt x="20" y="176"/>
                          </a:lnTo>
                          <a:lnTo>
                            <a:pt x="6" y="168"/>
                          </a:lnTo>
                          <a:lnTo>
                            <a:pt x="8" y="140"/>
                          </a:lnTo>
                          <a:lnTo>
                            <a:pt x="0" y="98"/>
                          </a:lnTo>
                          <a:lnTo>
                            <a:pt x="34" y="56"/>
                          </a:lnTo>
                          <a:lnTo>
                            <a:pt x="60" y="0"/>
                          </a:lnTo>
                          <a:lnTo>
                            <a:pt x="80" y="8"/>
                          </a:lnTo>
                          <a:lnTo>
                            <a:pt x="82" y="20"/>
                          </a:lnTo>
                          <a:lnTo>
                            <a:pt x="72" y="32"/>
                          </a:lnTo>
                          <a:lnTo>
                            <a:pt x="70" y="44"/>
                          </a:lnTo>
                          <a:lnTo>
                            <a:pt x="94" y="66"/>
                          </a:lnTo>
                          <a:lnTo>
                            <a:pt x="114" y="50"/>
                          </a:lnTo>
                          <a:lnTo>
                            <a:pt x="148" y="56"/>
                          </a:lnTo>
                          <a:lnTo>
                            <a:pt x="154" y="84"/>
                          </a:lnTo>
                          <a:lnTo>
                            <a:pt x="172" y="90"/>
                          </a:lnTo>
                          <a:lnTo>
                            <a:pt x="184" y="106"/>
                          </a:lnTo>
                          <a:lnTo>
                            <a:pt x="182" y="128"/>
                          </a:lnTo>
                          <a:lnTo>
                            <a:pt x="200" y="150"/>
                          </a:lnTo>
                          <a:lnTo>
                            <a:pt x="200" y="174"/>
                          </a:lnTo>
                          <a:lnTo>
                            <a:pt x="204" y="202"/>
                          </a:lnTo>
                          <a:lnTo>
                            <a:pt x="232" y="210"/>
                          </a:lnTo>
                          <a:lnTo>
                            <a:pt x="246" y="240"/>
                          </a:lnTo>
                          <a:lnTo>
                            <a:pt x="222" y="242"/>
                          </a:lnTo>
                          <a:lnTo>
                            <a:pt x="216" y="248"/>
                          </a:lnTo>
                          <a:lnTo>
                            <a:pt x="214" y="272"/>
                          </a:lnTo>
                          <a:lnTo>
                            <a:pt x="222" y="292"/>
                          </a:lnTo>
                          <a:lnTo>
                            <a:pt x="232" y="300"/>
                          </a:lnTo>
                          <a:lnTo>
                            <a:pt x="222" y="312"/>
                          </a:lnTo>
                          <a:lnTo>
                            <a:pt x="208" y="322"/>
                          </a:lnTo>
                          <a:lnTo>
                            <a:pt x="186" y="310"/>
                          </a:lnTo>
                          <a:lnTo>
                            <a:pt x="166" y="302"/>
                          </a:lnTo>
                          <a:lnTo>
                            <a:pt x="156" y="306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0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648154" y="2115112"/>
                      <a:ext cx="266140" cy="267541"/>
                    </a:xfrm>
                    <a:custGeom>
                      <a:avLst/>
                      <a:gdLst/>
                      <a:ahLst/>
                      <a:cxnLst>
                        <a:cxn ang="0">
                          <a:pos x="228" y="0"/>
                        </a:cxn>
                        <a:cxn ang="0">
                          <a:pos x="256" y="12"/>
                        </a:cxn>
                        <a:cxn ang="0">
                          <a:pos x="284" y="6"/>
                        </a:cxn>
                        <a:cxn ang="0">
                          <a:pos x="296" y="14"/>
                        </a:cxn>
                        <a:cxn ang="0">
                          <a:pos x="308" y="16"/>
                        </a:cxn>
                        <a:cxn ang="0">
                          <a:pos x="312" y="62"/>
                        </a:cxn>
                        <a:cxn ang="0">
                          <a:pos x="294" y="62"/>
                        </a:cxn>
                        <a:cxn ang="0">
                          <a:pos x="274" y="68"/>
                        </a:cxn>
                        <a:cxn ang="0">
                          <a:pos x="280" y="92"/>
                        </a:cxn>
                        <a:cxn ang="0">
                          <a:pos x="254" y="90"/>
                        </a:cxn>
                        <a:cxn ang="0">
                          <a:pos x="238" y="104"/>
                        </a:cxn>
                        <a:cxn ang="0">
                          <a:pos x="234" y="130"/>
                        </a:cxn>
                        <a:cxn ang="0">
                          <a:pos x="218" y="148"/>
                        </a:cxn>
                        <a:cxn ang="0">
                          <a:pos x="204" y="148"/>
                        </a:cxn>
                        <a:cxn ang="0">
                          <a:pos x="186" y="166"/>
                        </a:cxn>
                        <a:cxn ang="0">
                          <a:pos x="198" y="180"/>
                        </a:cxn>
                        <a:cxn ang="0">
                          <a:pos x="218" y="192"/>
                        </a:cxn>
                        <a:cxn ang="0">
                          <a:pos x="226" y="208"/>
                        </a:cxn>
                        <a:cxn ang="0">
                          <a:pos x="238" y="220"/>
                        </a:cxn>
                        <a:cxn ang="0">
                          <a:pos x="234" y="240"/>
                        </a:cxn>
                        <a:cxn ang="0">
                          <a:pos x="216" y="256"/>
                        </a:cxn>
                        <a:cxn ang="0">
                          <a:pos x="184" y="242"/>
                        </a:cxn>
                        <a:cxn ang="0">
                          <a:pos x="156" y="272"/>
                        </a:cxn>
                        <a:cxn ang="0">
                          <a:pos x="130" y="270"/>
                        </a:cxn>
                        <a:cxn ang="0">
                          <a:pos x="114" y="290"/>
                        </a:cxn>
                        <a:cxn ang="0">
                          <a:pos x="76" y="292"/>
                        </a:cxn>
                        <a:cxn ang="0">
                          <a:pos x="72" y="316"/>
                        </a:cxn>
                        <a:cxn ang="0">
                          <a:pos x="54" y="324"/>
                        </a:cxn>
                        <a:cxn ang="0">
                          <a:pos x="42" y="316"/>
                        </a:cxn>
                        <a:cxn ang="0">
                          <a:pos x="30" y="322"/>
                        </a:cxn>
                        <a:cxn ang="0">
                          <a:pos x="2" y="286"/>
                        </a:cxn>
                        <a:cxn ang="0">
                          <a:pos x="0" y="258"/>
                        </a:cxn>
                        <a:cxn ang="0">
                          <a:pos x="10" y="240"/>
                        </a:cxn>
                        <a:cxn ang="0">
                          <a:pos x="46" y="230"/>
                        </a:cxn>
                        <a:cxn ang="0">
                          <a:pos x="70" y="210"/>
                        </a:cxn>
                        <a:cxn ang="0">
                          <a:pos x="82" y="206"/>
                        </a:cxn>
                        <a:cxn ang="0">
                          <a:pos x="86" y="196"/>
                        </a:cxn>
                        <a:cxn ang="0">
                          <a:pos x="70" y="186"/>
                        </a:cxn>
                        <a:cxn ang="0">
                          <a:pos x="74" y="170"/>
                        </a:cxn>
                        <a:cxn ang="0">
                          <a:pos x="52" y="166"/>
                        </a:cxn>
                        <a:cxn ang="0">
                          <a:pos x="36" y="130"/>
                        </a:cxn>
                        <a:cxn ang="0">
                          <a:pos x="54" y="118"/>
                        </a:cxn>
                        <a:cxn ang="0">
                          <a:pos x="56" y="102"/>
                        </a:cxn>
                        <a:cxn ang="0">
                          <a:pos x="66" y="92"/>
                        </a:cxn>
                        <a:cxn ang="0">
                          <a:pos x="50" y="78"/>
                        </a:cxn>
                        <a:cxn ang="0">
                          <a:pos x="48" y="70"/>
                        </a:cxn>
                        <a:cxn ang="0">
                          <a:pos x="82" y="62"/>
                        </a:cxn>
                        <a:cxn ang="0">
                          <a:pos x="104" y="58"/>
                        </a:cxn>
                        <a:cxn ang="0">
                          <a:pos x="106" y="40"/>
                        </a:cxn>
                        <a:cxn ang="0">
                          <a:pos x="118" y="28"/>
                        </a:cxn>
                        <a:cxn ang="0">
                          <a:pos x="118" y="8"/>
                        </a:cxn>
                        <a:cxn ang="0">
                          <a:pos x="128" y="4"/>
                        </a:cxn>
                        <a:cxn ang="0">
                          <a:pos x="146" y="16"/>
                        </a:cxn>
                        <a:cxn ang="0">
                          <a:pos x="164" y="32"/>
                        </a:cxn>
                        <a:cxn ang="0">
                          <a:pos x="190" y="22"/>
                        </a:cxn>
                        <a:cxn ang="0">
                          <a:pos x="204" y="26"/>
                        </a:cxn>
                        <a:cxn ang="0">
                          <a:pos x="212" y="14"/>
                        </a:cxn>
                        <a:cxn ang="0">
                          <a:pos x="228" y="0"/>
                        </a:cxn>
                      </a:cxnLst>
                      <a:rect l="0" t="0" r="r" b="b"/>
                      <a:pathLst>
                        <a:path w="312" h="324">
                          <a:moveTo>
                            <a:pt x="228" y="0"/>
                          </a:moveTo>
                          <a:lnTo>
                            <a:pt x="256" y="12"/>
                          </a:lnTo>
                          <a:lnTo>
                            <a:pt x="284" y="6"/>
                          </a:lnTo>
                          <a:lnTo>
                            <a:pt x="296" y="14"/>
                          </a:lnTo>
                          <a:lnTo>
                            <a:pt x="308" y="16"/>
                          </a:lnTo>
                          <a:lnTo>
                            <a:pt x="312" y="62"/>
                          </a:lnTo>
                          <a:lnTo>
                            <a:pt x="294" y="62"/>
                          </a:lnTo>
                          <a:lnTo>
                            <a:pt x="274" y="68"/>
                          </a:lnTo>
                          <a:lnTo>
                            <a:pt x="280" y="92"/>
                          </a:lnTo>
                          <a:lnTo>
                            <a:pt x="254" y="90"/>
                          </a:lnTo>
                          <a:lnTo>
                            <a:pt x="238" y="104"/>
                          </a:lnTo>
                          <a:lnTo>
                            <a:pt x="234" y="130"/>
                          </a:lnTo>
                          <a:lnTo>
                            <a:pt x="218" y="148"/>
                          </a:lnTo>
                          <a:lnTo>
                            <a:pt x="204" y="148"/>
                          </a:lnTo>
                          <a:lnTo>
                            <a:pt x="186" y="166"/>
                          </a:lnTo>
                          <a:lnTo>
                            <a:pt x="198" y="180"/>
                          </a:lnTo>
                          <a:lnTo>
                            <a:pt x="218" y="192"/>
                          </a:lnTo>
                          <a:lnTo>
                            <a:pt x="226" y="208"/>
                          </a:lnTo>
                          <a:lnTo>
                            <a:pt x="238" y="220"/>
                          </a:lnTo>
                          <a:lnTo>
                            <a:pt x="234" y="240"/>
                          </a:lnTo>
                          <a:lnTo>
                            <a:pt x="216" y="256"/>
                          </a:lnTo>
                          <a:lnTo>
                            <a:pt x="184" y="242"/>
                          </a:lnTo>
                          <a:lnTo>
                            <a:pt x="156" y="272"/>
                          </a:lnTo>
                          <a:lnTo>
                            <a:pt x="130" y="270"/>
                          </a:lnTo>
                          <a:lnTo>
                            <a:pt x="114" y="290"/>
                          </a:lnTo>
                          <a:lnTo>
                            <a:pt x="76" y="292"/>
                          </a:lnTo>
                          <a:lnTo>
                            <a:pt x="72" y="316"/>
                          </a:lnTo>
                          <a:lnTo>
                            <a:pt x="54" y="324"/>
                          </a:lnTo>
                          <a:lnTo>
                            <a:pt x="42" y="316"/>
                          </a:lnTo>
                          <a:lnTo>
                            <a:pt x="30" y="322"/>
                          </a:lnTo>
                          <a:lnTo>
                            <a:pt x="2" y="286"/>
                          </a:lnTo>
                          <a:lnTo>
                            <a:pt x="0" y="258"/>
                          </a:lnTo>
                          <a:lnTo>
                            <a:pt x="10" y="240"/>
                          </a:lnTo>
                          <a:lnTo>
                            <a:pt x="46" y="230"/>
                          </a:lnTo>
                          <a:lnTo>
                            <a:pt x="70" y="210"/>
                          </a:lnTo>
                          <a:lnTo>
                            <a:pt x="82" y="206"/>
                          </a:lnTo>
                          <a:lnTo>
                            <a:pt x="86" y="196"/>
                          </a:lnTo>
                          <a:lnTo>
                            <a:pt x="70" y="186"/>
                          </a:lnTo>
                          <a:lnTo>
                            <a:pt x="74" y="170"/>
                          </a:lnTo>
                          <a:lnTo>
                            <a:pt x="52" y="166"/>
                          </a:lnTo>
                          <a:lnTo>
                            <a:pt x="36" y="130"/>
                          </a:lnTo>
                          <a:lnTo>
                            <a:pt x="54" y="118"/>
                          </a:lnTo>
                          <a:lnTo>
                            <a:pt x="56" y="102"/>
                          </a:lnTo>
                          <a:lnTo>
                            <a:pt x="66" y="92"/>
                          </a:lnTo>
                          <a:lnTo>
                            <a:pt x="50" y="78"/>
                          </a:lnTo>
                          <a:lnTo>
                            <a:pt x="48" y="70"/>
                          </a:lnTo>
                          <a:lnTo>
                            <a:pt x="82" y="62"/>
                          </a:lnTo>
                          <a:lnTo>
                            <a:pt x="104" y="58"/>
                          </a:lnTo>
                          <a:lnTo>
                            <a:pt x="106" y="40"/>
                          </a:lnTo>
                          <a:lnTo>
                            <a:pt x="118" y="28"/>
                          </a:lnTo>
                          <a:lnTo>
                            <a:pt x="118" y="8"/>
                          </a:lnTo>
                          <a:lnTo>
                            <a:pt x="128" y="4"/>
                          </a:lnTo>
                          <a:lnTo>
                            <a:pt x="146" y="16"/>
                          </a:lnTo>
                          <a:lnTo>
                            <a:pt x="164" y="32"/>
                          </a:lnTo>
                          <a:lnTo>
                            <a:pt x="190" y="22"/>
                          </a:lnTo>
                          <a:lnTo>
                            <a:pt x="204" y="26"/>
                          </a:lnTo>
                          <a:lnTo>
                            <a:pt x="212" y="14"/>
                          </a:lnTo>
                          <a:lnTo>
                            <a:pt x="228" y="0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1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718190" y="2395259"/>
                      <a:ext cx="274544" cy="193301"/>
                    </a:xfrm>
                    <a:custGeom>
                      <a:avLst/>
                      <a:gdLst/>
                      <a:ahLst/>
                      <a:cxnLst>
                        <a:cxn ang="0">
                          <a:pos x="216" y="22"/>
                        </a:cxn>
                        <a:cxn ang="0">
                          <a:pos x="241" y="0"/>
                        </a:cxn>
                        <a:cxn ang="0">
                          <a:pos x="261" y="6"/>
                        </a:cxn>
                        <a:cxn ang="0">
                          <a:pos x="293" y="12"/>
                        </a:cxn>
                        <a:cxn ang="0">
                          <a:pos x="297" y="34"/>
                        </a:cxn>
                        <a:cxn ang="0">
                          <a:pos x="323" y="88"/>
                        </a:cxn>
                        <a:cxn ang="0">
                          <a:pos x="281" y="100"/>
                        </a:cxn>
                        <a:cxn ang="0">
                          <a:pos x="220" y="130"/>
                        </a:cxn>
                        <a:cxn ang="0">
                          <a:pos x="168" y="158"/>
                        </a:cxn>
                        <a:cxn ang="0">
                          <a:pos x="120" y="182"/>
                        </a:cxn>
                        <a:cxn ang="0">
                          <a:pos x="108" y="198"/>
                        </a:cxn>
                        <a:cxn ang="0">
                          <a:pos x="110" y="180"/>
                        </a:cxn>
                        <a:cxn ang="0">
                          <a:pos x="130" y="162"/>
                        </a:cxn>
                        <a:cxn ang="0">
                          <a:pos x="160" y="140"/>
                        </a:cxn>
                        <a:cxn ang="0">
                          <a:pos x="146" y="122"/>
                        </a:cxn>
                        <a:cxn ang="0">
                          <a:pos x="126" y="144"/>
                        </a:cxn>
                        <a:cxn ang="0">
                          <a:pos x="116" y="154"/>
                        </a:cxn>
                        <a:cxn ang="0">
                          <a:pos x="94" y="162"/>
                        </a:cxn>
                        <a:cxn ang="0">
                          <a:pos x="76" y="182"/>
                        </a:cxn>
                        <a:cxn ang="0">
                          <a:pos x="74" y="206"/>
                        </a:cxn>
                        <a:cxn ang="0">
                          <a:pos x="62" y="234"/>
                        </a:cxn>
                        <a:cxn ang="0">
                          <a:pos x="42" y="222"/>
                        </a:cxn>
                        <a:cxn ang="0">
                          <a:pos x="14" y="212"/>
                        </a:cxn>
                        <a:cxn ang="0">
                          <a:pos x="6" y="184"/>
                        </a:cxn>
                        <a:cxn ang="0">
                          <a:pos x="0" y="154"/>
                        </a:cxn>
                        <a:cxn ang="0">
                          <a:pos x="34" y="106"/>
                        </a:cxn>
                        <a:cxn ang="0">
                          <a:pos x="64" y="114"/>
                        </a:cxn>
                        <a:cxn ang="0">
                          <a:pos x="94" y="116"/>
                        </a:cxn>
                        <a:cxn ang="0">
                          <a:pos x="128" y="114"/>
                        </a:cxn>
                        <a:cxn ang="0">
                          <a:pos x="144" y="88"/>
                        </a:cxn>
                        <a:cxn ang="0">
                          <a:pos x="168" y="66"/>
                        </a:cxn>
                        <a:cxn ang="0">
                          <a:pos x="202" y="32"/>
                        </a:cxn>
                      </a:cxnLst>
                      <a:rect l="0" t="0" r="r" b="b"/>
                      <a:pathLst>
                        <a:path w="323" h="234">
                          <a:moveTo>
                            <a:pt x="204" y="22"/>
                          </a:moveTo>
                          <a:lnTo>
                            <a:pt x="216" y="22"/>
                          </a:lnTo>
                          <a:lnTo>
                            <a:pt x="226" y="10"/>
                          </a:lnTo>
                          <a:lnTo>
                            <a:pt x="241" y="0"/>
                          </a:lnTo>
                          <a:lnTo>
                            <a:pt x="251" y="14"/>
                          </a:lnTo>
                          <a:lnTo>
                            <a:pt x="261" y="6"/>
                          </a:lnTo>
                          <a:lnTo>
                            <a:pt x="273" y="16"/>
                          </a:lnTo>
                          <a:lnTo>
                            <a:pt x="293" y="12"/>
                          </a:lnTo>
                          <a:lnTo>
                            <a:pt x="297" y="20"/>
                          </a:lnTo>
                          <a:lnTo>
                            <a:pt x="297" y="34"/>
                          </a:lnTo>
                          <a:lnTo>
                            <a:pt x="309" y="52"/>
                          </a:lnTo>
                          <a:lnTo>
                            <a:pt x="323" y="88"/>
                          </a:lnTo>
                          <a:lnTo>
                            <a:pt x="311" y="96"/>
                          </a:lnTo>
                          <a:lnTo>
                            <a:pt x="281" y="100"/>
                          </a:lnTo>
                          <a:lnTo>
                            <a:pt x="249" y="112"/>
                          </a:lnTo>
                          <a:lnTo>
                            <a:pt x="220" y="130"/>
                          </a:lnTo>
                          <a:lnTo>
                            <a:pt x="182" y="146"/>
                          </a:lnTo>
                          <a:lnTo>
                            <a:pt x="168" y="158"/>
                          </a:lnTo>
                          <a:lnTo>
                            <a:pt x="142" y="164"/>
                          </a:lnTo>
                          <a:lnTo>
                            <a:pt x="120" y="182"/>
                          </a:lnTo>
                          <a:lnTo>
                            <a:pt x="112" y="188"/>
                          </a:lnTo>
                          <a:lnTo>
                            <a:pt x="108" y="198"/>
                          </a:lnTo>
                          <a:lnTo>
                            <a:pt x="102" y="194"/>
                          </a:lnTo>
                          <a:lnTo>
                            <a:pt x="110" y="180"/>
                          </a:lnTo>
                          <a:lnTo>
                            <a:pt x="116" y="168"/>
                          </a:lnTo>
                          <a:lnTo>
                            <a:pt x="130" y="162"/>
                          </a:lnTo>
                          <a:lnTo>
                            <a:pt x="144" y="154"/>
                          </a:lnTo>
                          <a:lnTo>
                            <a:pt x="160" y="140"/>
                          </a:lnTo>
                          <a:lnTo>
                            <a:pt x="158" y="130"/>
                          </a:lnTo>
                          <a:lnTo>
                            <a:pt x="146" y="122"/>
                          </a:lnTo>
                          <a:lnTo>
                            <a:pt x="130" y="136"/>
                          </a:lnTo>
                          <a:lnTo>
                            <a:pt x="126" y="144"/>
                          </a:lnTo>
                          <a:lnTo>
                            <a:pt x="118" y="146"/>
                          </a:lnTo>
                          <a:lnTo>
                            <a:pt x="116" y="154"/>
                          </a:lnTo>
                          <a:lnTo>
                            <a:pt x="108" y="160"/>
                          </a:lnTo>
                          <a:lnTo>
                            <a:pt x="94" y="162"/>
                          </a:lnTo>
                          <a:lnTo>
                            <a:pt x="82" y="168"/>
                          </a:lnTo>
                          <a:lnTo>
                            <a:pt x="76" y="182"/>
                          </a:lnTo>
                          <a:lnTo>
                            <a:pt x="76" y="198"/>
                          </a:lnTo>
                          <a:lnTo>
                            <a:pt x="74" y="206"/>
                          </a:lnTo>
                          <a:lnTo>
                            <a:pt x="66" y="210"/>
                          </a:lnTo>
                          <a:lnTo>
                            <a:pt x="62" y="234"/>
                          </a:lnTo>
                          <a:lnTo>
                            <a:pt x="54" y="226"/>
                          </a:lnTo>
                          <a:lnTo>
                            <a:pt x="42" y="222"/>
                          </a:lnTo>
                          <a:lnTo>
                            <a:pt x="30" y="212"/>
                          </a:lnTo>
                          <a:lnTo>
                            <a:pt x="14" y="212"/>
                          </a:lnTo>
                          <a:lnTo>
                            <a:pt x="10" y="202"/>
                          </a:lnTo>
                          <a:lnTo>
                            <a:pt x="6" y="184"/>
                          </a:lnTo>
                          <a:lnTo>
                            <a:pt x="10" y="168"/>
                          </a:lnTo>
                          <a:lnTo>
                            <a:pt x="0" y="154"/>
                          </a:lnTo>
                          <a:lnTo>
                            <a:pt x="12" y="130"/>
                          </a:lnTo>
                          <a:lnTo>
                            <a:pt x="34" y="106"/>
                          </a:lnTo>
                          <a:lnTo>
                            <a:pt x="48" y="106"/>
                          </a:lnTo>
                          <a:lnTo>
                            <a:pt x="64" y="114"/>
                          </a:lnTo>
                          <a:lnTo>
                            <a:pt x="84" y="130"/>
                          </a:lnTo>
                          <a:lnTo>
                            <a:pt x="94" y="116"/>
                          </a:lnTo>
                          <a:lnTo>
                            <a:pt x="108" y="112"/>
                          </a:lnTo>
                          <a:lnTo>
                            <a:pt x="128" y="114"/>
                          </a:lnTo>
                          <a:lnTo>
                            <a:pt x="130" y="94"/>
                          </a:lnTo>
                          <a:lnTo>
                            <a:pt x="144" y="88"/>
                          </a:lnTo>
                          <a:lnTo>
                            <a:pt x="150" y="72"/>
                          </a:lnTo>
                          <a:lnTo>
                            <a:pt x="168" y="66"/>
                          </a:lnTo>
                          <a:lnTo>
                            <a:pt x="168" y="48"/>
                          </a:lnTo>
                          <a:lnTo>
                            <a:pt x="202" y="32"/>
                          </a:lnTo>
                          <a:lnTo>
                            <a:pt x="204" y="22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2" name="Freeform 401"/>
                    <p:cNvSpPr>
                      <a:spLocks/>
                    </p:cNvSpPr>
                    <p:nvPr/>
                  </p:nvSpPr>
                  <p:spPr bwMode="auto">
                    <a:xfrm>
                      <a:off x="4523489" y="2636185"/>
                      <a:ext cx="330574" cy="120463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70"/>
                        </a:cxn>
                        <a:cxn ang="0">
                          <a:pos x="28" y="50"/>
                        </a:cxn>
                        <a:cxn ang="0">
                          <a:pos x="24" y="34"/>
                        </a:cxn>
                        <a:cxn ang="0">
                          <a:pos x="8" y="32"/>
                        </a:cxn>
                        <a:cxn ang="0">
                          <a:pos x="0" y="16"/>
                        </a:cxn>
                        <a:cxn ang="0">
                          <a:pos x="10" y="12"/>
                        </a:cxn>
                        <a:cxn ang="0">
                          <a:pos x="30" y="20"/>
                        </a:cxn>
                        <a:cxn ang="0">
                          <a:pos x="52" y="32"/>
                        </a:cxn>
                        <a:cxn ang="0">
                          <a:pos x="66" y="22"/>
                        </a:cxn>
                        <a:cxn ang="0">
                          <a:pos x="76" y="10"/>
                        </a:cxn>
                        <a:cxn ang="0">
                          <a:pos x="108" y="8"/>
                        </a:cxn>
                        <a:cxn ang="0">
                          <a:pos x="138" y="10"/>
                        </a:cxn>
                        <a:cxn ang="0">
                          <a:pos x="172" y="12"/>
                        </a:cxn>
                        <a:cxn ang="0">
                          <a:pos x="184" y="4"/>
                        </a:cxn>
                        <a:cxn ang="0">
                          <a:pos x="204" y="2"/>
                        </a:cxn>
                        <a:cxn ang="0">
                          <a:pos x="228" y="0"/>
                        </a:cxn>
                        <a:cxn ang="0">
                          <a:pos x="238" y="2"/>
                        </a:cxn>
                        <a:cxn ang="0">
                          <a:pos x="250" y="16"/>
                        </a:cxn>
                        <a:cxn ang="0">
                          <a:pos x="266" y="32"/>
                        </a:cxn>
                        <a:cxn ang="0">
                          <a:pos x="282" y="24"/>
                        </a:cxn>
                        <a:cxn ang="0">
                          <a:pos x="310" y="12"/>
                        </a:cxn>
                        <a:cxn ang="0">
                          <a:pos x="322" y="0"/>
                        </a:cxn>
                        <a:cxn ang="0">
                          <a:pos x="322" y="16"/>
                        </a:cxn>
                        <a:cxn ang="0">
                          <a:pos x="326" y="30"/>
                        </a:cxn>
                        <a:cxn ang="0">
                          <a:pos x="338" y="36"/>
                        </a:cxn>
                        <a:cxn ang="0">
                          <a:pos x="352" y="48"/>
                        </a:cxn>
                        <a:cxn ang="0">
                          <a:pos x="370" y="66"/>
                        </a:cxn>
                        <a:cxn ang="0">
                          <a:pos x="388" y="76"/>
                        </a:cxn>
                        <a:cxn ang="0">
                          <a:pos x="384" y="92"/>
                        </a:cxn>
                        <a:cxn ang="0">
                          <a:pos x="374" y="98"/>
                        </a:cxn>
                        <a:cxn ang="0">
                          <a:pos x="374" y="112"/>
                        </a:cxn>
                        <a:cxn ang="0">
                          <a:pos x="370" y="124"/>
                        </a:cxn>
                        <a:cxn ang="0">
                          <a:pos x="366" y="132"/>
                        </a:cxn>
                        <a:cxn ang="0">
                          <a:pos x="358" y="124"/>
                        </a:cxn>
                        <a:cxn ang="0">
                          <a:pos x="362" y="112"/>
                        </a:cxn>
                        <a:cxn ang="0">
                          <a:pos x="354" y="104"/>
                        </a:cxn>
                        <a:cxn ang="0">
                          <a:pos x="346" y="114"/>
                        </a:cxn>
                        <a:cxn ang="0">
                          <a:pos x="348" y="124"/>
                        </a:cxn>
                        <a:cxn ang="0">
                          <a:pos x="352" y="134"/>
                        </a:cxn>
                        <a:cxn ang="0">
                          <a:pos x="352" y="146"/>
                        </a:cxn>
                        <a:cxn ang="0">
                          <a:pos x="340" y="144"/>
                        </a:cxn>
                        <a:cxn ang="0">
                          <a:pos x="334" y="132"/>
                        </a:cxn>
                        <a:cxn ang="0">
                          <a:pos x="334" y="124"/>
                        </a:cxn>
                        <a:cxn ang="0">
                          <a:pos x="320" y="108"/>
                        </a:cxn>
                        <a:cxn ang="0">
                          <a:pos x="318" y="90"/>
                        </a:cxn>
                        <a:cxn ang="0">
                          <a:pos x="286" y="92"/>
                        </a:cxn>
                        <a:cxn ang="0">
                          <a:pos x="274" y="80"/>
                        </a:cxn>
                        <a:cxn ang="0">
                          <a:pos x="236" y="70"/>
                        </a:cxn>
                        <a:cxn ang="0">
                          <a:pos x="186" y="70"/>
                        </a:cxn>
                        <a:cxn ang="0">
                          <a:pos x="158" y="86"/>
                        </a:cxn>
                        <a:cxn ang="0">
                          <a:pos x="128" y="104"/>
                        </a:cxn>
                        <a:cxn ang="0">
                          <a:pos x="120" y="100"/>
                        </a:cxn>
                        <a:cxn ang="0">
                          <a:pos x="100" y="86"/>
                        </a:cxn>
                        <a:cxn ang="0">
                          <a:pos x="72" y="88"/>
                        </a:cxn>
                        <a:cxn ang="0">
                          <a:pos x="50" y="70"/>
                        </a:cxn>
                      </a:cxnLst>
                      <a:rect l="0" t="0" r="r" b="b"/>
                      <a:pathLst>
                        <a:path w="388" h="146">
                          <a:moveTo>
                            <a:pt x="50" y="70"/>
                          </a:moveTo>
                          <a:lnTo>
                            <a:pt x="28" y="50"/>
                          </a:lnTo>
                          <a:lnTo>
                            <a:pt x="24" y="34"/>
                          </a:lnTo>
                          <a:lnTo>
                            <a:pt x="8" y="32"/>
                          </a:lnTo>
                          <a:lnTo>
                            <a:pt x="0" y="16"/>
                          </a:lnTo>
                          <a:lnTo>
                            <a:pt x="10" y="12"/>
                          </a:lnTo>
                          <a:lnTo>
                            <a:pt x="30" y="20"/>
                          </a:lnTo>
                          <a:lnTo>
                            <a:pt x="52" y="32"/>
                          </a:lnTo>
                          <a:lnTo>
                            <a:pt x="66" y="22"/>
                          </a:lnTo>
                          <a:lnTo>
                            <a:pt x="76" y="10"/>
                          </a:lnTo>
                          <a:lnTo>
                            <a:pt x="108" y="8"/>
                          </a:lnTo>
                          <a:lnTo>
                            <a:pt x="138" y="10"/>
                          </a:lnTo>
                          <a:lnTo>
                            <a:pt x="172" y="12"/>
                          </a:lnTo>
                          <a:lnTo>
                            <a:pt x="184" y="4"/>
                          </a:lnTo>
                          <a:lnTo>
                            <a:pt x="204" y="2"/>
                          </a:lnTo>
                          <a:lnTo>
                            <a:pt x="228" y="0"/>
                          </a:lnTo>
                          <a:lnTo>
                            <a:pt x="238" y="2"/>
                          </a:lnTo>
                          <a:lnTo>
                            <a:pt x="250" y="16"/>
                          </a:lnTo>
                          <a:lnTo>
                            <a:pt x="266" y="32"/>
                          </a:lnTo>
                          <a:lnTo>
                            <a:pt x="282" y="24"/>
                          </a:lnTo>
                          <a:lnTo>
                            <a:pt x="310" y="12"/>
                          </a:lnTo>
                          <a:lnTo>
                            <a:pt x="322" y="0"/>
                          </a:lnTo>
                          <a:lnTo>
                            <a:pt x="322" y="16"/>
                          </a:lnTo>
                          <a:lnTo>
                            <a:pt x="326" y="30"/>
                          </a:lnTo>
                          <a:lnTo>
                            <a:pt x="338" y="36"/>
                          </a:lnTo>
                          <a:lnTo>
                            <a:pt x="352" y="48"/>
                          </a:lnTo>
                          <a:lnTo>
                            <a:pt x="370" y="66"/>
                          </a:lnTo>
                          <a:lnTo>
                            <a:pt x="388" y="76"/>
                          </a:lnTo>
                          <a:lnTo>
                            <a:pt x="384" y="92"/>
                          </a:lnTo>
                          <a:lnTo>
                            <a:pt x="374" y="98"/>
                          </a:lnTo>
                          <a:lnTo>
                            <a:pt x="374" y="112"/>
                          </a:lnTo>
                          <a:lnTo>
                            <a:pt x="370" y="124"/>
                          </a:lnTo>
                          <a:lnTo>
                            <a:pt x="366" y="132"/>
                          </a:lnTo>
                          <a:lnTo>
                            <a:pt x="358" y="124"/>
                          </a:lnTo>
                          <a:lnTo>
                            <a:pt x="362" y="112"/>
                          </a:lnTo>
                          <a:lnTo>
                            <a:pt x="354" y="104"/>
                          </a:lnTo>
                          <a:lnTo>
                            <a:pt x="346" y="114"/>
                          </a:lnTo>
                          <a:lnTo>
                            <a:pt x="348" y="124"/>
                          </a:lnTo>
                          <a:lnTo>
                            <a:pt x="352" y="134"/>
                          </a:lnTo>
                          <a:lnTo>
                            <a:pt x="352" y="146"/>
                          </a:lnTo>
                          <a:lnTo>
                            <a:pt x="340" y="144"/>
                          </a:lnTo>
                          <a:lnTo>
                            <a:pt x="334" y="132"/>
                          </a:lnTo>
                          <a:lnTo>
                            <a:pt x="334" y="124"/>
                          </a:lnTo>
                          <a:lnTo>
                            <a:pt x="320" y="108"/>
                          </a:lnTo>
                          <a:lnTo>
                            <a:pt x="318" y="90"/>
                          </a:lnTo>
                          <a:lnTo>
                            <a:pt x="286" y="92"/>
                          </a:lnTo>
                          <a:lnTo>
                            <a:pt x="274" y="80"/>
                          </a:lnTo>
                          <a:lnTo>
                            <a:pt x="236" y="70"/>
                          </a:lnTo>
                          <a:lnTo>
                            <a:pt x="186" y="70"/>
                          </a:lnTo>
                          <a:lnTo>
                            <a:pt x="158" y="86"/>
                          </a:lnTo>
                          <a:lnTo>
                            <a:pt x="128" y="104"/>
                          </a:lnTo>
                          <a:lnTo>
                            <a:pt x="120" y="100"/>
                          </a:lnTo>
                          <a:lnTo>
                            <a:pt x="100" y="86"/>
                          </a:lnTo>
                          <a:lnTo>
                            <a:pt x="72" y="88"/>
                          </a:lnTo>
                          <a:lnTo>
                            <a:pt x="50" y="70"/>
                          </a:lnTo>
                          <a:close/>
                        </a:path>
                      </a:pathLst>
                    </a:custGeom>
                    <a:solidFill>
                      <a:srgbClr val="006C67"/>
                    </a:solidFill>
                    <a:ln w="1270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3" name="Freeform 402"/>
                    <p:cNvSpPr>
                      <a:spLocks/>
                    </p:cNvSpPr>
                    <p:nvPr/>
                  </p:nvSpPr>
                  <p:spPr bwMode="auto">
                    <a:xfrm>
                      <a:off x="4719591" y="2608170"/>
                      <a:ext cx="81243" cy="54629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0"/>
                        </a:cxn>
                        <a:cxn ang="0">
                          <a:pos x="56" y="2"/>
                        </a:cxn>
                        <a:cxn ang="0">
                          <a:pos x="54" y="10"/>
                        </a:cxn>
                        <a:cxn ang="0">
                          <a:pos x="32" y="8"/>
                        </a:cxn>
                        <a:cxn ang="0">
                          <a:pos x="8" y="6"/>
                        </a:cxn>
                        <a:cxn ang="0">
                          <a:pos x="4" y="16"/>
                        </a:cxn>
                        <a:cxn ang="0">
                          <a:pos x="0" y="24"/>
                        </a:cxn>
                        <a:cxn ang="0">
                          <a:pos x="8" y="36"/>
                        </a:cxn>
                        <a:cxn ang="0">
                          <a:pos x="20" y="50"/>
                        </a:cxn>
                        <a:cxn ang="0">
                          <a:pos x="36" y="66"/>
                        </a:cxn>
                        <a:cxn ang="0">
                          <a:pos x="52" y="58"/>
                        </a:cxn>
                        <a:cxn ang="0">
                          <a:pos x="80" y="46"/>
                        </a:cxn>
                        <a:cxn ang="0">
                          <a:pos x="92" y="34"/>
                        </a:cxn>
                        <a:cxn ang="0">
                          <a:pos x="96" y="22"/>
                        </a:cxn>
                        <a:cxn ang="0">
                          <a:pos x="90" y="12"/>
                        </a:cxn>
                        <a:cxn ang="0">
                          <a:pos x="86" y="4"/>
                        </a:cxn>
                        <a:cxn ang="0">
                          <a:pos x="78" y="6"/>
                        </a:cxn>
                        <a:cxn ang="0">
                          <a:pos x="74" y="14"/>
                        </a:cxn>
                        <a:cxn ang="0">
                          <a:pos x="68" y="10"/>
                        </a:cxn>
                        <a:cxn ang="0">
                          <a:pos x="64" y="0"/>
                        </a:cxn>
                      </a:cxnLst>
                      <a:rect l="0" t="0" r="r" b="b"/>
                      <a:pathLst>
                        <a:path w="96" h="66">
                          <a:moveTo>
                            <a:pt x="64" y="0"/>
                          </a:moveTo>
                          <a:lnTo>
                            <a:pt x="56" y="2"/>
                          </a:lnTo>
                          <a:lnTo>
                            <a:pt x="54" y="10"/>
                          </a:lnTo>
                          <a:lnTo>
                            <a:pt x="32" y="8"/>
                          </a:lnTo>
                          <a:lnTo>
                            <a:pt x="8" y="6"/>
                          </a:lnTo>
                          <a:lnTo>
                            <a:pt x="4" y="16"/>
                          </a:lnTo>
                          <a:lnTo>
                            <a:pt x="0" y="24"/>
                          </a:lnTo>
                          <a:lnTo>
                            <a:pt x="8" y="36"/>
                          </a:lnTo>
                          <a:lnTo>
                            <a:pt x="20" y="50"/>
                          </a:lnTo>
                          <a:lnTo>
                            <a:pt x="36" y="66"/>
                          </a:lnTo>
                          <a:lnTo>
                            <a:pt x="52" y="58"/>
                          </a:lnTo>
                          <a:lnTo>
                            <a:pt x="80" y="46"/>
                          </a:lnTo>
                          <a:lnTo>
                            <a:pt x="92" y="34"/>
                          </a:lnTo>
                          <a:lnTo>
                            <a:pt x="96" y="22"/>
                          </a:lnTo>
                          <a:lnTo>
                            <a:pt x="90" y="12"/>
                          </a:lnTo>
                          <a:lnTo>
                            <a:pt x="86" y="4"/>
                          </a:lnTo>
                          <a:lnTo>
                            <a:pt x="78" y="6"/>
                          </a:lnTo>
                          <a:lnTo>
                            <a:pt x="74" y="14"/>
                          </a:lnTo>
                          <a:lnTo>
                            <a:pt x="68" y="10"/>
                          </a:lnTo>
                          <a:lnTo>
                            <a:pt x="64" y="0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4" name="Freeform 410"/>
                    <p:cNvSpPr>
                      <a:spLocks/>
                    </p:cNvSpPr>
                    <p:nvPr/>
                  </p:nvSpPr>
                  <p:spPr bwMode="auto">
                    <a:xfrm>
                      <a:off x="4516484" y="2314016"/>
                      <a:ext cx="375397" cy="280147"/>
                    </a:xfrm>
                    <a:custGeom>
                      <a:avLst/>
                      <a:gdLst/>
                      <a:ahLst/>
                      <a:cxnLst>
                        <a:cxn ang="0">
                          <a:pos x="184" y="80"/>
                        </a:cxn>
                        <a:cxn ang="0">
                          <a:pos x="208" y="82"/>
                        </a:cxn>
                        <a:cxn ang="0">
                          <a:pos x="230" y="50"/>
                        </a:cxn>
                        <a:cxn ang="0">
                          <a:pos x="284" y="28"/>
                        </a:cxn>
                        <a:cxn ang="0">
                          <a:pos x="338" y="0"/>
                        </a:cxn>
                        <a:cxn ang="0">
                          <a:pos x="376" y="52"/>
                        </a:cxn>
                        <a:cxn ang="0">
                          <a:pos x="406" y="90"/>
                        </a:cxn>
                        <a:cxn ang="0">
                          <a:pos x="440" y="120"/>
                        </a:cxn>
                        <a:cxn ang="0">
                          <a:pos x="414" y="142"/>
                        </a:cxn>
                        <a:cxn ang="0">
                          <a:pos x="404" y="164"/>
                        </a:cxn>
                        <a:cxn ang="0">
                          <a:pos x="380" y="186"/>
                        </a:cxn>
                        <a:cxn ang="0">
                          <a:pos x="364" y="212"/>
                        </a:cxn>
                        <a:cxn ang="0">
                          <a:pos x="330" y="214"/>
                        </a:cxn>
                        <a:cxn ang="0">
                          <a:pos x="300" y="212"/>
                        </a:cxn>
                        <a:cxn ang="0">
                          <a:pos x="270" y="204"/>
                        </a:cxn>
                        <a:cxn ang="0">
                          <a:pos x="262" y="184"/>
                        </a:cxn>
                        <a:cxn ang="0">
                          <a:pos x="240" y="186"/>
                        </a:cxn>
                        <a:cxn ang="0">
                          <a:pos x="212" y="188"/>
                        </a:cxn>
                        <a:cxn ang="0">
                          <a:pos x="190" y="160"/>
                        </a:cxn>
                        <a:cxn ang="0">
                          <a:pos x="162" y="168"/>
                        </a:cxn>
                        <a:cxn ang="0">
                          <a:pos x="148" y="204"/>
                        </a:cxn>
                        <a:cxn ang="0">
                          <a:pos x="156" y="220"/>
                        </a:cxn>
                        <a:cxn ang="0">
                          <a:pos x="172" y="230"/>
                        </a:cxn>
                        <a:cxn ang="0">
                          <a:pos x="128" y="288"/>
                        </a:cxn>
                        <a:cxn ang="0">
                          <a:pos x="120" y="316"/>
                        </a:cxn>
                        <a:cxn ang="0">
                          <a:pos x="112" y="340"/>
                        </a:cxn>
                        <a:cxn ang="0">
                          <a:pos x="84" y="310"/>
                        </a:cxn>
                        <a:cxn ang="0">
                          <a:pos x="52" y="274"/>
                        </a:cxn>
                        <a:cxn ang="0">
                          <a:pos x="34" y="228"/>
                        </a:cxn>
                        <a:cxn ang="0">
                          <a:pos x="24" y="190"/>
                        </a:cxn>
                        <a:cxn ang="0">
                          <a:pos x="0" y="156"/>
                        </a:cxn>
                        <a:cxn ang="0">
                          <a:pos x="24" y="100"/>
                        </a:cxn>
                        <a:cxn ang="0">
                          <a:pos x="68" y="64"/>
                        </a:cxn>
                        <a:cxn ang="0">
                          <a:pos x="94" y="42"/>
                        </a:cxn>
                        <a:cxn ang="0">
                          <a:pos x="138" y="42"/>
                        </a:cxn>
                      </a:cxnLst>
                      <a:rect l="0" t="0" r="r" b="b"/>
                      <a:pathLst>
                        <a:path w="440" h="340">
                          <a:moveTo>
                            <a:pt x="156" y="44"/>
                          </a:moveTo>
                          <a:lnTo>
                            <a:pt x="184" y="80"/>
                          </a:lnTo>
                          <a:lnTo>
                            <a:pt x="196" y="74"/>
                          </a:lnTo>
                          <a:lnTo>
                            <a:pt x="208" y="82"/>
                          </a:lnTo>
                          <a:lnTo>
                            <a:pt x="226" y="74"/>
                          </a:lnTo>
                          <a:lnTo>
                            <a:pt x="230" y="50"/>
                          </a:lnTo>
                          <a:lnTo>
                            <a:pt x="268" y="48"/>
                          </a:lnTo>
                          <a:lnTo>
                            <a:pt x="284" y="28"/>
                          </a:lnTo>
                          <a:lnTo>
                            <a:pt x="310" y="30"/>
                          </a:lnTo>
                          <a:lnTo>
                            <a:pt x="338" y="0"/>
                          </a:lnTo>
                          <a:lnTo>
                            <a:pt x="370" y="14"/>
                          </a:lnTo>
                          <a:lnTo>
                            <a:pt x="376" y="52"/>
                          </a:lnTo>
                          <a:lnTo>
                            <a:pt x="396" y="72"/>
                          </a:lnTo>
                          <a:lnTo>
                            <a:pt x="406" y="90"/>
                          </a:lnTo>
                          <a:lnTo>
                            <a:pt x="416" y="110"/>
                          </a:lnTo>
                          <a:lnTo>
                            <a:pt x="440" y="120"/>
                          </a:lnTo>
                          <a:lnTo>
                            <a:pt x="438" y="130"/>
                          </a:lnTo>
                          <a:lnTo>
                            <a:pt x="414" y="142"/>
                          </a:lnTo>
                          <a:lnTo>
                            <a:pt x="404" y="146"/>
                          </a:lnTo>
                          <a:lnTo>
                            <a:pt x="404" y="164"/>
                          </a:lnTo>
                          <a:lnTo>
                            <a:pt x="386" y="170"/>
                          </a:lnTo>
                          <a:lnTo>
                            <a:pt x="380" y="186"/>
                          </a:lnTo>
                          <a:lnTo>
                            <a:pt x="366" y="192"/>
                          </a:lnTo>
                          <a:lnTo>
                            <a:pt x="364" y="212"/>
                          </a:lnTo>
                          <a:lnTo>
                            <a:pt x="344" y="210"/>
                          </a:lnTo>
                          <a:lnTo>
                            <a:pt x="330" y="214"/>
                          </a:lnTo>
                          <a:lnTo>
                            <a:pt x="320" y="228"/>
                          </a:lnTo>
                          <a:lnTo>
                            <a:pt x="300" y="212"/>
                          </a:lnTo>
                          <a:lnTo>
                            <a:pt x="284" y="204"/>
                          </a:lnTo>
                          <a:lnTo>
                            <a:pt x="270" y="204"/>
                          </a:lnTo>
                          <a:lnTo>
                            <a:pt x="268" y="196"/>
                          </a:lnTo>
                          <a:lnTo>
                            <a:pt x="262" y="184"/>
                          </a:lnTo>
                          <a:lnTo>
                            <a:pt x="250" y="182"/>
                          </a:lnTo>
                          <a:lnTo>
                            <a:pt x="240" y="186"/>
                          </a:lnTo>
                          <a:lnTo>
                            <a:pt x="232" y="196"/>
                          </a:lnTo>
                          <a:lnTo>
                            <a:pt x="212" y="188"/>
                          </a:lnTo>
                          <a:lnTo>
                            <a:pt x="210" y="170"/>
                          </a:lnTo>
                          <a:lnTo>
                            <a:pt x="190" y="160"/>
                          </a:lnTo>
                          <a:lnTo>
                            <a:pt x="176" y="168"/>
                          </a:lnTo>
                          <a:lnTo>
                            <a:pt x="162" y="168"/>
                          </a:lnTo>
                          <a:lnTo>
                            <a:pt x="142" y="190"/>
                          </a:lnTo>
                          <a:lnTo>
                            <a:pt x="148" y="204"/>
                          </a:lnTo>
                          <a:lnTo>
                            <a:pt x="144" y="214"/>
                          </a:lnTo>
                          <a:lnTo>
                            <a:pt x="156" y="220"/>
                          </a:lnTo>
                          <a:lnTo>
                            <a:pt x="164" y="216"/>
                          </a:lnTo>
                          <a:lnTo>
                            <a:pt x="172" y="230"/>
                          </a:lnTo>
                          <a:lnTo>
                            <a:pt x="164" y="252"/>
                          </a:lnTo>
                          <a:lnTo>
                            <a:pt x="128" y="288"/>
                          </a:lnTo>
                          <a:lnTo>
                            <a:pt x="132" y="308"/>
                          </a:lnTo>
                          <a:lnTo>
                            <a:pt x="120" y="316"/>
                          </a:lnTo>
                          <a:lnTo>
                            <a:pt x="124" y="336"/>
                          </a:lnTo>
                          <a:lnTo>
                            <a:pt x="112" y="340"/>
                          </a:lnTo>
                          <a:lnTo>
                            <a:pt x="98" y="340"/>
                          </a:lnTo>
                          <a:lnTo>
                            <a:pt x="84" y="310"/>
                          </a:lnTo>
                          <a:lnTo>
                            <a:pt x="56" y="302"/>
                          </a:lnTo>
                          <a:lnTo>
                            <a:pt x="52" y="274"/>
                          </a:lnTo>
                          <a:lnTo>
                            <a:pt x="52" y="250"/>
                          </a:lnTo>
                          <a:lnTo>
                            <a:pt x="34" y="228"/>
                          </a:lnTo>
                          <a:lnTo>
                            <a:pt x="36" y="206"/>
                          </a:lnTo>
                          <a:lnTo>
                            <a:pt x="24" y="190"/>
                          </a:lnTo>
                          <a:lnTo>
                            <a:pt x="6" y="184"/>
                          </a:lnTo>
                          <a:lnTo>
                            <a:pt x="0" y="156"/>
                          </a:lnTo>
                          <a:lnTo>
                            <a:pt x="12" y="140"/>
                          </a:lnTo>
                          <a:lnTo>
                            <a:pt x="24" y="100"/>
                          </a:lnTo>
                          <a:lnTo>
                            <a:pt x="46" y="60"/>
                          </a:lnTo>
                          <a:lnTo>
                            <a:pt x="68" y="64"/>
                          </a:lnTo>
                          <a:lnTo>
                            <a:pt x="72" y="42"/>
                          </a:lnTo>
                          <a:lnTo>
                            <a:pt x="94" y="42"/>
                          </a:lnTo>
                          <a:lnTo>
                            <a:pt x="110" y="26"/>
                          </a:lnTo>
                          <a:lnTo>
                            <a:pt x="138" y="42"/>
                          </a:lnTo>
                          <a:lnTo>
                            <a:pt x="156" y="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874" name="TextBox 97"/>
                <p:cNvSpPr txBox="1"/>
                <p:nvPr/>
              </p:nvSpPr>
              <p:spPr>
                <a:xfrm>
                  <a:off x="8746232" y="3188540"/>
                  <a:ext cx="444723" cy="1135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787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C6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Padova</a:t>
                  </a:r>
                </a:p>
              </p:txBody>
            </p:sp>
            <p:sp>
              <p:nvSpPr>
                <p:cNvPr id="875" name="TextBox 98"/>
                <p:cNvSpPr txBox="1"/>
                <p:nvPr/>
              </p:nvSpPr>
              <p:spPr>
                <a:xfrm>
                  <a:off x="8791088" y="3311414"/>
                  <a:ext cx="444723" cy="1135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787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C6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Rovigo</a:t>
                  </a:r>
                </a:p>
              </p:txBody>
            </p:sp>
          </p:grpSp>
          <p:grpSp>
            <p:nvGrpSpPr>
              <p:cNvPr id="839" name="Group 108"/>
              <p:cNvGrpSpPr/>
              <p:nvPr/>
            </p:nvGrpSpPr>
            <p:grpSpPr>
              <a:xfrm>
                <a:off x="2946575" y="5160367"/>
                <a:ext cx="986734" cy="932873"/>
                <a:chOff x="1214303" y="4454136"/>
                <a:chExt cx="1003021" cy="948271"/>
              </a:xfrm>
            </p:grpSpPr>
            <p:grpSp>
              <p:nvGrpSpPr>
                <p:cNvPr id="864" name="Group 106"/>
                <p:cNvGrpSpPr/>
                <p:nvPr/>
              </p:nvGrpSpPr>
              <p:grpSpPr>
                <a:xfrm>
                  <a:off x="1214303" y="4454136"/>
                  <a:ext cx="1003021" cy="948271"/>
                  <a:chOff x="1089370" y="4425923"/>
                  <a:chExt cx="1003021" cy="948271"/>
                </a:xfrm>
              </p:grpSpPr>
              <p:sp>
                <p:nvSpPr>
                  <p:cNvPr id="866" name="Rectangle 105"/>
                  <p:cNvSpPr/>
                  <p:nvPr/>
                </p:nvSpPr>
                <p:spPr>
                  <a:xfrm>
                    <a:off x="1089370" y="4425923"/>
                    <a:ext cx="1003021" cy="94827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6C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89955" tIns="44978" rIns="89955" bIns="4497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771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67" name="Group 99"/>
                  <p:cNvGrpSpPr/>
                  <p:nvPr/>
                </p:nvGrpSpPr>
                <p:grpSpPr>
                  <a:xfrm>
                    <a:off x="1147320" y="4479154"/>
                    <a:ext cx="892865" cy="818271"/>
                    <a:chOff x="4819743" y="4228822"/>
                    <a:chExt cx="553291" cy="507067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868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5025652" y="4450139"/>
                      <a:ext cx="347382" cy="285750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6"/>
                        </a:cxn>
                        <a:cxn ang="0">
                          <a:pos x="74" y="14"/>
                        </a:cxn>
                        <a:cxn ang="0">
                          <a:pos x="106" y="22"/>
                        </a:cxn>
                        <a:cxn ang="0">
                          <a:pos x="138" y="26"/>
                        </a:cxn>
                        <a:cxn ang="0">
                          <a:pos x="180" y="28"/>
                        </a:cxn>
                        <a:cxn ang="0">
                          <a:pos x="216" y="54"/>
                        </a:cxn>
                        <a:cxn ang="0">
                          <a:pos x="228" y="24"/>
                        </a:cxn>
                        <a:cxn ang="0">
                          <a:pos x="262" y="2"/>
                        </a:cxn>
                        <a:cxn ang="0">
                          <a:pos x="272" y="44"/>
                        </a:cxn>
                        <a:cxn ang="0">
                          <a:pos x="302" y="62"/>
                        </a:cxn>
                        <a:cxn ang="0">
                          <a:pos x="300" y="86"/>
                        </a:cxn>
                        <a:cxn ang="0">
                          <a:pos x="316" y="102"/>
                        </a:cxn>
                        <a:cxn ang="0">
                          <a:pos x="346" y="162"/>
                        </a:cxn>
                        <a:cxn ang="0">
                          <a:pos x="384" y="184"/>
                        </a:cxn>
                        <a:cxn ang="0">
                          <a:pos x="398" y="216"/>
                        </a:cxn>
                        <a:cxn ang="0">
                          <a:pos x="400" y="254"/>
                        </a:cxn>
                        <a:cxn ang="0">
                          <a:pos x="382" y="294"/>
                        </a:cxn>
                        <a:cxn ang="0">
                          <a:pos x="368" y="328"/>
                        </a:cxn>
                        <a:cxn ang="0">
                          <a:pos x="350" y="312"/>
                        </a:cxn>
                        <a:cxn ang="0">
                          <a:pos x="320" y="314"/>
                        </a:cxn>
                        <a:cxn ang="0">
                          <a:pos x="302" y="338"/>
                        </a:cxn>
                        <a:cxn ang="0">
                          <a:pos x="272" y="342"/>
                        </a:cxn>
                        <a:cxn ang="0">
                          <a:pos x="246" y="334"/>
                        </a:cxn>
                        <a:cxn ang="0">
                          <a:pos x="224" y="302"/>
                        </a:cxn>
                        <a:cxn ang="0">
                          <a:pos x="198" y="276"/>
                        </a:cxn>
                        <a:cxn ang="0">
                          <a:pos x="156" y="258"/>
                        </a:cxn>
                        <a:cxn ang="0">
                          <a:pos x="132" y="256"/>
                        </a:cxn>
                        <a:cxn ang="0">
                          <a:pos x="138" y="238"/>
                        </a:cxn>
                        <a:cxn ang="0">
                          <a:pos x="154" y="204"/>
                        </a:cxn>
                        <a:cxn ang="0">
                          <a:pos x="144" y="168"/>
                        </a:cxn>
                        <a:cxn ang="0">
                          <a:pos x="120" y="118"/>
                        </a:cxn>
                        <a:cxn ang="0">
                          <a:pos x="102" y="86"/>
                        </a:cxn>
                        <a:cxn ang="0">
                          <a:pos x="74" y="70"/>
                        </a:cxn>
                        <a:cxn ang="0">
                          <a:pos x="50" y="88"/>
                        </a:cxn>
                        <a:cxn ang="0">
                          <a:pos x="26" y="92"/>
                        </a:cxn>
                        <a:cxn ang="0">
                          <a:pos x="12" y="88"/>
                        </a:cxn>
                        <a:cxn ang="0">
                          <a:pos x="4" y="52"/>
                        </a:cxn>
                        <a:cxn ang="0">
                          <a:pos x="18" y="22"/>
                        </a:cxn>
                        <a:cxn ang="0">
                          <a:pos x="28" y="2"/>
                        </a:cxn>
                      </a:cxnLst>
                      <a:rect l="0" t="0" r="r" b="b"/>
                      <a:pathLst>
                        <a:path w="408" h="346">
                          <a:moveTo>
                            <a:pt x="28" y="2"/>
                          </a:moveTo>
                          <a:lnTo>
                            <a:pt x="48" y="6"/>
                          </a:lnTo>
                          <a:lnTo>
                            <a:pt x="68" y="0"/>
                          </a:lnTo>
                          <a:lnTo>
                            <a:pt x="74" y="14"/>
                          </a:lnTo>
                          <a:lnTo>
                            <a:pt x="88" y="20"/>
                          </a:lnTo>
                          <a:lnTo>
                            <a:pt x="106" y="22"/>
                          </a:lnTo>
                          <a:lnTo>
                            <a:pt x="126" y="10"/>
                          </a:lnTo>
                          <a:lnTo>
                            <a:pt x="138" y="26"/>
                          </a:lnTo>
                          <a:lnTo>
                            <a:pt x="162" y="28"/>
                          </a:lnTo>
                          <a:lnTo>
                            <a:pt x="180" y="28"/>
                          </a:lnTo>
                          <a:lnTo>
                            <a:pt x="204" y="54"/>
                          </a:lnTo>
                          <a:lnTo>
                            <a:pt x="216" y="54"/>
                          </a:lnTo>
                          <a:lnTo>
                            <a:pt x="230" y="40"/>
                          </a:lnTo>
                          <a:lnTo>
                            <a:pt x="228" y="24"/>
                          </a:lnTo>
                          <a:lnTo>
                            <a:pt x="244" y="2"/>
                          </a:lnTo>
                          <a:lnTo>
                            <a:pt x="262" y="2"/>
                          </a:lnTo>
                          <a:lnTo>
                            <a:pt x="274" y="16"/>
                          </a:lnTo>
                          <a:lnTo>
                            <a:pt x="272" y="44"/>
                          </a:lnTo>
                          <a:lnTo>
                            <a:pt x="282" y="56"/>
                          </a:lnTo>
                          <a:lnTo>
                            <a:pt x="302" y="62"/>
                          </a:lnTo>
                          <a:lnTo>
                            <a:pt x="312" y="72"/>
                          </a:lnTo>
                          <a:lnTo>
                            <a:pt x="300" y="86"/>
                          </a:lnTo>
                          <a:lnTo>
                            <a:pt x="298" y="98"/>
                          </a:lnTo>
                          <a:lnTo>
                            <a:pt x="316" y="102"/>
                          </a:lnTo>
                          <a:lnTo>
                            <a:pt x="326" y="132"/>
                          </a:lnTo>
                          <a:lnTo>
                            <a:pt x="346" y="162"/>
                          </a:lnTo>
                          <a:lnTo>
                            <a:pt x="368" y="178"/>
                          </a:lnTo>
                          <a:lnTo>
                            <a:pt x="384" y="184"/>
                          </a:lnTo>
                          <a:lnTo>
                            <a:pt x="382" y="208"/>
                          </a:lnTo>
                          <a:lnTo>
                            <a:pt x="398" y="216"/>
                          </a:lnTo>
                          <a:lnTo>
                            <a:pt x="408" y="234"/>
                          </a:lnTo>
                          <a:lnTo>
                            <a:pt x="400" y="254"/>
                          </a:lnTo>
                          <a:lnTo>
                            <a:pt x="384" y="272"/>
                          </a:lnTo>
                          <a:lnTo>
                            <a:pt x="382" y="294"/>
                          </a:lnTo>
                          <a:lnTo>
                            <a:pt x="368" y="308"/>
                          </a:lnTo>
                          <a:lnTo>
                            <a:pt x="368" y="328"/>
                          </a:lnTo>
                          <a:lnTo>
                            <a:pt x="358" y="320"/>
                          </a:lnTo>
                          <a:lnTo>
                            <a:pt x="350" y="312"/>
                          </a:lnTo>
                          <a:lnTo>
                            <a:pt x="332" y="310"/>
                          </a:lnTo>
                          <a:lnTo>
                            <a:pt x="320" y="314"/>
                          </a:lnTo>
                          <a:lnTo>
                            <a:pt x="310" y="328"/>
                          </a:lnTo>
                          <a:lnTo>
                            <a:pt x="302" y="338"/>
                          </a:lnTo>
                          <a:lnTo>
                            <a:pt x="290" y="346"/>
                          </a:lnTo>
                          <a:lnTo>
                            <a:pt x="272" y="342"/>
                          </a:lnTo>
                          <a:lnTo>
                            <a:pt x="262" y="334"/>
                          </a:lnTo>
                          <a:lnTo>
                            <a:pt x="246" y="334"/>
                          </a:lnTo>
                          <a:lnTo>
                            <a:pt x="246" y="316"/>
                          </a:lnTo>
                          <a:lnTo>
                            <a:pt x="224" y="302"/>
                          </a:lnTo>
                          <a:lnTo>
                            <a:pt x="210" y="288"/>
                          </a:lnTo>
                          <a:lnTo>
                            <a:pt x="198" y="276"/>
                          </a:lnTo>
                          <a:lnTo>
                            <a:pt x="174" y="280"/>
                          </a:lnTo>
                          <a:lnTo>
                            <a:pt x="156" y="258"/>
                          </a:lnTo>
                          <a:lnTo>
                            <a:pt x="142" y="256"/>
                          </a:lnTo>
                          <a:lnTo>
                            <a:pt x="132" y="256"/>
                          </a:lnTo>
                          <a:lnTo>
                            <a:pt x="128" y="242"/>
                          </a:lnTo>
                          <a:lnTo>
                            <a:pt x="138" y="238"/>
                          </a:lnTo>
                          <a:lnTo>
                            <a:pt x="138" y="212"/>
                          </a:lnTo>
                          <a:lnTo>
                            <a:pt x="154" y="204"/>
                          </a:lnTo>
                          <a:lnTo>
                            <a:pt x="152" y="180"/>
                          </a:lnTo>
                          <a:lnTo>
                            <a:pt x="144" y="168"/>
                          </a:lnTo>
                          <a:lnTo>
                            <a:pt x="132" y="142"/>
                          </a:lnTo>
                          <a:lnTo>
                            <a:pt x="120" y="118"/>
                          </a:lnTo>
                          <a:lnTo>
                            <a:pt x="110" y="106"/>
                          </a:lnTo>
                          <a:lnTo>
                            <a:pt x="102" y="86"/>
                          </a:lnTo>
                          <a:lnTo>
                            <a:pt x="90" y="78"/>
                          </a:lnTo>
                          <a:lnTo>
                            <a:pt x="74" y="70"/>
                          </a:lnTo>
                          <a:lnTo>
                            <a:pt x="56" y="80"/>
                          </a:lnTo>
                          <a:lnTo>
                            <a:pt x="50" y="88"/>
                          </a:lnTo>
                          <a:lnTo>
                            <a:pt x="34" y="84"/>
                          </a:lnTo>
                          <a:lnTo>
                            <a:pt x="26" y="92"/>
                          </a:lnTo>
                          <a:lnTo>
                            <a:pt x="22" y="98"/>
                          </a:lnTo>
                          <a:lnTo>
                            <a:pt x="12" y="88"/>
                          </a:lnTo>
                          <a:lnTo>
                            <a:pt x="20" y="68"/>
                          </a:lnTo>
                          <a:lnTo>
                            <a:pt x="4" y="52"/>
                          </a:lnTo>
                          <a:lnTo>
                            <a:pt x="0" y="38"/>
                          </a:lnTo>
                          <a:lnTo>
                            <a:pt x="18" y="22"/>
                          </a:lnTo>
                          <a:lnTo>
                            <a:pt x="18" y="8"/>
                          </a:lnTo>
                          <a:lnTo>
                            <a:pt x="28" y="2"/>
                          </a:lnTo>
                          <a:close/>
                        </a:path>
                      </a:pathLst>
                    </a:custGeom>
                    <a:solidFill>
                      <a:srgbClr val="006C67"/>
                    </a:solidFill>
                    <a:ln w="3175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9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4972424" y="4230223"/>
                      <a:ext cx="228320" cy="17649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7"/>
                        </a:cxn>
                        <a:cxn ang="0">
                          <a:pos x="2" y="183"/>
                        </a:cxn>
                        <a:cxn ang="0">
                          <a:pos x="10" y="173"/>
                        </a:cxn>
                        <a:cxn ang="0">
                          <a:pos x="22" y="177"/>
                        </a:cxn>
                        <a:cxn ang="0">
                          <a:pos x="30" y="181"/>
                        </a:cxn>
                        <a:cxn ang="0">
                          <a:pos x="38" y="173"/>
                        </a:cxn>
                        <a:cxn ang="0">
                          <a:pos x="26" y="157"/>
                        </a:cxn>
                        <a:cxn ang="0">
                          <a:pos x="14" y="145"/>
                        </a:cxn>
                        <a:cxn ang="0">
                          <a:pos x="20" y="139"/>
                        </a:cxn>
                        <a:cxn ang="0">
                          <a:pos x="38" y="139"/>
                        </a:cxn>
                        <a:cxn ang="0">
                          <a:pos x="42" y="121"/>
                        </a:cxn>
                        <a:cxn ang="0">
                          <a:pos x="34" y="101"/>
                        </a:cxn>
                        <a:cxn ang="0">
                          <a:pos x="34" y="87"/>
                        </a:cxn>
                        <a:cxn ang="0">
                          <a:pos x="46" y="75"/>
                        </a:cxn>
                        <a:cxn ang="0">
                          <a:pos x="38" y="52"/>
                        </a:cxn>
                        <a:cxn ang="0">
                          <a:pos x="50" y="36"/>
                        </a:cxn>
                        <a:cxn ang="0">
                          <a:pos x="66" y="44"/>
                        </a:cxn>
                        <a:cxn ang="0">
                          <a:pos x="90" y="46"/>
                        </a:cxn>
                        <a:cxn ang="0">
                          <a:pos x="114" y="34"/>
                        </a:cxn>
                        <a:cxn ang="0">
                          <a:pos x="134" y="42"/>
                        </a:cxn>
                        <a:cxn ang="0">
                          <a:pos x="134" y="16"/>
                        </a:cxn>
                        <a:cxn ang="0">
                          <a:pos x="144" y="16"/>
                        </a:cxn>
                        <a:cxn ang="0">
                          <a:pos x="156" y="28"/>
                        </a:cxn>
                        <a:cxn ang="0">
                          <a:pos x="172" y="18"/>
                        </a:cxn>
                        <a:cxn ang="0">
                          <a:pos x="184" y="12"/>
                        </a:cxn>
                        <a:cxn ang="0">
                          <a:pos x="196" y="10"/>
                        </a:cxn>
                        <a:cxn ang="0">
                          <a:pos x="198" y="0"/>
                        </a:cxn>
                        <a:cxn ang="0">
                          <a:pos x="220" y="2"/>
                        </a:cxn>
                        <a:cxn ang="0">
                          <a:pos x="230" y="16"/>
                        </a:cxn>
                        <a:cxn ang="0">
                          <a:pos x="242" y="28"/>
                        </a:cxn>
                        <a:cxn ang="0">
                          <a:pos x="234" y="40"/>
                        </a:cxn>
                        <a:cxn ang="0">
                          <a:pos x="228" y="61"/>
                        </a:cxn>
                        <a:cxn ang="0">
                          <a:pos x="248" y="73"/>
                        </a:cxn>
                        <a:cxn ang="0">
                          <a:pos x="268" y="81"/>
                        </a:cxn>
                        <a:cxn ang="0">
                          <a:pos x="248" y="87"/>
                        </a:cxn>
                        <a:cxn ang="0">
                          <a:pos x="204" y="91"/>
                        </a:cxn>
                        <a:cxn ang="0">
                          <a:pos x="200" y="109"/>
                        </a:cxn>
                        <a:cxn ang="0">
                          <a:pos x="214" y="119"/>
                        </a:cxn>
                        <a:cxn ang="0">
                          <a:pos x="198" y="125"/>
                        </a:cxn>
                        <a:cxn ang="0">
                          <a:pos x="200" y="139"/>
                        </a:cxn>
                        <a:cxn ang="0">
                          <a:pos x="216" y="145"/>
                        </a:cxn>
                        <a:cxn ang="0">
                          <a:pos x="202" y="161"/>
                        </a:cxn>
                        <a:cxn ang="0">
                          <a:pos x="188" y="167"/>
                        </a:cxn>
                        <a:cxn ang="0">
                          <a:pos x="172" y="183"/>
                        </a:cxn>
                        <a:cxn ang="0">
                          <a:pos x="142" y="179"/>
                        </a:cxn>
                        <a:cxn ang="0">
                          <a:pos x="118" y="177"/>
                        </a:cxn>
                        <a:cxn ang="0">
                          <a:pos x="106" y="193"/>
                        </a:cxn>
                        <a:cxn ang="0">
                          <a:pos x="88" y="189"/>
                        </a:cxn>
                        <a:cxn ang="0">
                          <a:pos x="78" y="205"/>
                        </a:cxn>
                        <a:cxn ang="0">
                          <a:pos x="68" y="199"/>
                        </a:cxn>
                        <a:cxn ang="0">
                          <a:pos x="40" y="215"/>
                        </a:cxn>
                        <a:cxn ang="0">
                          <a:pos x="20" y="215"/>
                        </a:cxn>
                        <a:cxn ang="0">
                          <a:pos x="0" y="207"/>
                        </a:cxn>
                      </a:cxnLst>
                      <a:rect l="0" t="0" r="r" b="b"/>
                      <a:pathLst>
                        <a:path w="268" h="215">
                          <a:moveTo>
                            <a:pt x="0" y="207"/>
                          </a:moveTo>
                          <a:lnTo>
                            <a:pt x="2" y="183"/>
                          </a:lnTo>
                          <a:lnTo>
                            <a:pt x="10" y="173"/>
                          </a:lnTo>
                          <a:lnTo>
                            <a:pt x="22" y="177"/>
                          </a:lnTo>
                          <a:lnTo>
                            <a:pt x="30" y="181"/>
                          </a:lnTo>
                          <a:lnTo>
                            <a:pt x="38" y="173"/>
                          </a:lnTo>
                          <a:lnTo>
                            <a:pt x="26" y="157"/>
                          </a:lnTo>
                          <a:lnTo>
                            <a:pt x="14" y="145"/>
                          </a:lnTo>
                          <a:lnTo>
                            <a:pt x="20" y="139"/>
                          </a:lnTo>
                          <a:lnTo>
                            <a:pt x="38" y="139"/>
                          </a:lnTo>
                          <a:lnTo>
                            <a:pt x="42" y="121"/>
                          </a:lnTo>
                          <a:lnTo>
                            <a:pt x="34" y="101"/>
                          </a:lnTo>
                          <a:lnTo>
                            <a:pt x="34" y="87"/>
                          </a:lnTo>
                          <a:lnTo>
                            <a:pt x="46" y="75"/>
                          </a:lnTo>
                          <a:lnTo>
                            <a:pt x="38" y="52"/>
                          </a:lnTo>
                          <a:lnTo>
                            <a:pt x="50" y="36"/>
                          </a:lnTo>
                          <a:lnTo>
                            <a:pt x="66" y="44"/>
                          </a:lnTo>
                          <a:lnTo>
                            <a:pt x="90" y="46"/>
                          </a:lnTo>
                          <a:lnTo>
                            <a:pt x="114" y="34"/>
                          </a:lnTo>
                          <a:lnTo>
                            <a:pt x="134" y="42"/>
                          </a:lnTo>
                          <a:lnTo>
                            <a:pt x="134" y="16"/>
                          </a:lnTo>
                          <a:lnTo>
                            <a:pt x="144" y="16"/>
                          </a:lnTo>
                          <a:lnTo>
                            <a:pt x="156" y="28"/>
                          </a:lnTo>
                          <a:lnTo>
                            <a:pt x="172" y="18"/>
                          </a:lnTo>
                          <a:lnTo>
                            <a:pt x="184" y="12"/>
                          </a:lnTo>
                          <a:lnTo>
                            <a:pt x="196" y="10"/>
                          </a:lnTo>
                          <a:lnTo>
                            <a:pt x="198" y="0"/>
                          </a:lnTo>
                          <a:lnTo>
                            <a:pt x="220" y="2"/>
                          </a:lnTo>
                          <a:lnTo>
                            <a:pt x="230" y="16"/>
                          </a:lnTo>
                          <a:lnTo>
                            <a:pt x="242" y="28"/>
                          </a:lnTo>
                          <a:lnTo>
                            <a:pt x="234" y="40"/>
                          </a:lnTo>
                          <a:lnTo>
                            <a:pt x="228" y="61"/>
                          </a:lnTo>
                          <a:lnTo>
                            <a:pt x="248" y="73"/>
                          </a:lnTo>
                          <a:lnTo>
                            <a:pt x="268" y="81"/>
                          </a:lnTo>
                          <a:lnTo>
                            <a:pt x="248" y="87"/>
                          </a:lnTo>
                          <a:lnTo>
                            <a:pt x="204" y="91"/>
                          </a:lnTo>
                          <a:lnTo>
                            <a:pt x="200" y="109"/>
                          </a:lnTo>
                          <a:lnTo>
                            <a:pt x="214" y="119"/>
                          </a:lnTo>
                          <a:lnTo>
                            <a:pt x="198" y="125"/>
                          </a:lnTo>
                          <a:lnTo>
                            <a:pt x="200" y="139"/>
                          </a:lnTo>
                          <a:lnTo>
                            <a:pt x="216" y="145"/>
                          </a:lnTo>
                          <a:lnTo>
                            <a:pt x="202" y="161"/>
                          </a:lnTo>
                          <a:lnTo>
                            <a:pt x="188" y="167"/>
                          </a:lnTo>
                          <a:lnTo>
                            <a:pt x="172" y="183"/>
                          </a:lnTo>
                          <a:lnTo>
                            <a:pt x="142" y="179"/>
                          </a:lnTo>
                          <a:lnTo>
                            <a:pt x="118" y="177"/>
                          </a:lnTo>
                          <a:lnTo>
                            <a:pt x="106" y="193"/>
                          </a:lnTo>
                          <a:lnTo>
                            <a:pt x="88" y="189"/>
                          </a:lnTo>
                          <a:lnTo>
                            <a:pt x="78" y="205"/>
                          </a:lnTo>
                          <a:lnTo>
                            <a:pt x="68" y="199"/>
                          </a:lnTo>
                          <a:lnTo>
                            <a:pt x="40" y="215"/>
                          </a:lnTo>
                          <a:lnTo>
                            <a:pt x="20" y="215"/>
                          </a:lnTo>
                          <a:lnTo>
                            <a:pt x="0" y="20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0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4819743" y="4228822"/>
                      <a:ext cx="196103" cy="193301"/>
                    </a:xfrm>
                    <a:custGeom>
                      <a:avLst/>
                      <a:gdLst/>
                      <a:ahLst/>
                      <a:cxnLst>
                        <a:cxn ang="0">
                          <a:pos x="82" y="235"/>
                        </a:cxn>
                        <a:cxn ang="0">
                          <a:pos x="66" y="211"/>
                        </a:cxn>
                        <a:cxn ang="0">
                          <a:pos x="54" y="203"/>
                        </a:cxn>
                        <a:cxn ang="0">
                          <a:pos x="50" y="183"/>
                        </a:cxn>
                        <a:cxn ang="0">
                          <a:pos x="32" y="151"/>
                        </a:cxn>
                        <a:cxn ang="0">
                          <a:pos x="0" y="115"/>
                        </a:cxn>
                        <a:cxn ang="0">
                          <a:pos x="8" y="107"/>
                        </a:cxn>
                        <a:cxn ang="0">
                          <a:pos x="18" y="105"/>
                        </a:cxn>
                        <a:cxn ang="0">
                          <a:pos x="30" y="89"/>
                        </a:cxn>
                        <a:cxn ang="0">
                          <a:pos x="40" y="87"/>
                        </a:cxn>
                        <a:cxn ang="0">
                          <a:pos x="38" y="71"/>
                        </a:cxn>
                        <a:cxn ang="0">
                          <a:pos x="40" y="34"/>
                        </a:cxn>
                        <a:cxn ang="0">
                          <a:pos x="60" y="14"/>
                        </a:cxn>
                        <a:cxn ang="0">
                          <a:pos x="74" y="12"/>
                        </a:cxn>
                        <a:cxn ang="0">
                          <a:pos x="78" y="30"/>
                        </a:cxn>
                        <a:cxn ang="0">
                          <a:pos x="86" y="46"/>
                        </a:cxn>
                        <a:cxn ang="0">
                          <a:pos x="110" y="48"/>
                        </a:cxn>
                        <a:cxn ang="0">
                          <a:pos x="114" y="34"/>
                        </a:cxn>
                        <a:cxn ang="0">
                          <a:pos x="106" y="18"/>
                        </a:cxn>
                        <a:cxn ang="0">
                          <a:pos x="116" y="2"/>
                        </a:cxn>
                        <a:cxn ang="0">
                          <a:pos x="134" y="6"/>
                        </a:cxn>
                        <a:cxn ang="0">
                          <a:pos x="146" y="0"/>
                        </a:cxn>
                        <a:cxn ang="0">
                          <a:pos x="172" y="10"/>
                        </a:cxn>
                        <a:cxn ang="0">
                          <a:pos x="186" y="22"/>
                        </a:cxn>
                        <a:cxn ang="0">
                          <a:pos x="192" y="20"/>
                        </a:cxn>
                        <a:cxn ang="0">
                          <a:pos x="204" y="26"/>
                        </a:cxn>
                        <a:cxn ang="0">
                          <a:pos x="226" y="30"/>
                        </a:cxn>
                        <a:cxn ang="0">
                          <a:pos x="230" y="38"/>
                        </a:cxn>
                        <a:cxn ang="0">
                          <a:pos x="218" y="54"/>
                        </a:cxn>
                        <a:cxn ang="0">
                          <a:pos x="226" y="77"/>
                        </a:cxn>
                        <a:cxn ang="0">
                          <a:pos x="214" y="89"/>
                        </a:cxn>
                        <a:cxn ang="0">
                          <a:pos x="214" y="103"/>
                        </a:cxn>
                        <a:cxn ang="0">
                          <a:pos x="222" y="123"/>
                        </a:cxn>
                        <a:cxn ang="0">
                          <a:pos x="218" y="141"/>
                        </a:cxn>
                        <a:cxn ang="0">
                          <a:pos x="200" y="141"/>
                        </a:cxn>
                        <a:cxn ang="0">
                          <a:pos x="194" y="147"/>
                        </a:cxn>
                        <a:cxn ang="0">
                          <a:pos x="206" y="159"/>
                        </a:cxn>
                        <a:cxn ang="0">
                          <a:pos x="218" y="175"/>
                        </a:cxn>
                        <a:cxn ang="0">
                          <a:pos x="210" y="183"/>
                        </a:cxn>
                        <a:cxn ang="0">
                          <a:pos x="202" y="179"/>
                        </a:cxn>
                        <a:cxn ang="0">
                          <a:pos x="190" y="175"/>
                        </a:cxn>
                        <a:cxn ang="0">
                          <a:pos x="182" y="185"/>
                        </a:cxn>
                        <a:cxn ang="0">
                          <a:pos x="180" y="209"/>
                        </a:cxn>
                        <a:cxn ang="0">
                          <a:pos x="164" y="229"/>
                        </a:cxn>
                        <a:cxn ang="0">
                          <a:pos x="122" y="227"/>
                        </a:cxn>
                        <a:cxn ang="0">
                          <a:pos x="110" y="221"/>
                        </a:cxn>
                        <a:cxn ang="0">
                          <a:pos x="82" y="235"/>
                        </a:cxn>
                      </a:cxnLst>
                      <a:rect l="0" t="0" r="r" b="b"/>
                      <a:pathLst>
                        <a:path w="230" h="235">
                          <a:moveTo>
                            <a:pt x="82" y="235"/>
                          </a:moveTo>
                          <a:lnTo>
                            <a:pt x="66" y="211"/>
                          </a:lnTo>
                          <a:lnTo>
                            <a:pt x="54" y="203"/>
                          </a:lnTo>
                          <a:lnTo>
                            <a:pt x="50" y="183"/>
                          </a:lnTo>
                          <a:lnTo>
                            <a:pt x="32" y="151"/>
                          </a:lnTo>
                          <a:lnTo>
                            <a:pt x="0" y="115"/>
                          </a:lnTo>
                          <a:lnTo>
                            <a:pt x="8" y="107"/>
                          </a:lnTo>
                          <a:lnTo>
                            <a:pt x="18" y="105"/>
                          </a:lnTo>
                          <a:lnTo>
                            <a:pt x="30" y="89"/>
                          </a:lnTo>
                          <a:lnTo>
                            <a:pt x="40" y="87"/>
                          </a:lnTo>
                          <a:lnTo>
                            <a:pt x="38" y="71"/>
                          </a:lnTo>
                          <a:lnTo>
                            <a:pt x="40" y="34"/>
                          </a:lnTo>
                          <a:lnTo>
                            <a:pt x="60" y="14"/>
                          </a:lnTo>
                          <a:lnTo>
                            <a:pt x="74" y="12"/>
                          </a:lnTo>
                          <a:lnTo>
                            <a:pt x="78" y="30"/>
                          </a:lnTo>
                          <a:lnTo>
                            <a:pt x="86" y="46"/>
                          </a:lnTo>
                          <a:lnTo>
                            <a:pt x="110" y="48"/>
                          </a:lnTo>
                          <a:lnTo>
                            <a:pt x="114" y="34"/>
                          </a:lnTo>
                          <a:lnTo>
                            <a:pt x="106" y="18"/>
                          </a:lnTo>
                          <a:lnTo>
                            <a:pt x="116" y="2"/>
                          </a:lnTo>
                          <a:lnTo>
                            <a:pt x="134" y="6"/>
                          </a:lnTo>
                          <a:lnTo>
                            <a:pt x="146" y="0"/>
                          </a:lnTo>
                          <a:lnTo>
                            <a:pt x="172" y="10"/>
                          </a:lnTo>
                          <a:lnTo>
                            <a:pt x="186" y="22"/>
                          </a:lnTo>
                          <a:lnTo>
                            <a:pt x="192" y="20"/>
                          </a:lnTo>
                          <a:lnTo>
                            <a:pt x="204" y="26"/>
                          </a:lnTo>
                          <a:lnTo>
                            <a:pt x="226" y="30"/>
                          </a:lnTo>
                          <a:lnTo>
                            <a:pt x="230" y="38"/>
                          </a:lnTo>
                          <a:lnTo>
                            <a:pt x="218" y="54"/>
                          </a:lnTo>
                          <a:lnTo>
                            <a:pt x="226" y="77"/>
                          </a:lnTo>
                          <a:lnTo>
                            <a:pt x="214" y="89"/>
                          </a:lnTo>
                          <a:lnTo>
                            <a:pt x="214" y="103"/>
                          </a:lnTo>
                          <a:lnTo>
                            <a:pt x="222" y="123"/>
                          </a:lnTo>
                          <a:lnTo>
                            <a:pt x="218" y="141"/>
                          </a:lnTo>
                          <a:lnTo>
                            <a:pt x="200" y="141"/>
                          </a:lnTo>
                          <a:lnTo>
                            <a:pt x="194" y="147"/>
                          </a:lnTo>
                          <a:lnTo>
                            <a:pt x="206" y="159"/>
                          </a:lnTo>
                          <a:lnTo>
                            <a:pt x="218" y="175"/>
                          </a:lnTo>
                          <a:lnTo>
                            <a:pt x="210" y="183"/>
                          </a:lnTo>
                          <a:lnTo>
                            <a:pt x="202" y="179"/>
                          </a:lnTo>
                          <a:lnTo>
                            <a:pt x="190" y="175"/>
                          </a:lnTo>
                          <a:lnTo>
                            <a:pt x="182" y="185"/>
                          </a:lnTo>
                          <a:lnTo>
                            <a:pt x="180" y="209"/>
                          </a:lnTo>
                          <a:lnTo>
                            <a:pt x="164" y="229"/>
                          </a:lnTo>
                          <a:lnTo>
                            <a:pt x="122" y="227"/>
                          </a:lnTo>
                          <a:lnTo>
                            <a:pt x="110" y="221"/>
                          </a:lnTo>
                          <a:lnTo>
                            <a:pt x="82" y="23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1" name="Freeform 394"/>
                    <p:cNvSpPr>
                      <a:spLocks/>
                    </p:cNvSpPr>
                    <p:nvPr/>
                  </p:nvSpPr>
                  <p:spPr bwMode="auto">
                    <a:xfrm>
                      <a:off x="4888380" y="4394109"/>
                      <a:ext cx="179294" cy="14987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4"/>
                        </a:cxn>
                        <a:cxn ang="0">
                          <a:pos x="12" y="30"/>
                        </a:cxn>
                        <a:cxn ang="0">
                          <a:pos x="28" y="20"/>
                        </a:cxn>
                        <a:cxn ang="0">
                          <a:pos x="40" y="26"/>
                        </a:cxn>
                        <a:cxn ang="0">
                          <a:pos x="82" y="28"/>
                        </a:cxn>
                        <a:cxn ang="0">
                          <a:pos x="98" y="8"/>
                        </a:cxn>
                        <a:cxn ang="0">
                          <a:pos x="118" y="16"/>
                        </a:cxn>
                        <a:cxn ang="0">
                          <a:pos x="138" y="16"/>
                        </a:cxn>
                        <a:cxn ang="0">
                          <a:pos x="152" y="8"/>
                        </a:cxn>
                        <a:cxn ang="0">
                          <a:pos x="166" y="0"/>
                        </a:cxn>
                        <a:cxn ang="0">
                          <a:pos x="176" y="6"/>
                        </a:cxn>
                        <a:cxn ang="0">
                          <a:pos x="182" y="26"/>
                        </a:cxn>
                        <a:cxn ang="0">
                          <a:pos x="210" y="38"/>
                        </a:cxn>
                        <a:cxn ang="0">
                          <a:pos x="208" y="50"/>
                        </a:cxn>
                        <a:cxn ang="0">
                          <a:pos x="180" y="50"/>
                        </a:cxn>
                        <a:cxn ang="0">
                          <a:pos x="188" y="70"/>
                        </a:cxn>
                        <a:cxn ang="0">
                          <a:pos x="178" y="76"/>
                        </a:cxn>
                        <a:cxn ang="0">
                          <a:pos x="178" y="90"/>
                        </a:cxn>
                        <a:cxn ang="0">
                          <a:pos x="160" y="106"/>
                        </a:cxn>
                        <a:cxn ang="0">
                          <a:pos x="164" y="120"/>
                        </a:cxn>
                        <a:cxn ang="0">
                          <a:pos x="180" y="136"/>
                        </a:cxn>
                        <a:cxn ang="0">
                          <a:pos x="172" y="156"/>
                        </a:cxn>
                        <a:cxn ang="0">
                          <a:pos x="150" y="154"/>
                        </a:cxn>
                        <a:cxn ang="0">
                          <a:pos x="142" y="164"/>
                        </a:cxn>
                        <a:cxn ang="0">
                          <a:pos x="130" y="168"/>
                        </a:cxn>
                        <a:cxn ang="0">
                          <a:pos x="118" y="176"/>
                        </a:cxn>
                        <a:cxn ang="0">
                          <a:pos x="106" y="182"/>
                        </a:cxn>
                        <a:cxn ang="0">
                          <a:pos x="104" y="170"/>
                        </a:cxn>
                        <a:cxn ang="0">
                          <a:pos x="110" y="164"/>
                        </a:cxn>
                        <a:cxn ang="0">
                          <a:pos x="126" y="152"/>
                        </a:cxn>
                        <a:cxn ang="0">
                          <a:pos x="132" y="142"/>
                        </a:cxn>
                        <a:cxn ang="0">
                          <a:pos x="140" y="130"/>
                        </a:cxn>
                        <a:cxn ang="0">
                          <a:pos x="138" y="116"/>
                        </a:cxn>
                        <a:cxn ang="0">
                          <a:pos x="132" y="106"/>
                        </a:cxn>
                        <a:cxn ang="0">
                          <a:pos x="120" y="104"/>
                        </a:cxn>
                        <a:cxn ang="0">
                          <a:pos x="108" y="96"/>
                        </a:cxn>
                        <a:cxn ang="0">
                          <a:pos x="96" y="92"/>
                        </a:cxn>
                        <a:cxn ang="0">
                          <a:pos x="94" y="82"/>
                        </a:cxn>
                        <a:cxn ang="0">
                          <a:pos x="82" y="70"/>
                        </a:cxn>
                        <a:cxn ang="0">
                          <a:pos x="68" y="78"/>
                        </a:cxn>
                        <a:cxn ang="0">
                          <a:pos x="62" y="90"/>
                        </a:cxn>
                        <a:cxn ang="0">
                          <a:pos x="52" y="90"/>
                        </a:cxn>
                        <a:cxn ang="0">
                          <a:pos x="42" y="84"/>
                        </a:cxn>
                        <a:cxn ang="0">
                          <a:pos x="30" y="80"/>
                        </a:cxn>
                        <a:cxn ang="0">
                          <a:pos x="24" y="80"/>
                        </a:cxn>
                        <a:cxn ang="0">
                          <a:pos x="20" y="88"/>
                        </a:cxn>
                        <a:cxn ang="0">
                          <a:pos x="22" y="96"/>
                        </a:cxn>
                        <a:cxn ang="0">
                          <a:pos x="14" y="110"/>
                        </a:cxn>
                        <a:cxn ang="0">
                          <a:pos x="10" y="82"/>
                        </a:cxn>
                        <a:cxn ang="0">
                          <a:pos x="6" y="54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210" h="182">
                          <a:moveTo>
                            <a:pt x="0" y="34"/>
                          </a:moveTo>
                          <a:lnTo>
                            <a:pt x="12" y="30"/>
                          </a:lnTo>
                          <a:lnTo>
                            <a:pt x="28" y="20"/>
                          </a:lnTo>
                          <a:lnTo>
                            <a:pt x="40" y="26"/>
                          </a:lnTo>
                          <a:lnTo>
                            <a:pt x="82" y="28"/>
                          </a:lnTo>
                          <a:lnTo>
                            <a:pt x="98" y="8"/>
                          </a:lnTo>
                          <a:lnTo>
                            <a:pt x="118" y="16"/>
                          </a:lnTo>
                          <a:lnTo>
                            <a:pt x="138" y="16"/>
                          </a:lnTo>
                          <a:lnTo>
                            <a:pt x="152" y="8"/>
                          </a:lnTo>
                          <a:lnTo>
                            <a:pt x="166" y="0"/>
                          </a:lnTo>
                          <a:lnTo>
                            <a:pt x="176" y="6"/>
                          </a:lnTo>
                          <a:lnTo>
                            <a:pt x="182" y="26"/>
                          </a:lnTo>
                          <a:lnTo>
                            <a:pt x="210" y="38"/>
                          </a:lnTo>
                          <a:lnTo>
                            <a:pt x="208" y="50"/>
                          </a:lnTo>
                          <a:lnTo>
                            <a:pt x="180" y="50"/>
                          </a:lnTo>
                          <a:lnTo>
                            <a:pt x="188" y="70"/>
                          </a:lnTo>
                          <a:lnTo>
                            <a:pt x="178" y="76"/>
                          </a:lnTo>
                          <a:lnTo>
                            <a:pt x="178" y="90"/>
                          </a:lnTo>
                          <a:lnTo>
                            <a:pt x="160" y="106"/>
                          </a:lnTo>
                          <a:lnTo>
                            <a:pt x="164" y="120"/>
                          </a:lnTo>
                          <a:lnTo>
                            <a:pt x="180" y="136"/>
                          </a:lnTo>
                          <a:lnTo>
                            <a:pt x="172" y="156"/>
                          </a:lnTo>
                          <a:lnTo>
                            <a:pt x="150" y="154"/>
                          </a:lnTo>
                          <a:lnTo>
                            <a:pt x="142" y="164"/>
                          </a:lnTo>
                          <a:lnTo>
                            <a:pt x="130" y="168"/>
                          </a:lnTo>
                          <a:lnTo>
                            <a:pt x="118" y="176"/>
                          </a:lnTo>
                          <a:lnTo>
                            <a:pt x="106" y="182"/>
                          </a:lnTo>
                          <a:lnTo>
                            <a:pt x="104" y="170"/>
                          </a:lnTo>
                          <a:lnTo>
                            <a:pt x="110" y="164"/>
                          </a:lnTo>
                          <a:lnTo>
                            <a:pt x="126" y="152"/>
                          </a:lnTo>
                          <a:lnTo>
                            <a:pt x="132" y="142"/>
                          </a:lnTo>
                          <a:lnTo>
                            <a:pt x="140" y="130"/>
                          </a:lnTo>
                          <a:lnTo>
                            <a:pt x="138" y="116"/>
                          </a:lnTo>
                          <a:lnTo>
                            <a:pt x="132" y="106"/>
                          </a:lnTo>
                          <a:lnTo>
                            <a:pt x="120" y="104"/>
                          </a:lnTo>
                          <a:lnTo>
                            <a:pt x="108" y="96"/>
                          </a:lnTo>
                          <a:lnTo>
                            <a:pt x="96" y="92"/>
                          </a:lnTo>
                          <a:lnTo>
                            <a:pt x="94" y="82"/>
                          </a:lnTo>
                          <a:lnTo>
                            <a:pt x="82" y="70"/>
                          </a:lnTo>
                          <a:lnTo>
                            <a:pt x="68" y="78"/>
                          </a:lnTo>
                          <a:lnTo>
                            <a:pt x="62" y="90"/>
                          </a:lnTo>
                          <a:lnTo>
                            <a:pt x="52" y="90"/>
                          </a:lnTo>
                          <a:lnTo>
                            <a:pt x="42" y="84"/>
                          </a:lnTo>
                          <a:lnTo>
                            <a:pt x="30" y="80"/>
                          </a:lnTo>
                          <a:lnTo>
                            <a:pt x="24" y="80"/>
                          </a:lnTo>
                          <a:lnTo>
                            <a:pt x="20" y="88"/>
                          </a:lnTo>
                          <a:lnTo>
                            <a:pt x="22" y="96"/>
                          </a:lnTo>
                          <a:lnTo>
                            <a:pt x="14" y="110"/>
                          </a:lnTo>
                          <a:lnTo>
                            <a:pt x="10" y="82"/>
                          </a:lnTo>
                          <a:lnTo>
                            <a:pt x="6" y="5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2" name="Freeform 395"/>
                    <p:cNvSpPr>
                      <a:spLocks/>
                    </p:cNvSpPr>
                    <p:nvPr/>
                  </p:nvSpPr>
                  <p:spPr bwMode="auto">
                    <a:xfrm>
                      <a:off x="5039659" y="4297458"/>
                      <a:ext cx="270342" cy="1975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4"/>
                        </a:cxn>
                        <a:cxn ang="0">
                          <a:pos x="10" y="108"/>
                        </a:cxn>
                        <a:cxn ang="0">
                          <a:pos x="28" y="112"/>
                        </a:cxn>
                        <a:cxn ang="0">
                          <a:pos x="40" y="96"/>
                        </a:cxn>
                        <a:cxn ang="0">
                          <a:pos x="62" y="96"/>
                        </a:cxn>
                        <a:cxn ang="0">
                          <a:pos x="94" y="102"/>
                        </a:cxn>
                        <a:cxn ang="0">
                          <a:pos x="110" y="86"/>
                        </a:cxn>
                        <a:cxn ang="0">
                          <a:pos x="124" y="80"/>
                        </a:cxn>
                        <a:cxn ang="0">
                          <a:pos x="138" y="64"/>
                        </a:cxn>
                        <a:cxn ang="0">
                          <a:pos x="122" y="58"/>
                        </a:cxn>
                        <a:cxn ang="0">
                          <a:pos x="120" y="44"/>
                        </a:cxn>
                        <a:cxn ang="0">
                          <a:pos x="136" y="38"/>
                        </a:cxn>
                        <a:cxn ang="0">
                          <a:pos x="122" y="28"/>
                        </a:cxn>
                        <a:cxn ang="0">
                          <a:pos x="126" y="10"/>
                        </a:cxn>
                        <a:cxn ang="0">
                          <a:pos x="170" y="6"/>
                        </a:cxn>
                        <a:cxn ang="0">
                          <a:pos x="190" y="0"/>
                        </a:cxn>
                        <a:cxn ang="0">
                          <a:pos x="202" y="6"/>
                        </a:cxn>
                        <a:cxn ang="0">
                          <a:pos x="214" y="12"/>
                        </a:cxn>
                        <a:cxn ang="0">
                          <a:pos x="222" y="26"/>
                        </a:cxn>
                        <a:cxn ang="0">
                          <a:pos x="204" y="34"/>
                        </a:cxn>
                        <a:cxn ang="0">
                          <a:pos x="194" y="42"/>
                        </a:cxn>
                        <a:cxn ang="0">
                          <a:pos x="208" y="60"/>
                        </a:cxn>
                        <a:cxn ang="0">
                          <a:pos x="226" y="78"/>
                        </a:cxn>
                        <a:cxn ang="0">
                          <a:pos x="244" y="80"/>
                        </a:cxn>
                        <a:cxn ang="0">
                          <a:pos x="262" y="72"/>
                        </a:cxn>
                        <a:cxn ang="0">
                          <a:pos x="280" y="86"/>
                        </a:cxn>
                        <a:cxn ang="0">
                          <a:pos x="304" y="90"/>
                        </a:cxn>
                        <a:cxn ang="0">
                          <a:pos x="308" y="102"/>
                        </a:cxn>
                        <a:cxn ang="0">
                          <a:pos x="318" y="122"/>
                        </a:cxn>
                        <a:cxn ang="0">
                          <a:pos x="304" y="148"/>
                        </a:cxn>
                        <a:cxn ang="0">
                          <a:pos x="282" y="168"/>
                        </a:cxn>
                        <a:cxn ang="0">
                          <a:pos x="262" y="162"/>
                        </a:cxn>
                        <a:cxn ang="0">
                          <a:pos x="252" y="168"/>
                        </a:cxn>
                        <a:cxn ang="0">
                          <a:pos x="246" y="188"/>
                        </a:cxn>
                        <a:cxn ang="0">
                          <a:pos x="228" y="188"/>
                        </a:cxn>
                        <a:cxn ang="0">
                          <a:pos x="212" y="210"/>
                        </a:cxn>
                        <a:cxn ang="0">
                          <a:pos x="214" y="226"/>
                        </a:cxn>
                        <a:cxn ang="0">
                          <a:pos x="200" y="240"/>
                        </a:cxn>
                        <a:cxn ang="0">
                          <a:pos x="188" y="240"/>
                        </a:cxn>
                        <a:cxn ang="0">
                          <a:pos x="164" y="214"/>
                        </a:cxn>
                        <a:cxn ang="0">
                          <a:pos x="146" y="214"/>
                        </a:cxn>
                        <a:cxn ang="0">
                          <a:pos x="122" y="212"/>
                        </a:cxn>
                        <a:cxn ang="0">
                          <a:pos x="110" y="196"/>
                        </a:cxn>
                        <a:cxn ang="0">
                          <a:pos x="90" y="208"/>
                        </a:cxn>
                        <a:cxn ang="0">
                          <a:pos x="72" y="206"/>
                        </a:cxn>
                        <a:cxn ang="0">
                          <a:pos x="58" y="200"/>
                        </a:cxn>
                        <a:cxn ang="0">
                          <a:pos x="52" y="186"/>
                        </a:cxn>
                        <a:cxn ang="0">
                          <a:pos x="32" y="192"/>
                        </a:cxn>
                        <a:cxn ang="0">
                          <a:pos x="12" y="188"/>
                        </a:cxn>
                        <a:cxn ang="0">
                          <a:pos x="4" y="168"/>
                        </a:cxn>
                        <a:cxn ang="0">
                          <a:pos x="32" y="168"/>
                        </a:cxn>
                        <a:cxn ang="0">
                          <a:pos x="34" y="156"/>
                        </a:cxn>
                        <a:cxn ang="0">
                          <a:pos x="6" y="144"/>
                        </a:cxn>
                        <a:cxn ang="0">
                          <a:pos x="0" y="124"/>
                        </a:cxn>
                      </a:cxnLst>
                      <a:rect l="0" t="0" r="r" b="b"/>
                      <a:pathLst>
                        <a:path w="318" h="240">
                          <a:moveTo>
                            <a:pt x="0" y="124"/>
                          </a:moveTo>
                          <a:lnTo>
                            <a:pt x="10" y="108"/>
                          </a:lnTo>
                          <a:lnTo>
                            <a:pt x="28" y="112"/>
                          </a:lnTo>
                          <a:lnTo>
                            <a:pt x="40" y="96"/>
                          </a:lnTo>
                          <a:lnTo>
                            <a:pt x="62" y="96"/>
                          </a:lnTo>
                          <a:lnTo>
                            <a:pt x="94" y="102"/>
                          </a:lnTo>
                          <a:lnTo>
                            <a:pt x="110" y="86"/>
                          </a:lnTo>
                          <a:lnTo>
                            <a:pt x="124" y="80"/>
                          </a:lnTo>
                          <a:lnTo>
                            <a:pt x="138" y="64"/>
                          </a:lnTo>
                          <a:lnTo>
                            <a:pt x="122" y="58"/>
                          </a:lnTo>
                          <a:lnTo>
                            <a:pt x="120" y="44"/>
                          </a:lnTo>
                          <a:lnTo>
                            <a:pt x="136" y="38"/>
                          </a:lnTo>
                          <a:lnTo>
                            <a:pt x="122" y="28"/>
                          </a:lnTo>
                          <a:lnTo>
                            <a:pt x="126" y="10"/>
                          </a:lnTo>
                          <a:lnTo>
                            <a:pt x="170" y="6"/>
                          </a:lnTo>
                          <a:lnTo>
                            <a:pt x="190" y="0"/>
                          </a:lnTo>
                          <a:lnTo>
                            <a:pt x="202" y="6"/>
                          </a:lnTo>
                          <a:lnTo>
                            <a:pt x="214" y="12"/>
                          </a:lnTo>
                          <a:lnTo>
                            <a:pt x="222" y="26"/>
                          </a:lnTo>
                          <a:lnTo>
                            <a:pt x="204" y="34"/>
                          </a:lnTo>
                          <a:lnTo>
                            <a:pt x="194" y="42"/>
                          </a:lnTo>
                          <a:lnTo>
                            <a:pt x="208" y="60"/>
                          </a:lnTo>
                          <a:lnTo>
                            <a:pt x="226" y="78"/>
                          </a:lnTo>
                          <a:lnTo>
                            <a:pt x="244" y="80"/>
                          </a:lnTo>
                          <a:lnTo>
                            <a:pt x="262" y="72"/>
                          </a:lnTo>
                          <a:lnTo>
                            <a:pt x="280" y="86"/>
                          </a:lnTo>
                          <a:lnTo>
                            <a:pt x="304" y="90"/>
                          </a:lnTo>
                          <a:lnTo>
                            <a:pt x="308" y="102"/>
                          </a:lnTo>
                          <a:lnTo>
                            <a:pt x="318" y="122"/>
                          </a:lnTo>
                          <a:lnTo>
                            <a:pt x="304" y="148"/>
                          </a:lnTo>
                          <a:lnTo>
                            <a:pt x="282" y="168"/>
                          </a:lnTo>
                          <a:lnTo>
                            <a:pt x="262" y="162"/>
                          </a:lnTo>
                          <a:lnTo>
                            <a:pt x="252" y="168"/>
                          </a:lnTo>
                          <a:lnTo>
                            <a:pt x="246" y="188"/>
                          </a:lnTo>
                          <a:lnTo>
                            <a:pt x="228" y="188"/>
                          </a:lnTo>
                          <a:lnTo>
                            <a:pt x="212" y="210"/>
                          </a:lnTo>
                          <a:lnTo>
                            <a:pt x="214" y="226"/>
                          </a:lnTo>
                          <a:lnTo>
                            <a:pt x="200" y="240"/>
                          </a:lnTo>
                          <a:lnTo>
                            <a:pt x="188" y="240"/>
                          </a:lnTo>
                          <a:lnTo>
                            <a:pt x="164" y="214"/>
                          </a:lnTo>
                          <a:lnTo>
                            <a:pt x="146" y="214"/>
                          </a:lnTo>
                          <a:lnTo>
                            <a:pt x="122" y="212"/>
                          </a:lnTo>
                          <a:lnTo>
                            <a:pt x="110" y="196"/>
                          </a:lnTo>
                          <a:lnTo>
                            <a:pt x="90" y="208"/>
                          </a:lnTo>
                          <a:lnTo>
                            <a:pt x="72" y="206"/>
                          </a:lnTo>
                          <a:lnTo>
                            <a:pt x="58" y="200"/>
                          </a:lnTo>
                          <a:lnTo>
                            <a:pt x="52" y="186"/>
                          </a:lnTo>
                          <a:lnTo>
                            <a:pt x="32" y="192"/>
                          </a:lnTo>
                          <a:lnTo>
                            <a:pt x="12" y="188"/>
                          </a:lnTo>
                          <a:lnTo>
                            <a:pt x="4" y="168"/>
                          </a:lnTo>
                          <a:lnTo>
                            <a:pt x="32" y="168"/>
                          </a:lnTo>
                          <a:lnTo>
                            <a:pt x="34" y="156"/>
                          </a:lnTo>
                          <a:lnTo>
                            <a:pt x="6" y="144"/>
                          </a:lnTo>
                          <a:lnTo>
                            <a:pt x="0" y="1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562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865" name="TextBox 107"/>
                <p:cNvSpPr txBox="1"/>
                <p:nvPr/>
              </p:nvSpPr>
              <p:spPr>
                <a:xfrm>
                  <a:off x="1305308" y="5089324"/>
                  <a:ext cx="444723" cy="1135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787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C6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Salerno</a:t>
                  </a:r>
                </a:p>
              </p:txBody>
            </p:sp>
          </p:grpSp>
          <p:grpSp>
            <p:nvGrpSpPr>
              <p:cNvPr id="841" name="Group 190"/>
              <p:cNvGrpSpPr/>
              <p:nvPr/>
            </p:nvGrpSpPr>
            <p:grpSpPr>
              <a:xfrm>
                <a:off x="3865258" y="4057076"/>
                <a:ext cx="845947" cy="725473"/>
                <a:chOff x="8615968" y="4335571"/>
                <a:chExt cx="859911" cy="737448"/>
              </a:xfrm>
            </p:grpSpPr>
            <p:sp>
              <p:nvSpPr>
                <p:cNvPr id="842" name="Rectangle 182"/>
                <p:cNvSpPr/>
                <p:nvPr/>
              </p:nvSpPr>
              <p:spPr>
                <a:xfrm>
                  <a:off x="8615968" y="4335571"/>
                  <a:ext cx="803438" cy="737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C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9955" tIns="44978" rIns="89955" bIns="4497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77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43" name="Group 185"/>
                <p:cNvGrpSpPr/>
                <p:nvPr/>
              </p:nvGrpSpPr>
              <p:grpSpPr>
                <a:xfrm>
                  <a:off x="8817716" y="4429495"/>
                  <a:ext cx="481899" cy="581342"/>
                  <a:chOff x="4690176" y="3154457"/>
                  <a:chExt cx="352985" cy="425825"/>
                </a:xfrm>
                <a:solidFill>
                  <a:schemeClr val="accent2"/>
                </a:solidFill>
              </p:grpSpPr>
              <p:sp>
                <p:nvSpPr>
                  <p:cNvPr id="846" name="Freeform 312"/>
                  <p:cNvSpPr>
                    <a:spLocks/>
                  </p:cNvSpPr>
                  <p:nvPr/>
                </p:nvSpPr>
                <p:spPr bwMode="auto">
                  <a:xfrm>
                    <a:off x="4690176" y="3385579"/>
                    <a:ext cx="257735" cy="194703"/>
                  </a:xfrm>
                  <a:custGeom>
                    <a:avLst/>
                    <a:gdLst/>
                    <a:ahLst/>
                    <a:cxnLst>
                      <a:cxn ang="0">
                        <a:pos x="168" y="230"/>
                      </a:cxn>
                      <a:cxn ang="0">
                        <a:pos x="156" y="214"/>
                      </a:cxn>
                      <a:cxn ang="0">
                        <a:pos x="156" y="190"/>
                      </a:cxn>
                      <a:cxn ang="0">
                        <a:pos x="142" y="194"/>
                      </a:cxn>
                      <a:cxn ang="0">
                        <a:pos x="124" y="186"/>
                      </a:cxn>
                      <a:cxn ang="0">
                        <a:pos x="110" y="166"/>
                      </a:cxn>
                      <a:cxn ang="0">
                        <a:pos x="102" y="144"/>
                      </a:cxn>
                      <a:cxn ang="0">
                        <a:pos x="96" y="124"/>
                      </a:cxn>
                      <a:cxn ang="0">
                        <a:pos x="80" y="110"/>
                      </a:cxn>
                      <a:cxn ang="0">
                        <a:pos x="68" y="118"/>
                      </a:cxn>
                      <a:cxn ang="0">
                        <a:pos x="36" y="120"/>
                      </a:cxn>
                      <a:cxn ang="0">
                        <a:pos x="22" y="112"/>
                      </a:cxn>
                      <a:cxn ang="0">
                        <a:pos x="10" y="94"/>
                      </a:cxn>
                      <a:cxn ang="0">
                        <a:pos x="22" y="74"/>
                      </a:cxn>
                      <a:cxn ang="0">
                        <a:pos x="8" y="56"/>
                      </a:cxn>
                      <a:cxn ang="0">
                        <a:pos x="0" y="36"/>
                      </a:cxn>
                      <a:cxn ang="0">
                        <a:pos x="12" y="22"/>
                      </a:cxn>
                      <a:cxn ang="0">
                        <a:pos x="28" y="22"/>
                      </a:cxn>
                      <a:cxn ang="0">
                        <a:pos x="46" y="0"/>
                      </a:cxn>
                      <a:cxn ang="0">
                        <a:pos x="88" y="2"/>
                      </a:cxn>
                      <a:cxn ang="0">
                        <a:pos x="118" y="10"/>
                      </a:cxn>
                      <a:cxn ang="0">
                        <a:pos x="132" y="30"/>
                      </a:cxn>
                      <a:cxn ang="0">
                        <a:pos x="126" y="48"/>
                      </a:cxn>
                      <a:cxn ang="0">
                        <a:pos x="114" y="70"/>
                      </a:cxn>
                      <a:cxn ang="0">
                        <a:pos x="112" y="84"/>
                      </a:cxn>
                      <a:cxn ang="0">
                        <a:pos x="136" y="84"/>
                      </a:cxn>
                      <a:cxn ang="0">
                        <a:pos x="138" y="92"/>
                      </a:cxn>
                      <a:cxn ang="0">
                        <a:pos x="138" y="106"/>
                      </a:cxn>
                      <a:cxn ang="0">
                        <a:pos x="156" y="106"/>
                      </a:cxn>
                      <a:cxn ang="0">
                        <a:pos x="178" y="86"/>
                      </a:cxn>
                      <a:cxn ang="0">
                        <a:pos x="194" y="94"/>
                      </a:cxn>
                      <a:cxn ang="0">
                        <a:pos x="208" y="86"/>
                      </a:cxn>
                      <a:cxn ang="0">
                        <a:pos x="210" y="108"/>
                      </a:cxn>
                      <a:cxn ang="0">
                        <a:pos x="248" y="142"/>
                      </a:cxn>
                      <a:cxn ang="0">
                        <a:pos x="266" y="116"/>
                      </a:cxn>
                      <a:cxn ang="0">
                        <a:pos x="285" y="114"/>
                      </a:cxn>
                      <a:cxn ang="0">
                        <a:pos x="301" y="138"/>
                      </a:cxn>
                      <a:cxn ang="0">
                        <a:pos x="299" y="156"/>
                      </a:cxn>
                      <a:cxn ang="0">
                        <a:pos x="279" y="174"/>
                      </a:cxn>
                      <a:cxn ang="0">
                        <a:pos x="262" y="182"/>
                      </a:cxn>
                      <a:cxn ang="0">
                        <a:pos x="248" y="182"/>
                      </a:cxn>
                      <a:cxn ang="0">
                        <a:pos x="242" y="208"/>
                      </a:cxn>
                      <a:cxn ang="0">
                        <a:pos x="218" y="202"/>
                      </a:cxn>
                      <a:cxn ang="0">
                        <a:pos x="214" y="224"/>
                      </a:cxn>
                      <a:cxn ang="0">
                        <a:pos x="194" y="236"/>
                      </a:cxn>
                      <a:cxn ang="0">
                        <a:pos x="180" y="228"/>
                      </a:cxn>
                      <a:cxn ang="0">
                        <a:pos x="168" y="230"/>
                      </a:cxn>
                    </a:cxnLst>
                    <a:rect l="0" t="0" r="r" b="b"/>
                    <a:pathLst>
                      <a:path w="301" h="236">
                        <a:moveTo>
                          <a:pt x="168" y="230"/>
                        </a:moveTo>
                        <a:lnTo>
                          <a:pt x="156" y="214"/>
                        </a:lnTo>
                        <a:lnTo>
                          <a:pt x="156" y="190"/>
                        </a:lnTo>
                        <a:lnTo>
                          <a:pt x="142" y="194"/>
                        </a:lnTo>
                        <a:lnTo>
                          <a:pt x="124" y="186"/>
                        </a:lnTo>
                        <a:lnTo>
                          <a:pt x="110" y="166"/>
                        </a:lnTo>
                        <a:lnTo>
                          <a:pt x="102" y="144"/>
                        </a:lnTo>
                        <a:lnTo>
                          <a:pt x="96" y="124"/>
                        </a:lnTo>
                        <a:lnTo>
                          <a:pt x="80" y="110"/>
                        </a:lnTo>
                        <a:lnTo>
                          <a:pt x="68" y="118"/>
                        </a:lnTo>
                        <a:lnTo>
                          <a:pt x="36" y="120"/>
                        </a:lnTo>
                        <a:lnTo>
                          <a:pt x="22" y="112"/>
                        </a:lnTo>
                        <a:lnTo>
                          <a:pt x="10" y="94"/>
                        </a:lnTo>
                        <a:lnTo>
                          <a:pt x="22" y="74"/>
                        </a:lnTo>
                        <a:lnTo>
                          <a:pt x="8" y="56"/>
                        </a:lnTo>
                        <a:lnTo>
                          <a:pt x="0" y="36"/>
                        </a:lnTo>
                        <a:lnTo>
                          <a:pt x="12" y="22"/>
                        </a:lnTo>
                        <a:lnTo>
                          <a:pt x="28" y="22"/>
                        </a:lnTo>
                        <a:lnTo>
                          <a:pt x="46" y="0"/>
                        </a:lnTo>
                        <a:lnTo>
                          <a:pt x="88" y="2"/>
                        </a:lnTo>
                        <a:lnTo>
                          <a:pt x="118" y="10"/>
                        </a:lnTo>
                        <a:lnTo>
                          <a:pt x="132" y="30"/>
                        </a:lnTo>
                        <a:lnTo>
                          <a:pt x="126" y="48"/>
                        </a:lnTo>
                        <a:lnTo>
                          <a:pt x="114" y="70"/>
                        </a:lnTo>
                        <a:lnTo>
                          <a:pt x="112" y="84"/>
                        </a:lnTo>
                        <a:lnTo>
                          <a:pt x="136" y="84"/>
                        </a:lnTo>
                        <a:lnTo>
                          <a:pt x="138" y="92"/>
                        </a:lnTo>
                        <a:lnTo>
                          <a:pt x="138" y="106"/>
                        </a:lnTo>
                        <a:lnTo>
                          <a:pt x="156" y="106"/>
                        </a:lnTo>
                        <a:lnTo>
                          <a:pt x="178" y="86"/>
                        </a:lnTo>
                        <a:lnTo>
                          <a:pt x="194" y="94"/>
                        </a:lnTo>
                        <a:lnTo>
                          <a:pt x="208" y="86"/>
                        </a:lnTo>
                        <a:lnTo>
                          <a:pt x="210" y="108"/>
                        </a:lnTo>
                        <a:lnTo>
                          <a:pt x="248" y="142"/>
                        </a:lnTo>
                        <a:lnTo>
                          <a:pt x="266" y="116"/>
                        </a:lnTo>
                        <a:lnTo>
                          <a:pt x="285" y="114"/>
                        </a:lnTo>
                        <a:lnTo>
                          <a:pt x="301" y="138"/>
                        </a:lnTo>
                        <a:lnTo>
                          <a:pt x="299" y="156"/>
                        </a:lnTo>
                        <a:lnTo>
                          <a:pt x="279" y="174"/>
                        </a:lnTo>
                        <a:lnTo>
                          <a:pt x="262" y="182"/>
                        </a:lnTo>
                        <a:lnTo>
                          <a:pt x="248" y="182"/>
                        </a:lnTo>
                        <a:lnTo>
                          <a:pt x="242" y="208"/>
                        </a:lnTo>
                        <a:lnTo>
                          <a:pt x="218" y="202"/>
                        </a:lnTo>
                        <a:lnTo>
                          <a:pt x="214" y="224"/>
                        </a:lnTo>
                        <a:lnTo>
                          <a:pt x="194" y="236"/>
                        </a:lnTo>
                        <a:lnTo>
                          <a:pt x="180" y="228"/>
                        </a:lnTo>
                        <a:lnTo>
                          <a:pt x="168" y="230"/>
                        </a:lnTo>
                        <a:close/>
                      </a:path>
                    </a:pathLst>
                  </a:custGeom>
                  <a:solidFill>
                    <a:srgbClr val="006C67"/>
                  </a:solidFill>
                  <a:ln w="3175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562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7" name="Freeform 316"/>
                  <p:cNvSpPr>
                    <a:spLocks/>
                  </p:cNvSpPr>
                  <p:nvPr/>
                </p:nvSpPr>
                <p:spPr bwMode="auto">
                  <a:xfrm>
                    <a:off x="4695779" y="3154457"/>
                    <a:ext cx="347382" cy="348784"/>
                  </a:xfrm>
                  <a:custGeom>
                    <a:avLst/>
                    <a:gdLst/>
                    <a:ahLst/>
                    <a:cxnLst>
                      <a:cxn ang="0">
                        <a:pos x="2" y="278"/>
                      </a:cxn>
                      <a:cxn ang="0">
                        <a:pos x="20" y="232"/>
                      </a:cxn>
                      <a:cxn ang="0">
                        <a:pos x="0" y="198"/>
                      </a:cxn>
                      <a:cxn ang="0">
                        <a:pos x="30" y="174"/>
                      </a:cxn>
                      <a:cxn ang="0">
                        <a:pos x="56" y="154"/>
                      </a:cxn>
                      <a:cxn ang="0">
                        <a:pos x="82" y="130"/>
                      </a:cxn>
                      <a:cxn ang="0">
                        <a:pos x="70" y="110"/>
                      </a:cxn>
                      <a:cxn ang="0">
                        <a:pos x="40" y="72"/>
                      </a:cxn>
                      <a:cxn ang="0">
                        <a:pos x="72" y="54"/>
                      </a:cxn>
                      <a:cxn ang="0">
                        <a:pos x="72" y="32"/>
                      </a:cxn>
                      <a:cxn ang="0">
                        <a:pos x="110" y="10"/>
                      </a:cxn>
                      <a:cxn ang="0">
                        <a:pos x="134" y="0"/>
                      </a:cxn>
                      <a:cxn ang="0">
                        <a:pos x="120" y="28"/>
                      </a:cxn>
                      <a:cxn ang="0">
                        <a:pos x="152" y="38"/>
                      </a:cxn>
                      <a:cxn ang="0">
                        <a:pos x="210" y="78"/>
                      </a:cxn>
                      <a:cxn ang="0">
                        <a:pos x="250" y="66"/>
                      </a:cxn>
                      <a:cxn ang="0">
                        <a:pos x="250" y="100"/>
                      </a:cxn>
                      <a:cxn ang="0">
                        <a:pos x="269" y="142"/>
                      </a:cxn>
                      <a:cxn ang="0">
                        <a:pos x="281" y="200"/>
                      </a:cxn>
                      <a:cxn ang="0">
                        <a:pos x="297" y="262"/>
                      </a:cxn>
                      <a:cxn ang="0">
                        <a:pos x="321" y="296"/>
                      </a:cxn>
                      <a:cxn ang="0">
                        <a:pos x="367" y="312"/>
                      </a:cxn>
                      <a:cxn ang="0">
                        <a:pos x="397" y="320"/>
                      </a:cxn>
                      <a:cxn ang="0">
                        <a:pos x="399" y="358"/>
                      </a:cxn>
                      <a:cxn ang="0">
                        <a:pos x="383" y="374"/>
                      </a:cxn>
                      <a:cxn ang="0">
                        <a:pos x="373" y="404"/>
                      </a:cxn>
                      <a:cxn ang="0">
                        <a:pos x="323" y="418"/>
                      </a:cxn>
                      <a:cxn ang="0">
                        <a:pos x="279" y="394"/>
                      </a:cxn>
                      <a:cxn ang="0">
                        <a:pos x="242" y="422"/>
                      </a:cxn>
                      <a:cxn ang="0">
                        <a:pos x="202" y="366"/>
                      </a:cxn>
                      <a:cxn ang="0">
                        <a:pos x="172" y="366"/>
                      </a:cxn>
                      <a:cxn ang="0">
                        <a:pos x="132" y="386"/>
                      </a:cxn>
                      <a:cxn ang="0">
                        <a:pos x="130" y="364"/>
                      </a:cxn>
                      <a:cxn ang="0">
                        <a:pos x="108" y="350"/>
                      </a:cxn>
                      <a:cxn ang="0">
                        <a:pos x="126" y="310"/>
                      </a:cxn>
                      <a:cxn ang="0">
                        <a:pos x="82" y="282"/>
                      </a:cxn>
                      <a:cxn ang="0">
                        <a:pos x="22" y="302"/>
                      </a:cxn>
                    </a:cxnLst>
                    <a:rect l="0" t="0" r="r" b="b"/>
                    <a:pathLst>
                      <a:path w="407" h="422">
                        <a:moveTo>
                          <a:pt x="6" y="302"/>
                        </a:moveTo>
                        <a:lnTo>
                          <a:pt x="2" y="278"/>
                        </a:lnTo>
                        <a:lnTo>
                          <a:pt x="8" y="256"/>
                        </a:lnTo>
                        <a:lnTo>
                          <a:pt x="20" y="232"/>
                        </a:lnTo>
                        <a:lnTo>
                          <a:pt x="2" y="214"/>
                        </a:lnTo>
                        <a:lnTo>
                          <a:pt x="0" y="198"/>
                        </a:lnTo>
                        <a:lnTo>
                          <a:pt x="10" y="184"/>
                        </a:lnTo>
                        <a:lnTo>
                          <a:pt x="30" y="174"/>
                        </a:lnTo>
                        <a:lnTo>
                          <a:pt x="34" y="152"/>
                        </a:lnTo>
                        <a:lnTo>
                          <a:pt x="56" y="154"/>
                        </a:lnTo>
                        <a:lnTo>
                          <a:pt x="80" y="144"/>
                        </a:lnTo>
                        <a:lnTo>
                          <a:pt x="82" y="130"/>
                        </a:lnTo>
                        <a:lnTo>
                          <a:pt x="68" y="128"/>
                        </a:lnTo>
                        <a:lnTo>
                          <a:pt x="70" y="110"/>
                        </a:lnTo>
                        <a:lnTo>
                          <a:pt x="52" y="100"/>
                        </a:lnTo>
                        <a:lnTo>
                          <a:pt x="40" y="72"/>
                        </a:lnTo>
                        <a:lnTo>
                          <a:pt x="60" y="64"/>
                        </a:lnTo>
                        <a:lnTo>
                          <a:pt x="72" y="54"/>
                        </a:lnTo>
                        <a:lnTo>
                          <a:pt x="58" y="38"/>
                        </a:lnTo>
                        <a:lnTo>
                          <a:pt x="72" y="32"/>
                        </a:lnTo>
                        <a:lnTo>
                          <a:pt x="90" y="4"/>
                        </a:lnTo>
                        <a:lnTo>
                          <a:pt x="110" y="10"/>
                        </a:lnTo>
                        <a:lnTo>
                          <a:pt x="124" y="0"/>
                        </a:lnTo>
                        <a:lnTo>
                          <a:pt x="134" y="0"/>
                        </a:lnTo>
                        <a:lnTo>
                          <a:pt x="136" y="20"/>
                        </a:lnTo>
                        <a:lnTo>
                          <a:pt x="120" y="28"/>
                        </a:lnTo>
                        <a:lnTo>
                          <a:pt x="132" y="36"/>
                        </a:lnTo>
                        <a:lnTo>
                          <a:pt x="152" y="38"/>
                        </a:lnTo>
                        <a:lnTo>
                          <a:pt x="180" y="42"/>
                        </a:lnTo>
                        <a:lnTo>
                          <a:pt x="210" y="78"/>
                        </a:lnTo>
                        <a:lnTo>
                          <a:pt x="232" y="70"/>
                        </a:lnTo>
                        <a:lnTo>
                          <a:pt x="250" y="66"/>
                        </a:lnTo>
                        <a:lnTo>
                          <a:pt x="256" y="86"/>
                        </a:lnTo>
                        <a:lnTo>
                          <a:pt x="250" y="100"/>
                        </a:lnTo>
                        <a:lnTo>
                          <a:pt x="264" y="122"/>
                        </a:lnTo>
                        <a:lnTo>
                          <a:pt x="269" y="142"/>
                        </a:lnTo>
                        <a:lnTo>
                          <a:pt x="285" y="170"/>
                        </a:lnTo>
                        <a:lnTo>
                          <a:pt x="281" y="200"/>
                        </a:lnTo>
                        <a:lnTo>
                          <a:pt x="297" y="216"/>
                        </a:lnTo>
                        <a:lnTo>
                          <a:pt x="297" y="262"/>
                        </a:lnTo>
                        <a:lnTo>
                          <a:pt x="303" y="280"/>
                        </a:lnTo>
                        <a:lnTo>
                          <a:pt x="321" y="296"/>
                        </a:lnTo>
                        <a:lnTo>
                          <a:pt x="345" y="290"/>
                        </a:lnTo>
                        <a:lnTo>
                          <a:pt x="367" y="312"/>
                        </a:lnTo>
                        <a:lnTo>
                          <a:pt x="371" y="330"/>
                        </a:lnTo>
                        <a:lnTo>
                          <a:pt x="397" y="320"/>
                        </a:lnTo>
                        <a:lnTo>
                          <a:pt x="407" y="342"/>
                        </a:lnTo>
                        <a:lnTo>
                          <a:pt x="399" y="358"/>
                        </a:lnTo>
                        <a:lnTo>
                          <a:pt x="387" y="360"/>
                        </a:lnTo>
                        <a:lnTo>
                          <a:pt x="383" y="374"/>
                        </a:lnTo>
                        <a:lnTo>
                          <a:pt x="387" y="392"/>
                        </a:lnTo>
                        <a:lnTo>
                          <a:pt x="373" y="404"/>
                        </a:lnTo>
                        <a:lnTo>
                          <a:pt x="349" y="408"/>
                        </a:lnTo>
                        <a:lnTo>
                          <a:pt x="323" y="418"/>
                        </a:lnTo>
                        <a:lnTo>
                          <a:pt x="295" y="418"/>
                        </a:lnTo>
                        <a:lnTo>
                          <a:pt x="279" y="394"/>
                        </a:lnTo>
                        <a:lnTo>
                          <a:pt x="260" y="396"/>
                        </a:lnTo>
                        <a:lnTo>
                          <a:pt x="242" y="422"/>
                        </a:lnTo>
                        <a:lnTo>
                          <a:pt x="204" y="388"/>
                        </a:lnTo>
                        <a:lnTo>
                          <a:pt x="202" y="366"/>
                        </a:lnTo>
                        <a:lnTo>
                          <a:pt x="188" y="374"/>
                        </a:lnTo>
                        <a:lnTo>
                          <a:pt x="172" y="366"/>
                        </a:lnTo>
                        <a:lnTo>
                          <a:pt x="150" y="386"/>
                        </a:lnTo>
                        <a:lnTo>
                          <a:pt x="132" y="386"/>
                        </a:lnTo>
                        <a:lnTo>
                          <a:pt x="132" y="372"/>
                        </a:lnTo>
                        <a:lnTo>
                          <a:pt x="130" y="364"/>
                        </a:lnTo>
                        <a:lnTo>
                          <a:pt x="106" y="364"/>
                        </a:lnTo>
                        <a:lnTo>
                          <a:pt x="108" y="350"/>
                        </a:lnTo>
                        <a:lnTo>
                          <a:pt x="120" y="328"/>
                        </a:lnTo>
                        <a:lnTo>
                          <a:pt x="126" y="310"/>
                        </a:lnTo>
                        <a:lnTo>
                          <a:pt x="112" y="290"/>
                        </a:lnTo>
                        <a:lnTo>
                          <a:pt x="82" y="282"/>
                        </a:lnTo>
                        <a:lnTo>
                          <a:pt x="40" y="280"/>
                        </a:lnTo>
                        <a:lnTo>
                          <a:pt x="22" y="302"/>
                        </a:lnTo>
                        <a:lnTo>
                          <a:pt x="6" y="302"/>
                        </a:lnTo>
                        <a:close/>
                      </a:path>
                    </a:pathLst>
                  </a:custGeom>
                  <a:solidFill>
                    <a:srgbClr val="006C67"/>
                  </a:solidFill>
                  <a:ln w="3175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562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44" name="TextBox 188"/>
                <p:cNvSpPr txBox="1"/>
                <p:nvPr/>
              </p:nvSpPr>
              <p:spPr>
                <a:xfrm>
                  <a:off x="9031156" y="4350860"/>
                  <a:ext cx="444723" cy="1135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787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C6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Perugia</a:t>
                  </a:r>
                </a:p>
              </p:txBody>
            </p:sp>
            <p:sp>
              <p:nvSpPr>
                <p:cNvPr id="845" name="TextBox 189"/>
                <p:cNvSpPr txBox="1"/>
                <p:nvPr/>
              </p:nvSpPr>
              <p:spPr>
                <a:xfrm>
                  <a:off x="8658756" y="4904648"/>
                  <a:ext cx="259124" cy="1135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787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C6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Terni</a:t>
                  </a:r>
                </a:p>
              </p:txBody>
            </p:sp>
          </p:grpSp>
        </p:grpSp>
        <p:pic>
          <p:nvPicPr>
            <p:cNvPr id="885" name="Immagine 88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8778" y="939070"/>
              <a:ext cx="1687867" cy="722404"/>
            </a:xfrm>
            <a:prstGeom prst="rect">
              <a:avLst/>
            </a:prstGeom>
          </p:spPr>
        </p:pic>
        <p:pic>
          <p:nvPicPr>
            <p:cNvPr id="886" name="Immagine 88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4795" y="3155521"/>
              <a:ext cx="1679745" cy="718925"/>
            </a:xfrm>
            <a:prstGeom prst="rect">
              <a:avLst/>
            </a:prstGeom>
          </p:spPr>
        </p:pic>
        <p:pic>
          <p:nvPicPr>
            <p:cNvPr id="887" name="Immagine 88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7905" y="6177221"/>
              <a:ext cx="1444011" cy="418190"/>
            </a:xfrm>
            <a:prstGeom prst="rect">
              <a:avLst/>
            </a:prstGeom>
          </p:spPr>
        </p:pic>
        <p:pic>
          <p:nvPicPr>
            <p:cNvPr id="888" name="Immagine 88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5628" y="880392"/>
              <a:ext cx="1383924" cy="396424"/>
            </a:xfrm>
            <a:prstGeom prst="rect">
              <a:avLst/>
            </a:prstGeom>
          </p:spPr>
        </p:pic>
      </p:grpSp>
      <p:sp>
        <p:nvSpPr>
          <p:cNvPr id="892" name="CasellaDiTesto 891">
            <a:extLst>
              <a:ext uri="{FF2B5EF4-FFF2-40B4-BE49-F238E27FC236}">
                <a16:creationId xmlns:a16="http://schemas.microsoft.com/office/drawing/2014/main" id="{968642F4-012B-1D48-AE17-F0C83F15C8F8}"/>
              </a:ext>
            </a:extLst>
          </p:cNvPr>
          <p:cNvSpPr txBox="1"/>
          <p:nvPr/>
        </p:nvSpPr>
        <p:spPr>
          <a:xfrm>
            <a:off x="1175410" y="1597887"/>
            <a:ext cx="36473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Distance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 </a:t>
            </a: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covered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(bus*km)</a:t>
            </a: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103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 (82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 of </a:t>
            </a:r>
            <a:r>
              <a:rPr lang="it-IT" dirty="0" err="1">
                <a:solidFill>
                  <a:srgbClr val="DC002E"/>
                </a:solidFill>
                <a:latin typeface="Calibri" panose="020F0502020204030204"/>
              </a:rPr>
              <a:t>which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 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94" name="CasellaDiTesto 893">
            <a:extLst>
              <a:ext uri="{FF2B5EF4-FFF2-40B4-BE49-F238E27FC236}">
                <a16:creationId xmlns:a16="http://schemas.microsoft.com/office/drawing/2014/main" id="{716B2969-E8AF-2F47-AD67-F521CEFE6E48}"/>
              </a:ext>
            </a:extLst>
          </p:cNvPr>
          <p:cNvSpPr txBox="1"/>
          <p:nvPr/>
        </p:nvSpPr>
        <p:spPr>
          <a:xfrm>
            <a:off x="1178540" y="2384177"/>
            <a:ext cx="31089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Passengers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 PT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105 mln (</a:t>
            </a:r>
            <a:r>
              <a:rPr lang="it-IT" dirty="0" err="1">
                <a:solidFill>
                  <a:srgbClr val="DC002E"/>
                </a:solidFill>
                <a:latin typeface="Calibri" panose="020F0502020204030204"/>
              </a:rPr>
              <a:t>pre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-COVID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220 mln)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96" name="CasellaDiTesto 895">
            <a:extLst>
              <a:ext uri="{FF2B5EF4-FFF2-40B4-BE49-F238E27FC236}">
                <a16:creationId xmlns:a16="http://schemas.microsoft.com/office/drawing/2014/main" id="{040D1C08-D9C5-9E46-9AF1-77110E299EE4}"/>
              </a:ext>
            </a:extLst>
          </p:cNvPr>
          <p:cNvSpPr txBox="1"/>
          <p:nvPr/>
        </p:nvSpPr>
        <p:spPr>
          <a:xfrm>
            <a:off x="1176030" y="3187774"/>
            <a:ext cx="36467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Fleet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1.700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7" name="CasellaDiTesto 896">
            <a:extLst>
              <a:ext uri="{FF2B5EF4-FFF2-40B4-BE49-F238E27FC236}">
                <a16:creationId xmlns:a16="http://schemas.microsoft.com/office/drawing/2014/main" id="{002AEE4D-0A3F-7A45-881C-D130A86A1DAE}"/>
              </a:ext>
            </a:extLst>
          </p:cNvPr>
          <p:cNvSpPr txBox="1"/>
          <p:nvPr/>
        </p:nvSpPr>
        <p:spPr>
          <a:xfrm>
            <a:off x="1161744" y="4854740"/>
            <a:ext cx="39620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Value of the service </a:t>
            </a: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produced</a:t>
            </a:r>
            <a:endParaRPr lang="it-IT" dirty="0" err="1">
              <a:ea typeface="+mn-ea"/>
              <a:cs typeface="+mn-cs"/>
            </a:endParaRP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€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 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72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Busitalia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TPL Netherlands– KPI </a:t>
            </a:r>
            <a:r>
              <a:rPr lang="it-IT" dirty="0" err="1"/>
              <a:t>actual</a:t>
            </a:r>
            <a:r>
              <a:rPr lang="it-IT" dirty="0"/>
              <a:t> </a:t>
            </a:r>
            <a:r>
              <a:rPr lang="it-IT" dirty="0" err="1"/>
              <a:t>borders</a:t>
            </a:r>
            <a:r>
              <a:rPr lang="it-IT" dirty="0"/>
              <a:t> (2021)</a:t>
            </a:r>
          </a:p>
          <a:p>
            <a:endParaRPr lang="it-IT" dirty="0"/>
          </a:p>
        </p:txBody>
      </p:sp>
      <p:pic>
        <p:nvPicPr>
          <p:cNvPr id="499" name="Immagine 49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107" y="1753410"/>
            <a:ext cx="1281491" cy="1362671"/>
          </a:xfrm>
          <a:prstGeom prst="rect">
            <a:avLst/>
          </a:prstGeom>
          <a:ln w="19050">
            <a:solidFill>
              <a:srgbClr val="EF841F"/>
            </a:solidFill>
          </a:ln>
        </p:spPr>
      </p:pic>
      <p:pic>
        <p:nvPicPr>
          <p:cNvPr id="500" name="Immagine 49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35" y="1564125"/>
            <a:ext cx="5758817" cy="4189622"/>
          </a:xfrm>
          <a:prstGeom prst="rect">
            <a:avLst/>
          </a:prstGeom>
        </p:spPr>
      </p:pic>
      <p:pic>
        <p:nvPicPr>
          <p:cNvPr id="501" name="Immagine 50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2264" y="3203677"/>
            <a:ext cx="1244337" cy="1110416"/>
          </a:xfrm>
          <a:prstGeom prst="rect">
            <a:avLst/>
          </a:prstGeom>
          <a:ln w="19050">
            <a:solidFill>
              <a:srgbClr val="EF841F"/>
            </a:solidFill>
          </a:ln>
        </p:spPr>
      </p:pic>
      <p:grpSp>
        <p:nvGrpSpPr>
          <p:cNvPr id="502" name="Gruppo 501"/>
          <p:cNvGrpSpPr/>
          <p:nvPr/>
        </p:nvGrpSpPr>
        <p:grpSpPr>
          <a:xfrm>
            <a:off x="6180531" y="4139475"/>
            <a:ext cx="1441650" cy="1320327"/>
            <a:chOff x="6207490" y="4920904"/>
            <a:chExt cx="1811989" cy="1615021"/>
          </a:xfrm>
        </p:grpSpPr>
        <p:sp>
          <p:nvSpPr>
            <p:cNvPr id="503" name="Rettangolo 502"/>
            <p:cNvSpPr/>
            <p:nvPr/>
          </p:nvSpPr>
          <p:spPr>
            <a:xfrm>
              <a:off x="6223522" y="4920904"/>
              <a:ext cx="1795957" cy="1615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4" name="Immagine 50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7490" y="4924309"/>
              <a:ext cx="1800201" cy="1611616"/>
            </a:xfrm>
            <a:prstGeom prst="rect">
              <a:avLst/>
            </a:prstGeom>
            <a:ln w="19050">
              <a:solidFill>
                <a:srgbClr val="EF841F"/>
              </a:solidFill>
            </a:ln>
          </p:spPr>
        </p:pic>
      </p:grpSp>
      <p:pic>
        <p:nvPicPr>
          <p:cNvPr id="505" name="Immagine 50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519" y="2472507"/>
            <a:ext cx="1548235" cy="1094689"/>
          </a:xfrm>
          <a:prstGeom prst="rect">
            <a:avLst/>
          </a:prstGeom>
          <a:ln w="19050">
            <a:solidFill>
              <a:srgbClr val="EF841F"/>
            </a:solidFill>
          </a:ln>
        </p:spPr>
      </p:pic>
      <p:pic>
        <p:nvPicPr>
          <p:cNvPr id="506" name="Immagine 5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673" y="4889752"/>
            <a:ext cx="1907034" cy="761466"/>
          </a:xfrm>
          <a:prstGeom prst="rect">
            <a:avLst/>
          </a:prstGeom>
        </p:spPr>
      </p:pic>
      <p:cxnSp>
        <p:nvCxnSpPr>
          <p:cNvPr id="510" name="Straight Connector 105"/>
          <p:cNvCxnSpPr/>
          <p:nvPr/>
        </p:nvCxnSpPr>
        <p:spPr>
          <a:xfrm>
            <a:off x="6055872" y="2335251"/>
            <a:ext cx="1576923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11" name="CasellaDiTesto 510">
            <a:extLst>
              <a:ext uri="{FF2B5EF4-FFF2-40B4-BE49-F238E27FC236}">
                <a16:creationId xmlns:a16="http://schemas.microsoft.com/office/drawing/2014/main" id="{968642F4-012B-1D48-AE17-F0C83F15C8F8}"/>
              </a:ext>
            </a:extLst>
          </p:cNvPr>
          <p:cNvSpPr txBox="1"/>
          <p:nvPr/>
        </p:nvSpPr>
        <p:spPr>
          <a:xfrm>
            <a:off x="6142386" y="2031087"/>
            <a:ext cx="1656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UTRECHT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3" name="Straight Connector 105"/>
          <p:cNvCxnSpPr/>
          <p:nvPr/>
        </p:nvCxnSpPr>
        <p:spPr>
          <a:xfrm>
            <a:off x="6155683" y="5783322"/>
            <a:ext cx="1576923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14" name="CasellaDiTesto 513">
            <a:extLst>
              <a:ext uri="{FF2B5EF4-FFF2-40B4-BE49-F238E27FC236}">
                <a16:creationId xmlns:a16="http://schemas.microsoft.com/office/drawing/2014/main" id="{968642F4-012B-1D48-AE17-F0C83F15C8F8}"/>
              </a:ext>
            </a:extLst>
          </p:cNvPr>
          <p:cNvSpPr txBox="1"/>
          <p:nvPr/>
        </p:nvSpPr>
        <p:spPr>
          <a:xfrm>
            <a:off x="6140043" y="5483494"/>
            <a:ext cx="1656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6" name="Straight Connector 105"/>
          <p:cNvCxnSpPr/>
          <p:nvPr/>
        </p:nvCxnSpPr>
        <p:spPr>
          <a:xfrm>
            <a:off x="9612264" y="4650844"/>
            <a:ext cx="1576923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17" name="CasellaDiTesto 516">
            <a:extLst>
              <a:ext uri="{FF2B5EF4-FFF2-40B4-BE49-F238E27FC236}">
                <a16:creationId xmlns:a16="http://schemas.microsoft.com/office/drawing/2014/main" id="{968642F4-012B-1D48-AE17-F0C83F15C8F8}"/>
              </a:ext>
            </a:extLst>
          </p:cNvPr>
          <p:cNvSpPr txBox="1"/>
          <p:nvPr/>
        </p:nvSpPr>
        <p:spPr>
          <a:xfrm>
            <a:off x="9418227" y="4343067"/>
            <a:ext cx="18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GRONIGEN-DRENTHE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3999840"/>
            <a:ext cx="731658" cy="731658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564125"/>
            <a:ext cx="736579" cy="740717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3188461"/>
            <a:ext cx="731658" cy="731658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4822315"/>
            <a:ext cx="709352" cy="70935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2381680"/>
            <a:ext cx="730800" cy="73080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EA7F41A-27FD-E643-95CC-7B576FF14F21}"/>
              </a:ext>
            </a:extLst>
          </p:cNvPr>
          <p:cNvSpPr txBox="1"/>
          <p:nvPr/>
        </p:nvSpPr>
        <p:spPr>
          <a:xfrm>
            <a:off x="1175412" y="4013004"/>
            <a:ext cx="18789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Employees</a:t>
            </a:r>
            <a:endParaRPr kumimoji="0" lang="it-IT" sz="1800" b="1" i="0" u="none" strike="noStrike" kern="1200" cap="none" spc="0" normalizeH="0" baseline="0" noProof="0" dirty="0" err="1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2.400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68642F4-012B-1D48-AE17-F0C83F15C8F8}"/>
              </a:ext>
            </a:extLst>
          </p:cNvPr>
          <p:cNvSpPr txBox="1"/>
          <p:nvPr/>
        </p:nvSpPr>
        <p:spPr>
          <a:xfrm>
            <a:off x="1175410" y="1597887"/>
            <a:ext cx="36473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Distance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 </a:t>
            </a: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covered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 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(bus*km)</a:t>
            </a:r>
            <a:endParaRPr lang="it-IT" dirty="0">
              <a:ea typeface="+mn-ea"/>
              <a:cs typeface="+mn-cs"/>
            </a:endParaRP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 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16B2969-E8AF-2F47-AD67-F521CEFE6E48}"/>
              </a:ext>
            </a:extLst>
          </p:cNvPr>
          <p:cNvSpPr txBox="1"/>
          <p:nvPr/>
        </p:nvSpPr>
        <p:spPr>
          <a:xfrm>
            <a:off x="1178540" y="2384177"/>
            <a:ext cx="33934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Passengers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PT</a:t>
            </a:r>
            <a:endParaRPr lang="it-IT" dirty="0">
              <a:ea typeface="+mn-ea"/>
              <a:cs typeface="+mn-cs"/>
            </a:endParaRP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it-IT" dirty="0" err="1">
                <a:solidFill>
                  <a:srgbClr val="DC002E"/>
                </a:solidFill>
                <a:latin typeface="Calibri" panose="020F0502020204030204"/>
              </a:rPr>
              <a:t>pre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-COVID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80 mln)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40D1C08-D9C5-9E46-9AF1-77110E299EE4}"/>
              </a:ext>
            </a:extLst>
          </p:cNvPr>
          <p:cNvSpPr txBox="1"/>
          <p:nvPr/>
        </p:nvSpPr>
        <p:spPr>
          <a:xfrm>
            <a:off x="1176030" y="3187774"/>
            <a:ext cx="36467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Fleet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(n.)</a:t>
            </a:r>
            <a:endParaRPr lang="it-IT" dirty="0"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940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02AEE4D-0A3F-7A45-881C-D130A86A1DAE}"/>
              </a:ext>
            </a:extLst>
          </p:cNvPr>
          <p:cNvSpPr txBox="1"/>
          <p:nvPr/>
        </p:nvSpPr>
        <p:spPr>
          <a:xfrm>
            <a:off x="1161744" y="4854740"/>
            <a:ext cx="366104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Value of the service </a:t>
            </a: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produced</a:t>
            </a:r>
            <a:endParaRPr lang="it-IT" dirty="0" err="1">
              <a:ea typeface="+mn-ea"/>
              <a:cs typeface="+mn-cs"/>
            </a:endParaRP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295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€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4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Busitalia Veneto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err="1"/>
              <a:t>KPI</a:t>
            </a:r>
            <a:r>
              <a:rPr lang="it-IT" dirty="0"/>
              <a:t> 2022</a:t>
            </a:r>
          </a:p>
        </p:txBody>
      </p:sp>
      <p:pic>
        <p:nvPicPr>
          <p:cNvPr id="810" name="Immagine 80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3999840"/>
            <a:ext cx="731658" cy="731658"/>
          </a:xfrm>
          <a:prstGeom prst="rect">
            <a:avLst/>
          </a:prstGeom>
        </p:spPr>
      </p:pic>
      <p:pic>
        <p:nvPicPr>
          <p:cNvPr id="811" name="Immagine 8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564125"/>
            <a:ext cx="736579" cy="740717"/>
          </a:xfrm>
          <a:prstGeom prst="rect">
            <a:avLst/>
          </a:prstGeom>
        </p:spPr>
      </p:pic>
      <p:pic>
        <p:nvPicPr>
          <p:cNvPr id="812" name="Immagine 8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3188461"/>
            <a:ext cx="731658" cy="731658"/>
          </a:xfrm>
          <a:prstGeom prst="rect">
            <a:avLst/>
          </a:prstGeom>
        </p:spPr>
      </p:pic>
      <p:pic>
        <p:nvPicPr>
          <p:cNvPr id="813" name="Immagine 8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4822315"/>
            <a:ext cx="709352" cy="709352"/>
          </a:xfrm>
          <a:prstGeom prst="rect">
            <a:avLst/>
          </a:prstGeom>
        </p:spPr>
      </p:pic>
      <p:pic>
        <p:nvPicPr>
          <p:cNvPr id="814" name="Immagine 8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2381680"/>
            <a:ext cx="730800" cy="730800"/>
          </a:xfrm>
          <a:prstGeom prst="rect">
            <a:avLst/>
          </a:prstGeom>
        </p:spPr>
      </p:pic>
      <p:sp>
        <p:nvSpPr>
          <p:cNvPr id="815" name="CasellaDiTesto 814">
            <a:extLst>
              <a:ext uri="{FF2B5EF4-FFF2-40B4-BE49-F238E27FC236}">
                <a16:creationId xmlns:a16="http://schemas.microsoft.com/office/drawing/2014/main" id="{EEA7F41A-27FD-E643-95CC-7B576FF14F21}"/>
              </a:ext>
            </a:extLst>
          </p:cNvPr>
          <p:cNvSpPr txBox="1"/>
          <p:nvPr/>
        </p:nvSpPr>
        <p:spPr>
          <a:xfrm>
            <a:off x="1175412" y="4013004"/>
            <a:ext cx="18789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Employees</a:t>
            </a:r>
            <a:endParaRPr kumimoji="0" lang="it-IT" sz="1800" b="1" i="0" u="none" strike="noStrike" kern="1200" cap="none" spc="0" normalizeH="0" baseline="0" noProof="0" dirty="0" err="1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880</a:t>
            </a:r>
          </a:p>
        </p:txBody>
      </p:sp>
      <p:grpSp>
        <p:nvGrpSpPr>
          <p:cNvPr id="838" name="Group 174"/>
          <p:cNvGrpSpPr/>
          <p:nvPr/>
        </p:nvGrpSpPr>
        <p:grpSpPr>
          <a:xfrm>
            <a:off x="6799750" y="1564125"/>
            <a:ext cx="4230506" cy="4363999"/>
            <a:chOff x="8150582" y="2594469"/>
            <a:chExt cx="1085229" cy="1055114"/>
          </a:xfrm>
        </p:grpSpPr>
        <p:grpSp>
          <p:nvGrpSpPr>
            <p:cNvPr id="873" name="Group 96"/>
            <p:cNvGrpSpPr/>
            <p:nvPr/>
          </p:nvGrpSpPr>
          <p:grpSpPr>
            <a:xfrm>
              <a:off x="8150582" y="2594469"/>
              <a:ext cx="1003021" cy="1055114"/>
              <a:chOff x="2067222" y="2039400"/>
              <a:chExt cx="1251030" cy="1316004"/>
            </a:xfrm>
          </p:grpSpPr>
          <p:sp>
            <p:nvSpPr>
              <p:cNvPr id="876" name="Rectangle 95"/>
              <p:cNvSpPr/>
              <p:nvPr/>
            </p:nvSpPr>
            <p:spPr>
              <a:xfrm>
                <a:off x="2067222" y="2039400"/>
                <a:ext cx="1251030" cy="13160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C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9955" tIns="44978" rIns="89955" bIns="4497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77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77" name="Group 87"/>
              <p:cNvGrpSpPr/>
              <p:nvPr/>
            </p:nvGrpSpPr>
            <p:grpSpPr>
              <a:xfrm>
                <a:off x="2149312" y="2103037"/>
                <a:ext cx="1102239" cy="1174011"/>
                <a:chOff x="4390418" y="2115112"/>
                <a:chExt cx="602316" cy="6415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78" name="Freeform 336"/>
                <p:cNvSpPr>
                  <a:spLocks/>
                </p:cNvSpPr>
                <p:nvPr/>
              </p:nvSpPr>
              <p:spPr bwMode="auto">
                <a:xfrm>
                  <a:off x="4572514" y="2445685"/>
                  <a:ext cx="201706" cy="200306"/>
                </a:xfrm>
                <a:custGeom>
                  <a:avLst/>
                  <a:gdLst/>
                  <a:ahLst/>
                  <a:cxnLst>
                    <a:cxn ang="0">
                      <a:pos x="18" y="240"/>
                    </a:cxn>
                    <a:cxn ang="0">
                      <a:pos x="8" y="232"/>
                    </a:cxn>
                    <a:cxn ang="0">
                      <a:pos x="0" y="212"/>
                    </a:cxn>
                    <a:cxn ang="0">
                      <a:pos x="2" y="188"/>
                    </a:cxn>
                    <a:cxn ang="0">
                      <a:pos x="8" y="182"/>
                    </a:cxn>
                    <a:cxn ang="0">
                      <a:pos x="26" y="180"/>
                    </a:cxn>
                    <a:cxn ang="0">
                      <a:pos x="46" y="180"/>
                    </a:cxn>
                    <a:cxn ang="0">
                      <a:pos x="58" y="176"/>
                    </a:cxn>
                    <a:cxn ang="0">
                      <a:pos x="54" y="156"/>
                    </a:cxn>
                    <a:cxn ang="0">
                      <a:pos x="66" y="148"/>
                    </a:cxn>
                    <a:cxn ang="0">
                      <a:pos x="62" y="128"/>
                    </a:cxn>
                    <a:cxn ang="0">
                      <a:pos x="98" y="92"/>
                    </a:cxn>
                    <a:cxn ang="0">
                      <a:pos x="106" y="70"/>
                    </a:cxn>
                    <a:cxn ang="0">
                      <a:pos x="98" y="56"/>
                    </a:cxn>
                    <a:cxn ang="0">
                      <a:pos x="90" y="60"/>
                    </a:cxn>
                    <a:cxn ang="0">
                      <a:pos x="78" y="54"/>
                    </a:cxn>
                    <a:cxn ang="0">
                      <a:pos x="82" y="44"/>
                    </a:cxn>
                    <a:cxn ang="0">
                      <a:pos x="76" y="30"/>
                    </a:cxn>
                    <a:cxn ang="0">
                      <a:pos x="96" y="8"/>
                    </a:cxn>
                    <a:cxn ang="0">
                      <a:pos x="110" y="8"/>
                    </a:cxn>
                    <a:cxn ang="0">
                      <a:pos x="124" y="0"/>
                    </a:cxn>
                    <a:cxn ang="0">
                      <a:pos x="144" y="10"/>
                    </a:cxn>
                    <a:cxn ang="0">
                      <a:pos x="144" y="22"/>
                    </a:cxn>
                    <a:cxn ang="0">
                      <a:pos x="146" y="28"/>
                    </a:cxn>
                    <a:cxn ang="0">
                      <a:pos x="166" y="36"/>
                    </a:cxn>
                    <a:cxn ang="0">
                      <a:pos x="174" y="26"/>
                    </a:cxn>
                    <a:cxn ang="0">
                      <a:pos x="184" y="22"/>
                    </a:cxn>
                    <a:cxn ang="0">
                      <a:pos x="196" y="24"/>
                    </a:cxn>
                    <a:cxn ang="0">
                      <a:pos x="202" y="36"/>
                    </a:cxn>
                    <a:cxn ang="0">
                      <a:pos x="204" y="44"/>
                    </a:cxn>
                    <a:cxn ang="0">
                      <a:pos x="192" y="56"/>
                    </a:cxn>
                    <a:cxn ang="0">
                      <a:pos x="182" y="70"/>
                    </a:cxn>
                    <a:cxn ang="0">
                      <a:pos x="170" y="92"/>
                    </a:cxn>
                    <a:cxn ang="0">
                      <a:pos x="180" y="106"/>
                    </a:cxn>
                    <a:cxn ang="0">
                      <a:pos x="176" y="122"/>
                    </a:cxn>
                    <a:cxn ang="0">
                      <a:pos x="180" y="140"/>
                    </a:cxn>
                    <a:cxn ang="0">
                      <a:pos x="184" y="150"/>
                    </a:cxn>
                    <a:cxn ang="0">
                      <a:pos x="200" y="150"/>
                    </a:cxn>
                    <a:cxn ang="0">
                      <a:pos x="212" y="160"/>
                    </a:cxn>
                    <a:cxn ang="0">
                      <a:pos x="224" y="164"/>
                    </a:cxn>
                    <a:cxn ang="0">
                      <a:pos x="232" y="172"/>
                    </a:cxn>
                    <a:cxn ang="0">
                      <a:pos x="236" y="180"/>
                    </a:cxn>
                    <a:cxn ang="0">
                      <a:pos x="236" y="196"/>
                    </a:cxn>
                    <a:cxn ang="0">
                      <a:pos x="228" y="198"/>
                    </a:cxn>
                    <a:cxn ang="0">
                      <a:pos x="226" y="206"/>
                    </a:cxn>
                    <a:cxn ang="0">
                      <a:pos x="208" y="206"/>
                    </a:cxn>
                    <a:cxn ang="0">
                      <a:pos x="180" y="202"/>
                    </a:cxn>
                    <a:cxn ang="0">
                      <a:pos x="176" y="212"/>
                    </a:cxn>
                    <a:cxn ang="0">
                      <a:pos x="172" y="220"/>
                    </a:cxn>
                    <a:cxn ang="0">
                      <a:pos x="180" y="232"/>
                    </a:cxn>
                    <a:cxn ang="0">
                      <a:pos x="166" y="230"/>
                    </a:cxn>
                    <a:cxn ang="0">
                      <a:pos x="148" y="232"/>
                    </a:cxn>
                    <a:cxn ang="0">
                      <a:pos x="126" y="234"/>
                    </a:cxn>
                    <a:cxn ang="0">
                      <a:pos x="114" y="242"/>
                    </a:cxn>
                    <a:cxn ang="0">
                      <a:pos x="80" y="240"/>
                    </a:cxn>
                    <a:cxn ang="0">
                      <a:pos x="50" y="238"/>
                    </a:cxn>
                    <a:cxn ang="0">
                      <a:pos x="18" y="240"/>
                    </a:cxn>
                  </a:cxnLst>
                  <a:rect l="0" t="0" r="r" b="b"/>
                  <a:pathLst>
                    <a:path w="236" h="242">
                      <a:moveTo>
                        <a:pt x="18" y="240"/>
                      </a:moveTo>
                      <a:lnTo>
                        <a:pt x="8" y="232"/>
                      </a:lnTo>
                      <a:lnTo>
                        <a:pt x="0" y="212"/>
                      </a:lnTo>
                      <a:lnTo>
                        <a:pt x="2" y="188"/>
                      </a:lnTo>
                      <a:lnTo>
                        <a:pt x="8" y="182"/>
                      </a:lnTo>
                      <a:lnTo>
                        <a:pt x="26" y="180"/>
                      </a:lnTo>
                      <a:lnTo>
                        <a:pt x="46" y="180"/>
                      </a:lnTo>
                      <a:lnTo>
                        <a:pt x="58" y="176"/>
                      </a:lnTo>
                      <a:lnTo>
                        <a:pt x="54" y="156"/>
                      </a:lnTo>
                      <a:lnTo>
                        <a:pt x="66" y="148"/>
                      </a:lnTo>
                      <a:lnTo>
                        <a:pt x="62" y="128"/>
                      </a:lnTo>
                      <a:lnTo>
                        <a:pt x="98" y="92"/>
                      </a:lnTo>
                      <a:lnTo>
                        <a:pt x="106" y="70"/>
                      </a:lnTo>
                      <a:lnTo>
                        <a:pt x="98" y="56"/>
                      </a:lnTo>
                      <a:lnTo>
                        <a:pt x="90" y="60"/>
                      </a:lnTo>
                      <a:lnTo>
                        <a:pt x="78" y="54"/>
                      </a:lnTo>
                      <a:lnTo>
                        <a:pt x="82" y="44"/>
                      </a:lnTo>
                      <a:lnTo>
                        <a:pt x="76" y="30"/>
                      </a:lnTo>
                      <a:lnTo>
                        <a:pt x="96" y="8"/>
                      </a:lnTo>
                      <a:lnTo>
                        <a:pt x="110" y="8"/>
                      </a:lnTo>
                      <a:lnTo>
                        <a:pt x="124" y="0"/>
                      </a:lnTo>
                      <a:lnTo>
                        <a:pt x="144" y="10"/>
                      </a:lnTo>
                      <a:lnTo>
                        <a:pt x="144" y="22"/>
                      </a:lnTo>
                      <a:lnTo>
                        <a:pt x="146" y="28"/>
                      </a:lnTo>
                      <a:lnTo>
                        <a:pt x="166" y="36"/>
                      </a:lnTo>
                      <a:lnTo>
                        <a:pt x="174" y="26"/>
                      </a:lnTo>
                      <a:lnTo>
                        <a:pt x="184" y="22"/>
                      </a:lnTo>
                      <a:lnTo>
                        <a:pt x="196" y="24"/>
                      </a:lnTo>
                      <a:lnTo>
                        <a:pt x="202" y="36"/>
                      </a:lnTo>
                      <a:lnTo>
                        <a:pt x="204" y="44"/>
                      </a:lnTo>
                      <a:lnTo>
                        <a:pt x="192" y="56"/>
                      </a:lnTo>
                      <a:lnTo>
                        <a:pt x="182" y="70"/>
                      </a:lnTo>
                      <a:lnTo>
                        <a:pt x="170" y="92"/>
                      </a:lnTo>
                      <a:lnTo>
                        <a:pt x="180" y="106"/>
                      </a:lnTo>
                      <a:lnTo>
                        <a:pt x="176" y="122"/>
                      </a:lnTo>
                      <a:lnTo>
                        <a:pt x="180" y="140"/>
                      </a:lnTo>
                      <a:lnTo>
                        <a:pt x="184" y="150"/>
                      </a:lnTo>
                      <a:lnTo>
                        <a:pt x="200" y="150"/>
                      </a:lnTo>
                      <a:lnTo>
                        <a:pt x="212" y="160"/>
                      </a:lnTo>
                      <a:lnTo>
                        <a:pt x="224" y="164"/>
                      </a:lnTo>
                      <a:lnTo>
                        <a:pt x="232" y="172"/>
                      </a:lnTo>
                      <a:lnTo>
                        <a:pt x="236" y="180"/>
                      </a:lnTo>
                      <a:lnTo>
                        <a:pt x="236" y="196"/>
                      </a:lnTo>
                      <a:lnTo>
                        <a:pt x="228" y="198"/>
                      </a:lnTo>
                      <a:lnTo>
                        <a:pt x="226" y="206"/>
                      </a:lnTo>
                      <a:lnTo>
                        <a:pt x="208" y="206"/>
                      </a:lnTo>
                      <a:lnTo>
                        <a:pt x="180" y="202"/>
                      </a:lnTo>
                      <a:lnTo>
                        <a:pt x="176" y="212"/>
                      </a:lnTo>
                      <a:lnTo>
                        <a:pt x="172" y="220"/>
                      </a:lnTo>
                      <a:lnTo>
                        <a:pt x="180" y="232"/>
                      </a:lnTo>
                      <a:lnTo>
                        <a:pt x="166" y="230"/>
                      </a:lnTo>
                      <a:lnTo>
                        <a:pt x="148" y="232"/>
                      </a:lnTo>
                      <a:lnTo>
                        <a:pt x="126" y="234"/>
                      </a:lnTo>
                      <a:lnTo>
                        <a:pt x="114" y="242"/>
                      </a:lnTo>
                      <a:lnTo>
                        <a:pt x="80" y="240"/>
                      </a:lnTo>
                      <a:lnTo>
                        <a:pt x="50" y="238"/>
                      </a:lnTo>
                      <a:lnTo>
                        <a:pt x="18" y="240"/>
                      </a:lnTo>
                      <a:close/>
                    </a:path>
                  </a:pathLst>
                </a:custGeom>
                <a:solidFill>
                  <a:srgbClr val="006C67"/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9" name="Freeform 337"/>
                <p:cNvSpPr>
                  <a:spLocks/>
                </p:cNvSpPr>
                <p:nvPr/>
              </p:nvSpPr>
              <p:spPr bwMode="auto">
                <a:xfrm>
                  <a:off x="4390418" y="2396660"/>
                  <a:ext cx="210110" cy="266140"/>
                </a:xfrm>
                <a:custGeom>
                  <a:avLst/>
                  <a:gdLst/>
                  <a:ahLst/>
                  <a:cxnLst>
                    <a:cxn ang="0">
                      <a:pos x="156" y="306"/>
                    </a:cxn>
                    <a:cxn ang="0">
                      <a:pos x="148" y="294"/>
                    </a:cxn>
                    <a:cxn ang="0">
                      <a:pos x="122" y="306"/>
                    </a:cxn>
                    <a:cxn ang="0">
                      <a:pos x="118" y="286"/>
                    </a:cxn>
                    <a:cxn ang="0">
                      <a:pos x="104" y="282"/>
                    </a:cxn>
                    <a:cxn ang="0">
                      <a:pos x="102" y="268"/>
                    </a:cxn>
                    <a:cxn ang="0">
                      <a:pos x="68" y="246"/>
                    </a:cxn>
                    <a:cxn ang="0">
                      <a:pos x="48" y="214"/>
                    </a:cxn>
                    <a:cxn ang="0">
                      <a:pos x="36" y="220"/>
                    </a:cxn>
                    <a:cxn ang="0">
                      <a:pos x="20" y="208"/>
                    </a:cxn>
                    <a:cxn ang="0">
                      <a:pos x="20" y="176"/>
                    </a:cxn>
                    <a:cxn ang="0">
                      <a:pos x="6" y="168"/>
                    </a:cxn>
                    <a:cxn ang="0">
                      <a:pos x="8" y="140"/>
                    </a:cxn>
                    <a:cxn ang="0">
                      <a:pos x="0" y="98"/>
                    </a:cxn>
                    <a:cxn ang="0">
                      <a:pos x="34" y="56"/>
                    </a:cxn>
                    <a:cxn ang="0">
                      <a:pos x="60" y="0"/>
                    </a:cxn>
                    <a:cxn ang="0">
                      <a:pos x="80" y="8"/>
                    </a:cxn>
                    <a:cxn ang="0">
                      <a:pos x="82" y="20"/>
                    </a:cxn>
                    <a:cxn ang="0">
                      <a:pos x="72" y="32"/>
                    </a:cxn>
                    <a:cxn ang="0">
                      <a:pos x="70" y="44"/>
                    </a:cxn>
                    <a:cxn ang="0">
                      <a:pos x="94" y="66"/>
                    </a:cxn>
                    <a:cxn ang="0">
                      <a:pos x="114" y="50"/>
                    </a:cxn>
                    <a:cxn ang="0">
                      <a:pos x="148" y="56"/>
                    </a:cxn>
                    <a:cxn ang="0">
                      <a:pos x="154" y="84"/>
                    </a:cxn>
                    <a:cxn ang="0">
                      <a:pos x="172" y="90"/>
                    </a:cxn>
                    <a:cxn ang="0">
                      <a:pos x="184" y="106"/>
                    </a:cxn>
                    <a:cxn ang="0">
                      <a:pos x="182" y="128"/>
                    </a:cxn>
                    <a:cxn ang="0">
                      <a:pos x="200" y="150"/>
                    </a:cxn>
                    <a:cxn ang="0">
                      <a:pos x="200" y="174"/>
                    </a:cxn>
                    <a:cxn ang="0">
                      <a:pos x="204" y="202"/>
                    </a:cxn>
                    <a:cxn ang="0">
                      <a:pos x="232" y="210"/>
                    </a:cxn>
                    <a:cxn ang="0">
                      <a:pos x="246" y="240"/>
                    </a:cxn>
                    <a:cxn ang="0">
                      <a:pos x="222" y="242"/>
                    </a:cxn>
                    <a:cxn ang="0">
                      <a:pos x="216" y="248"/>
                    </a:cxn>
                    <a:cxn ang="0">
                      <a:pos x="214" y="272"/>
                    </a:cxn>
                    <a:cxn ang="0">
                      <a:pos x="222" y="292"/>
                    </a:cxn>
                    <a:cxn ang="0">
                      <a:pos x="232" y="300"/>
                    </a:cxn>
                    <a:cxn ang="0">
                      <a:pos x="222" y="312"/>
                    </a:cxn>
                    <a:cxn ang="0">
                      <a:pos x="208" y="322"/>
                    </a:cxn>
                    <a:cxn ang="0">
                      <a:pos x="186" y="310"/>
                    </a:cxn>
                    <a:cxn ang="0">
                      <a:pos x="166" y="302"/>
                    </a:cxn>
                    <a:cxn ang="0">
                      <a:pos x="156" y="306"/>
                    </a:cxn>
                  </a:cxnLst>
                  <a:rect l="0" t="0" r="r" b="b"/>
                  <a:pathLst>
                    <a:path w="246" h="322">
                      <a:moveTo>
                        <a:pt x="156" y="306"/>
                      </a:moveTo>
                      <a:lnTo>
                        <a:pt x="148" y="294"/>
                      </a:lnTo>
                      <a:lnTo>
                        <a:pt x="122" y="306"/>
                      </a:lnTo>
                      <a:lnTo>
                        <a:pt x="118" y="286"/>
                      </a:lnTo>
                      <a:lnTo>
                        <a:pt x="104" y="282"/>
                      </a:lnTo>
                      <a:lnTo>
                        <a:pt x="102" y="268"/>
                      </a:lnTo>
                      <a:lnTo>
                        <a:pt x="68" y="246"/>
                      </a:lnTo>
                      <a:lnTo>
                        <a:pt x="48" y="214"/>
                      </a:lnTo>
                      <a:lnTo>
                        <a:pt x="36" y="220"/>
                      </a:lnTo>
                      <a:lnTo>
                        <a:pt x="20" y="208"/>
                      </a:lnTo>
                      <a:lnTo>
                        <a:pt x="20" y="176"/>
                      </a:lnTo>
                      <a:lnTo>
                        <a:pt x="6" y="168"/>
                      </a:lnTo>
                      <a:lnTo>
                        <a:pt x="8" y="140"/>
                      </a:lnTo>
                      <a:lnTo>
                        <a:pt x="0" y="98"/>
                      </a:lnTo>
                      <a:lnTo>
                        <a:pt x="34" y="56"/>
                      </a:lnTo>
                      <a:lnTo>
                        <a:pt x="60" y="0"/>
                      </a:lnTo>
                      <a:lnTo>
                        <a:pt x="80" y="8"/>
                      </a:lnTo>
                      <a:lnTo>
                        <a:pt x="82" y="20"/>
                      </a:lnTo>
                      <a:lnTo>
                        <a:pt x="72" y="32"/>
                      </a:lnTo>
                      <a:lnTo>
                        <a:pt x="70" y="44"/>
                      </a:lnTo>
                      <a:lnTo>
                        <a:pt x="94" y="66"/>
                      </a:lnTo>
                      <a:lnTo>
                        <a:pt x="114" y="50"/>
                      </a:lnTo>
                      <a:lnTo>
                        <a:pt x="148" y="56"/>
                      </a:lnTo>
                      <a:lnTo>
                        <a:pt x="154" y="84"/>
                      </a:lnTo>
                      <a:lnTo>
                        <a:pt x="172" y="90"/>
                      </a:lnTo>
                      <a:lnTo>
                        <a:pt x="184" y="106"/>
                      </a:lnTo>
                      <a:lnTo>
                        <a:pt x="182" y="128"/>
                      </a:lnTo>
                      <a:lnTo>
                        <a:pt x="200" y="150"/>
                      </a:lnTo>
                      <a:lnTo>
                        <a:pt x="200" y="174"/>
                      </a:lnTo>
                      <a:lnTo>
                        <a:pt x="204" y="202"/>
                      </a:lnTo>
                      <a:lnTo>
                        <a:pt x="232" y="210"/>
                      </a:lnTo>
                      <a:lnTo>
                        <a:pt x="246" y="240"/>
                      </a:lnTo>
                      <a:lnTo>
                        <a:pt x="222" y="242"/>
                      </a:lnTo>
                      <a:lnTo>
                        <a:pt x="216" y="248"/>
                      </a:lnTo>
                      <a:lnTo>
                        <a:pt x="214" y="272"/>
                      </a:lnTo>
                      <a:lnTo>
                        <a:pt x="222" y="292"/>
                      </a:lnTo>
                      <a:lnTo>
                        <a:pt x="232" y="300"/>
                      </a:lnTo>
                      <a:lnTo>
                        <a:pt x="222" y="312"/>
                      </a:lnTo>
                      <a:lnTo>
                        <a:pt x="208" y="322"/>
                      </a:lnTo>
                      <a:lnTo>
                        <a:pt x="186" y="310"/>
                      </a:lnTo>
                      <a:lnTo>
                        <a:pt x="166" y="302"/>
                      </a:lnTo>
                      <a:lnTo>
                        <a:pt x="156" y="30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0" name="Freeform 357"/>
                <p:cNvSpPr>
                  <a:spLocks/>
                </p:cNvSpPr>
                <p:nvPr/>
              </p:nvSpPr>
              <p:spPr bwMode="auto">
                <a:xfrm>
                  <a:off x="4648154" y="2115112"/>
                  <a:ext cx="266140" cy="267541"/>
                </a:xfrm>
                <a:custGeom>
                  <a:avLst/>
                  <a:gdLst/>
                  <a:ahLst/>
                  <a:cxnLst>
                    <a:cxn ang="0">
                      <a:pos x="228" y="0"/>
                    </a:cxn>
                    <a:cxn ang="0">
                      <a:pos x="256" y="12"/>
                    </a:cxn>
                    <a:cxn ang="0">
                      <a:pos x="284" y="6"/>
                    </a:cxn>
                    <a:cxn ang="0">
                      <a:pos x="296" y="14"/>
                    </a:cxn>
                    <a:cxn ang="0">
                      <a:pos x="308" y="16"/>
                    </a:cxn>
                    <a:cxn ang="0">
                      <a:pos x="312" y="62"/>
                    </a:cxn>
                    <a:cxn ang="0">
                      <a:pos x="294" y="62"/>
                    </a:cxn>
                    <a:cxn ang="0">
                      <a:pos x="274" y="68"/>
                    </a:cxn>
                    <a:cxn ang="0">
                      <a:pos x="280" y="92"/>
                    </a:cxn>
                    <a:cxn ang="0">
                      <a:pos x="254" y="90"/>
                    </a:cxn>
                    <a:cxn ang="0">
                      <a:pos x="238" y="104"/>
                    </a:cxn>
                    <a:cxn ang="0">
                      <a:pos x="234" y="130"/>
                    </a:cxn>
                    <a:cxn ang="0">
                      <a:pos x="218" y="148"/>
                    </a:cxn>
                    <a:cxn ang="0">
                      <a:pos x="204" y="148"/>
                    </a:cxn>
                    <a:cxn ang="0">
                      <a:pos x="186" y="166"/>
                    </a:cxn>
                    <a:cxn ang="0">
                      <a:pos x="198" y="180"/>
                    </a:cxn>
                    <a:cxn ang="0">
                      <a:pos x="218" y="192"/>
                    </a:cxn>
                    <a:cxn ang="0">
                      <a:pos x="226" y="208"/>
                    </a:cxn>
                    <a:cxn ang="0">
                      <a:pos x="238" y="220"/>
                    </a:cxn>
                    <a:cxn ang="0">
                      <a:pos x="234" y="240"/>
                    </a:cxn>
                    <a:cxn ang="0">
                      <a:pos x="216" y="256"/>
                    </a:cxn>
                    <a:cxn ang="0">
                      <a:pos x="184" y="242"/>
                    </a:cxn>
                    <a:cxn ang="0">
                      <a:pos x="156" y="272"/>
                    </a:cxn>
                    <a:cxn ang="0">
                      <a:pos x="130" y="270"/>
                    </a:cxn>
                    <a:cxn ang="0">
                      <a:pos x="114" y="290"/>
                    </a:cxn>
                    <a:cxn ang="0">
                      <a:pos x="76" y="292"/>
                    </a:cxn>
                    <a:cxn ang="0">
                      <a:pos x="72" y="316"/>
                    </a:cxn>
                    <a:cxn ang="0">
                      <a:pos x="54" y="324"/>
                    </a:cxn>
                    <a:cxn ang="0">
                      <a:pos x="42" y="316"/>
                    </a:cxn>
                    <a:cxn ang="0">
                      <a:pos x="30" y="322"/>
                    </a:cxn>
                    <a:cxn ang="0">
                      <a:pos x="2" y="286"/>
                    </a:cxn>
                    <a:cxn ang="0">
                      <a:pos x="0" y="258"/>
                    </a:cxn>
                    <a:cxn ang="0">
                      <a:pos x="10" y="240"/>
                    </a:cxn>
                    <a:cxn ang="0">
                      <a:pos x="46" y="230"/>
                    </a:cxn>
                    <a:cxn ang="0">
                      <a:pos x="70" y="210"/>
                    </a:cxn>
                    <a:cxn ang="0">
                      <a:pos x="82" y="206"/>
                    </a:cxn>
                    <a:cxn ang="0">
                      <a:pos x="86" y="196"/>
                    </a:cxn>
                    <a:cxn ang="0">
                      <a:pos x="70" y="186"/>
                    </a:cxn>
                    <a:cxn ang="0">
                      <a:pos x="74" y="170"/>
                    </a:cxn>
                    <a:cxn ang="0">
                      <a:pos x="52" y="166"/>
                    </a:cxn>
                    <a:cxn ang="0">
                      <a:pos x="36" y="130"/>
                    </a:cxn>
                    <a:cxn ang="0">
                      <a:pos x="54" y="118"/>
                    </a:cxn>
                    <a:cxn ang="0">
                      <a:pos x="56" y="102"/>
                    </a:cxn>
                    <a:cxn ang="0">
                      <a:pos x="66" y="92"/>
                    </a:cxn>
                    <a:cxn ang="0">
                      <a:pos x="50" y="78"/>
                    </a:cxn>
                    <a:cxn ang="0">
                      <a:pos x="48" y="70"/>
                    </a:cxn>
                    <a:cxn ang="0">
                      <a:pos x="82" y="62"/>
                    </a:cxn>
                    <a:cxn ang="0">
                      <a:pos x="104" y="58"/>
                    </a:cxn>
                    <a:cxn ang="0">
                      <a:pos x="106" y="40"/>
                    </a:cxn>
                    <a:cxn ang="0">
                      <a:pos x="118" y="28"/>
                    </a:cxn>
                    <a:cxn ang="0">
                      <a:pos x="118" y="8"/>
                    </a:cxn>
                    <a:cxn ang="0">
                      <a:pos x="128" y="4"/>
                    </a:cxn>
                    <a:cxn ang="0">
                      <a:pos x="146" y="16"/>
                    </a:cxn>
                    <a:cxn ang="0">
                      <a:pos x="164" y="32"/>
                    </a:cxn>
                    <a:cxn ang="0">
                      <a:pos x="190" y="22"/>
                    </a:cxn>
                    <a:cxn ang="0">
                      <a:pos x="204" y="26"/>
                    </a:cxn>
                    <a:cxn ang="0">
                      <a:pos x="212" y="14"/>
                    </a:cxn>
                    <a:cxn ang="0">
                      <a:pos x="228" y="0"/>
                    </a:cxn>
                  </a:cxnLst>
                  <a:rect l="0" t="0" r="r" b="b"/>
                  <a:pathLst>
                    <a:path w="312" h="324">
                      <a:moveTo>
                        <a:pt x="228" y="0"/>
                      </a:moveTo>
                      <a:lnTo>
                        <a:pt x="256" y="12"/>
                      </a:lnTo>
                      <a:lnTo>
                        <a:pt x="284" y="6"/>
                      </a:lnTo>
                      <a:lnTo>
                        <a:pt x="296" y="14"/>
                      </a:lnTo>
                      <a:lnTo>
                        <a:pt x="308" y="16"/>
                      </a:lnTo>
                      <a:lnTo>
                        <a:pt x="312" y="62"/>
                      </a:lnTo>
                      <a:lnTo>
                        <a:pt x="294" y="62"/>
                      </a:lnTo>
                      <a:lnTo>
                        <a:pt x="274" y="68"/>
                      </a:lnTo>
                      <a:lnTo>
                        <a:pt x="280" y="92"/>
                      </a:lnTo>
                      <a:lnTo>
                        <a:pt x="254" y="90"/>
                      </a:lnTo>
                      <a:lnTo>
                        <a:pt x="238" y="104"/>
                      </a:lnTo>
                      <a:lnTo>
                        <a:pt x="234" y="130"/>
                      </a:lnTo>
                      <a:lnTo>
                        <a:pt x="218" y="148"/>
                      </a:lnTo>
                      <a:lnTo>
                        <a:pt x="204" y="148"/>
                      </a:lnTo>
                      <a:lnTo>
                        <a:pt x="186" y="166"/>
                      </a:lnTo>
                      <a:lnTo>
                        <a:pt x="198" y="180"/>
                      </a:lnTo>
                      <a:lnTo>
                        <a:pt x="218" y="192"/>
                      </a:lnTo>
                      <a:lnTo>
                        <a:pt x="226" y="208"/>
                      </a:lnTo>
                      <a:lnTo>
                        <a:pt x="238" y="220"/>
                      </a:lnTo>
                      <a:lnTo>
                        <a:pt x="234" y="240"/>
                      </a:lnTo>
                      <a:lnTo>
                        <a:pt x="216" y="256"/>
                      </a:lnTo>
                      <a:lnTo>
                        <a:pt x="184" y="242"/>
                      </a:lnTo>
                      <a:lnTo>
                        <a:pt x="156" y="272"/>
                      </a:lnTo>
                      <a:lnTo>
                        <a:pt x="130" y="270"/>
                      </a:lnTo>
                      <a:lnTo>
                        <a:pt x="114" y="290"/>
                      </a:lnTo>
                      <a:lnTo>
                        <a:pt x="76" y="292"/>
                      </a:lnTo>
                      <a:lnTo>
                        <a:pt x="72" y="316"/>
                      </a:lnTo>
                      <a:lnTo>
                        <a:pt x="54" y="324"/>
                      </a:lnTo>
                      <a:lnTo>
                        <a:pt x="42" y="316"/>
                      </a:lnTo>
                      <a:lnTo>
                        <a:pt x="30" y="322"/>
                      </a:lnTo>
                      <a:lnTo>
                        <a:pt x="2" y="286"/>
                      </a:lnTo>
                      <a:lnTo>
                        <a:pt x="0" y="258"/>
                      </a:lnTo>
                      <a:lnTo>
                        <a:pt x="10" y="240"/>
                      </a:lnTo>
                      <a:lnTo>
                        <a:pt x="46" y="230"/>
                      </a:lnTo>
                      <a:lnTo>
                        <a:pt x="70" y="210"/>
                      </a:lnTo>
                      <a:lnTo>
                        <a:pt x="82" y="206"/>
                      </a:lnTo>
                      <a:lnTo>
                        <a:pt x="86" y="196"/>
                      </a:lnTo>
                      <a:lnTo>
                        <a:pt x="70" y="186"/>
                      </a:lnTo>
                      <a:lnTo>
                        <a:pt x="74" y="170"/>
                      </a:lnTo>
                      <a:lnTo>
                        <a:pt x="52" y="166"/>
                      </a:lnTo>
                      <a:lnTo>
                        <a:pt x="36" y="130"/>
                      </a:lnTo>
                      <a:lnTo>
                        <a:pt x="54" y="118"/>
                      </a:lnTo>
                      <a:lnTo>
                        <a:pt x="56" y="102"/>
                      </a:lnTo>
                      <a:lnTo>
                        <a:pt x="66" y="92"/>
                      </a:lnTo>
                      <a:lnTo>
                        <a:pt x="50" y="78"/>
                      </a:lnTo>
                      <a:lnTo>
                        <a:pt x="48" y="70"/>
                      </a:lnTo>
                      <a:lnTo>
                        <a:pt x="82" y="62"/>
                      </a:lnTo>
                      <a:lnTo>
                        <a:pt x="104" y="58"/>
                      </a:lnTo>
                      <a:lnTo>
                        <a:pt x="106" y="40"/>
                      </a:lnTo>
                      <a:lnTo>
                        <a:pt x="118" y="28"/>
                      </a:lnTo>
                      <a:lnTo>
                        <a:pt x="118" y="8"/>
                      </a:lnTo>
                      <a:lnTo>
                        <a:pt x="128" y="4"/>
                      </a:lnTo>
                      <a:lnTo>
                        <a:pt x="146" y="16"/>
                      </a:lnTo>
                      <a:lnTo>
                        <a:pt x="164" y="32"/>
                      </a:lnTo>
                      <a:lnTo>
                        <a:pt x="190" y="22"/>
                      </a:lnTo>
                      <a:lnTo>
                        <a:pt x="204" y="26"/>
                      </a:lnTo>
                      <a:lnTo>
                        <a:pt x="212" y="14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Freeform 358"/>
                <p:cNvSpPr>
                  <a:spLocks/>
                </p:cNvSpPr>
                <p:nvPr/>
              </p:nvSpPr>
              <p:spPr bwMode="auto">
                <a:xfrm>
                  <a:off x="4718190" y="2395259"/>
                  <a:ext cx="274544" cy="193301"/>
                </a:xfrm>
                <a:custGeom>
                  <a:avLst/>
                  <a:gdLst/>
                  <a:ahLst/>
                  <a:cxnLst>
                    <a:cxn ang="0">
                      <a:pos x="216" y="22"/>
                    </a:cxn>
                    <a:cxn ang="0">
                      <a:pos x="241" y="0"/>
                    </a:cxn>
                    <a:cxn ang="0">
                      <a:pos x="261" y="6"/>
                    </a:cxn>
                    <a:cxn ang="0">
                      <a:pos x="293" y="12"/>
                    </a:cxn>
                    <a:cxn ang="0">
                      <a:pos x="297" y="34"/>
                    </a:cxn>
                    <a:cxn ang="0">
                      <a:pos x="323" y="88"/>
                    </a:cxn>
                    <a:cxn ang="0">
                      <a:pos x="281" y="100"/>
                    </a:cxn>
                    <a:cxn ang="0">
                      <a:pos x="220" y="130"/>
                    </a:cxn>
                    <a:cxn ang="0">
                      <a:pos x="168" y="158"/>
                    </a:cxn>
                    <a:cxn ang="0">
                      <a:pos x="120" y="182"/>
                    </a:cxn>
                    <a:cxn ang="0">
                      <a:pos x="108" y="198"/>
                    </a:cxn>
                    <a:cxn ang="0">
                      <a:pos x="110" y="180"/>
                    </a:cxn>
                    <a:cxn ang="0">
                      <a:pos x="130" y="162"/>
                    </a:cxn>
                    <a:cxn ang="0">
                      <a:pos x="160" y="140"/>
                    </a:cxn>
                    <a:cxn ang="0">
                      <a:pos x="146" y="122"/>
                    </a:cxn>
                    <a:cxn ang="0">
                      <a:pos x="126" y="144"/>
                    </a:cxn>
                    <a:cxn ang="0">
                      <a:pos x="116" y="154"/>
                    </a:cxn>
                    <a:cxn ang="0">
                      <a:pos x="94" y="162"/>
                    </a:cxn>
                    <a:cxn ang="0">
                      <a:pos x="76" y="182"/>
                    </a:cxn>
                    <a:cxn ang="0">
                      <a:pos x="74" y="206"/>
                    </a:cxn>
                    <a:cxn ang="0">
                      <a:pos x="62" y="234"/>
                    </a:cxn>
                    <a:cxn ang="0">
                      <a:pos x="42" y="222"/>
                    </a:cxn>
                    <a:cxn ang="0">
                      <a:pos x="14" y="212"/>
                    </a:cxn>
                    <a:cxn ang="0">
                      <a:pos x="6" y="184"/>
                    </a:cxn>
                    <a:cxn ang="0">
                      <a:pos x="0" y="154"/>
                    </a:cxn>
                    <a:cxn ang="0">
                      <a:pos x="34" y="106"/>
                    </a:cxn>
                    <a:cxn ang="0">
                      <a:pos x="64" y="114"/>
                    </a:cxn>
                    <a:cxn ang="0">
                      <a:pos x="94" y="116"/>
                    </a:cxn>
                    <a:cxn ang="0">
                      <a:pos x="128" y="114"/>
                    </a:cxn>
                    <a:cxn ang="0">
                      <a:pos x="144" y="88"/>
                    </a:cxn>
                    <a:cxn ang="0">
                      <a:pos x="168" y="66"/>
                    </a:cxn>
                    <a:cxn ang="0">
                      <a:pos x="202" y="32"/>
                    </a:cxn>
                  </a:cxnLst>
                  <a:rect l="0" t="0" r="r" b="b"/>
                  <a:pathLst>
                    <a:path w="323" h="234">
                      <a:moveTo>
                        <a:pt x="204" y="22"/>
                      </a:moveTo>
                      <a:lnTo>
                        <a:pt x="216" y="22"/>
                      </a:lnTo>
                      <a:lnTo>
                        <a:pt x="226" y="10"/>
                      </a:lnTo>
                      <a:lnTo>
                        <a:pt x="241" y="0"/>
                      </a:lnTo>
                      <a:lnTo>
                        <a:pt x="251" y="14"/>
                      </a:lnTo>
                      <a:lnTo>
                        <a:pt x="261" y="6"/>
                      </a:lnTo>
                      <a:lnTo>
                        <a:pt x="273" y="16"/>
                      </a:lnTo>
                      <a:lnTo>
                        <a:pt x="293" y="12"/>
                      </a:lnTo>
                      <a:lnTo>
                        <a:pt x="297" y="20"/>
                      </a:lnTo>
                      <a:lnTo>
                        <a:pt x="297" y="34"/>
                      </a:lnTo>
                      <a:lnTo>
                        <a:pt x="309" y="52"/>
                      </a:lnTo>
                      <a:lnTo>
                        <a:pt x="323" y="88"/>
                      </a:lnTo>
                      <a:lnTo>
                        <a:pt x="311" y="96"/>
                      </a:lnTo>
                      <a:lnTo>
                        <a:pt x="281" y="100"/>
                      </a:lnTo>
                      <a:lnTo>
                        <a:pt x="249" y="112"/>
                      </a:lnTo>
                      <a:lnTo>
                        <a:pt x="220" y="130"/>
                      </a:lnTo>
                      <a:lnTo>
                        <a:pt x="182" y="146"/>
                      </a:lnTo>
                      <a:lnTo>
                        <a:pt x="168" y="158"/>
                      </a:lnTo>
                      <a:lnTo>
                        <a:pt x="142" y="164"/>
                      </a:lnTo>
                      <a:lnTo>
                        <a:pt x="120" y="182"/>
                      </a:lnTo>
                      <a:lnTo>
                        <a:pt x="112" y="188"/>
                      </a:lnTo>
                      <a:lnTo>
                        <a:pt x="108" y="198"/>
                      </a:lnTo>
                      <a:lnTo>
                        <a:pt x="102" y="194"/>
                      </a:lnTo>
                      <a:lnTo>
                        <a:pt x="110" y="180"/>
                      </a:lnTo>
                      <a:lnTo>
                        <a:pt x="116" y="168"/>
                      </a:lnTo>
                      <a:lnTo>
                        <a:pt x="130" y="162"/>
                      </a:lnTo>
                      <a:lnTo>
                        <a:pt x="144" y="154"/>
                      </a:lnTo>
                      <a:lnTo>
                        <a:pt x="160" y="140"/>
                      </a:lnTo>
                      <a:lnTo>
                        <a:pt x="158" y="130"/>
                      </a:lnTo>
                      <a:lnTo>
                        <a:pt x="146" y="122"/>
                      </a:lnTo>
                      <a:lnTo>
                        <a:pt x="130" y="136"/>
                      </a:lnTo>
                      <a:lnTo>
                        <a:pt x="126" y="144"/>
                      </a:lnTo>
                      <a:lnTo>
                        <a:pt x="118" y="146"/>
                      </a:lnTo>
                      <a:lnTo>
                        <a:pt x="116" y="154"/>
                      </a:lnTo>
                      <a:lnTo>
                        <a:pt x="108" y="160"/>
                      </a:lnTo>
                      <a:lnTo>
                        <a:pt x="94" y="162"/>
                      </a:lnTo>
                      <a:lnTo>
                        <a:pt x="82" y="168"/>
                      </a:lnTo>
                      <a:lnTo>
                        <a:pt x="76" y="182"/>
                      </a:lnTo>
                      <a:lnTo>
                        <a:pt x="76" y="198"/>
                      </a:lnTo>
                      <a:lnTo>
                        <a:pt x="74" y="206"/>
                      </a:lnTo>
                      <a:lnTo>
                        <a:pt x="66" y="210"/>
                      </a:lnTo>
                      <a:lnTo>
                        <a:pt x="62" y="234"/>
                      </a:lnTo>
                      <a:lnTo>
                        <a:pt x="54" y="226"/>
                      </a:lnTo>
                      <a:lnTo>
                        <a:pt x="42" y="222"/>
                      </a:lnTo>
                      <a:lnTo>
                        <a:pt x="30" y="212"/>
                      </a:lnTo>
                      <a:lnTo>
                        <a:pt x="14" y="212"/>
                      </a:lnTo>
                      <a:lnTo>
                        <a:pt x="10" y="202"/>
                      </a:lnTo>
                      <a:lnTo>
                        <a:pt x="6" y="184"/>
                      </a:lnTo>
                      <a:lnTo>
                        <a:pt x="10" y="168"/>
                      </a:lnTo>
                      <a:lnTo>
                        <a:pt x="0" y="154"/>
                      </a:lnTo>
                      <a:lnTo>
                        <a:pt x="12" y="130"/>
                      </a:lnTo>
                      <a:lnTo>
                        <a:pt x="34" y="106"/>
                      </a:lnTo>
                      <a:lnTo>
                        <a:pt x="48" y="106"/>
                      </a:lnTo>
                      <a:lnTo>
                        <a:pt x="64" y="114"/>
                      </a:lnTo>
                      <a:lnTo>
                        <a:pt x="84" y="130"/>
                      </a:lnTo>
                      <a:lnTo>
                        <a:pt x="94" y="116"/>
                      </a:lnTo>
                      <a:lnTo>
                        <a:pt x="108" y="112"/>
                      </a:lnTo>
                      <a:lnTo>
                        <a:pt x="128" y="114"/>
                      </a:lnTo>
                      <a:lnTo>
                        <a:pt x="130" y="94"/>
                      </a:lnTo>
                      <a:lnTo>
                        <a:pt x="144" y="88"/>
                      </a:lnTo>
                      <a:lnTo>
                        <a:pt x="150" y="72"/>
                      </a:lnTo>
                      <a:lnTo>
                        <a:pt x="168" y="66"/>
                      </a:lnTo>
                      <a:lnTo>
                        <a:pt x="168" y="48"/>
                      </a:lnTo>
                      <a:lnTo>
                        <a:pt x="202" y="32"/>
                      </a:lnTo>
                      <a:lnTo>
                        <a:pt x="204" y="2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Freeform 401"/>
                <p:cNvSpPr>
                  <a:spLocks/>
                </p:cNvSpPr>
                <p:nvPr/>
              </p:nvSpPr>
              <p:spPr bwMode="auto">
                <a:xfrm>
                  <a:off x="4523489" y="2636185"/>
                  <a:ext cx="330574" cy="120463"/>
                </a:xfrm>
                <a:custGeom>
                  <a:avLst/>
                  <a:gdLst/>
                  <a:ahLst/>
                  <a:cxnLst>
                    <a:cxn ang="0">
                      <a:pos x="50" y="70"/>
                    </a:cxn>
                    <a:cxn ang="0">
                      <a:pos x="28" y="50"/>
                    </a:cxn>
                    <a:cxn ang="0">
                      <a:pos x="24" y="34"/>
                    </a:cxn>
                    <a:cxn ang="0">
                      <a:pos x="8" y="32"/>
                    </a:cxn>
                    <a:cxn ang="0">
                      <a:pos x="0" y="16"/>
                    </a:cxn>
                    <a:cxn ang="0">
                      <a:pos x="10" y="12"/>
                    </a:cxn>
                    <a:cxn ang="0">
                      <a:pos x="30" y="20"/>
                    </a:cxn>
                    <a:cxn ang="0">
                      <a:pos x="52" y="32"/>
                    </a:cxn>
                    <a:cxn ang="0">
                      <a:pos x="66" y="22"/>
                    </a:cxn>
                    <a:cxn ang="0">
                      <a:pos x="76" y="10"/>
                    </a:cxn>
                    <a:cxn ang="0">
                      <a:pos x="108" y="8"/>
                    </a:cxn>
                    <a:cxn ang="0">
                      <a:pos x="138" y="10"/>
                    </a:cxn>
                    <a:cxn ang="0">
                      <a:pos x="172" y="12"/>
                    </a:cxn>
                    <a:cxn ang="0">
                      <a:pos x="184" y="4"/>
                    </a:cxn>
                    <a:cxn ang="0">
                      <a:pos x="204" y="2"/>
                    </a:cxn>
                    <a:cxn ang="0">
                      <a:pos x="228" y="0"/>
                    </a:cxn>
                    <a:cxn ang="0">
                      <a:pos x="238" y="2"/>
                    </a:cxn>
                    <a:cxn ang="0">
                      <a:pos x="250" y="16"/>
                    </a:cxn>
                    <a:cxn ang="0">
                      <a:pos x="266" y="32"/>
                    </a:cxn>
                    <a:cxn ang="0">
                      <a:pos x="282" y="24"/>
                    </a:cxn>
                    <a:cxn ang="0">
                      <a:pos x="310" y="12"/>
                    </a:cxn>
                    <a:cxn ang="0">
                      <a:pos x="322" y="0"/>
                    </a:cxn>
                    <a:cxn ang="0">
                      <a:pos x="322" y="16"/>
                    </a:cxn>
                    <a:cxn ang="0">
                      <a:pos x="326" y="30"/>
                    </a:cxn>
                    <a:cxn ang="0">
                      <a:pos x="338" y="36"/>
                    </a:cxn>
                    <a:cxn ang="0">
                      <a:pos x="352" y="48"/>
                    </a:cxn>
                    <a:cxn ang="0">
                      <a:pos x="370" y="66"/>
                    </a:cxn>
                    <a:cxn ang="0">
                      <a:pos x="388" y="76"/>
                    </a:cxn>
                    <a:cxn ang="0">
                      <a:pos x="384" y="92"/>
                    </a:cxn>
                    <a:cxn ang="0">
                      <a:pos x="374" y="98"/>
                    </a:cxn>
                    <a:cxn ang="0">
                      <a:pos x="374" y="112"/>
                    </a:cxn>
                    <a:cxn ang="0">
                      <a:pos x="370" y="124"/>
                    </a:cxn>
                    <a:cxn ang="0">
                      <a:pos x="366" y="132"/>
                    </a:cxn>
                    <a:cxn ang="0">
                      <a:pos x="358" y="124"/>
                    </a:cxn>
                    <a:cxn ang="0">
                      <a:pos x="362" y="112"/>
                    </a:cxn>
                    <a:cxn ang="0">
                      <a:pos x="354" y="104"/>
                    </a:cxn>
                    <a:cxn ang="0">
                      <a:pos x="346" y="114"/>
                    </a:cxn>
                    <a:cxn ang="0">
                      <a:pos x="348" y="124"/>
                    </a:cxn>
                    <a:cxn ang="0">
                      <a:pos x="352" y="134"/>
                    </a:cxn>
                    <a:cxn ang="0">
                      <a:pos x="352" y="146"/>
                    </a:cxn>
                    <a:cxn ang="0">
                      <a:pos x="340" y="144"/>
                    </a:cxn>
                    <a:cxn ang="0">
                      <a:pos x="334" y="132"/>
                    </a:cxn>
                    <a:cxn ang="0">
                      <a:pos x="334" y="124"/>
                    </a:cxn>
                    <a:cxn ang="0">
                      <a:pos x="320" y="108"/>
                    </a:cxn>
                    <a:cxn ang="0">
                      <a:pos x="318" y="90"/>
                    </a:cxn>
                    <a:cxn ang="0">
                      <a:pos x="286" y="92"/>
                    </a:cxn>
                    <a:cxn ang="0">
                      <a:pos x="274" y="80"/>
                    </a:cxn>
                    <a:cxn ang="0">
                      <a:pos x="236" y="70"/>
                    </a:cxn>
                    <a:cxn ang="0">
                      <a:pos x="186" y="70"/>
                    </a:cxn>
                    <a:cxn ang="0">
                      <a:pos x="158" y="86"/>
                    </a:cxn>
                    <a:cxn ang="0">
                      <a:pos x="128" y="104"/>
                    </a:cxn>
                    <a:cxn ang="0">
                      <a:pos x="120" y="100"/>
                    </a:cxn>
                    <a:cxn ang="0">
                      <a:pos x="100" y="86"/>
                    </a:cxn>
                    <a:cxn ang="0">
                      <a:pos x="72" y="88"/>
                    </a:cxn>
                    <a:cxn ang="0">
                      <a:pos x="50" y="70"/>
                    </a:cxn>
                  </a:cxnLst>
                  <a:rect l="0" t="0" r="r" b="b"/>
                  <a:pathLst>
                    <a:path w="388" h="146">
                      <a:moveTo>
                        <a:pt x="50" y="70"/>
                      </a:moveTo>
                      <a:lnTo>
                        <a:pt x="28" y="50"/>
                      </a:lnTo>
                      <a:lnTo>
                        <a:pt x="24" y="34"/>
                      </a:lnTo>
                      <a:lnTo>
                        <a:pt x="8" y="32"/>
                      </a:lnTo>
                      <a:lnTo>
                        <a:pt x="0" y="16"/>
                      </a:lnTo>
                      <a:lnTo>
                        <a:pt x="10" y="12"/>
                      </a:lnTo>
                      <a:lnTo>
                        <a:pt x="30" y="20"/>
                      </a:lnTo>
                      <a:lnTo>
                        <a:pt x="52" y="32"/>
                      </a:lnTo>
                      <a:lnTo>
                        <a:pt x="66" y="22"/>
                      </a:lnTo>
                      <a:lnTo>
                        <a:pt x="76" y="10"/>
                      </a:lnTo>
                      <a:lnTo>
                        <a:pt x="108" y="8"/>
                      </a:lnTo>
                      <a:lnTo>
                        <a:pt x="138" y="10"/>
                      </a:lnTo>
                      <a:lnTo>
                        <a:pt x="172" y="12"/>
                      </a:lnTo>
                      <a:lnTo>
                        <a:pt x="184" y="4"/>
                      </a:lnTo>
                      <a:lnTo>
                        <a:pt x="204" y="2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50" y="16"/>
                      </a:lnTo>
                      <a:lnTo>
                        <a:pt x="266" y="32"/>
                      </a:lnTo>
                      <a:lnTo>
                        <a:pt x="282" y="24"/>
                      </a:lnTo>
                      <a:lnTo>
                        <a:pt x="310" y="12"/>
                      </a:lnTo>
                      <a:lnTo>
                        <a:pt x="322" y="0"/>
                      </a:lnTo>
                      <a:lnTo>
                        <a:pt x="322" y="16"/>
                      </a:lnTo>
                      <a:lnTo>
                        <a:pt x="326" y="30"/>
                      </a:lnTo>
                      <a:lnTo>
                        <a:pt x="338" y="36"/>
                      </a:lnTo>
                      <a:lnTo>
                        <a:pt x="352" y="48"/>
                      </a:lnTo>
                      <a:lnTo>
                        <a:pt x="370" y="66"/>
                      </a:lnTo>
                      <a:lnTo>
                        <a:pt x="388" y="76"/>
                      </a:lnTo>
                      <a:lnTo>
                        <a:pt x="384" y="92"/>
                      </a:lnTo>
                      <a:lnTo>
                        <a:pt x="374" y="98"/>
                      </a:lnTo>
                      <a:lnTo>
                        <a:pt x="374" y="112"/>
                      </a:lnTo>
                      <a:lnTo>
                        <a:pt x="370" y="124"/>
                      </a:lnTo>
                      <a:lnTo>
                        <a:pt x="366" y="132"/>
                      </a:lnTo>
                      <a:lnTo>
                        <a:pt x="358" y="124"/>
                      </a:lnTo>
                      <a:lnTo>
                        <a:pt x="362" y="112"/>
                      </a:lnTo>
                      <a:lnTo>
                        <a:pt x="354" y="104"/>
                      </a:lnTo>
                      <a:lnTo>
                        <a:pt x="346" y="114"/>
                      </a:lnTo>
                      <a:lnTo>
                        <a:pt x="348" y="124"/>
                      </a:lnTo>
                      <a:lnTo>
                        <a:pt x="352" y="134"/>
                      </a:lnTo>
                      <a:lnTo>
                        <a:pt x="352" y="146"/>
                      </a:lnTo>
                      <a:lnTo>
                        <a:pt x="340" y="144"/>
                      </a:lnTo>
                      <a:lnTo>
                        <a:pt x="334" y="132"/>
                      </a:lnTo>
                      <a:lnTo>
                        <a:pt x="334" y="124"/>
                      </a:lnTo>
                      <a:lnTo>
                        <a:pt x="320" y="108"/>
                      </a:lnTo>
                      <a:lnTo>
                        <a:pt x="318" y="90"/>
                      </a:lnTo>
                      <a:lnTo>
                        <a:pt x="286" y="92"/>
                      </a:lnTo>
                      <a:lnTo>
                        <a:pt x="274" y="80"/>
                      </a:lnTo>
                      <a:lnTo>
                        <a:pt x="236" y="70"/>
                      </a:lnTo>
                      <a:lnTo>
                        <a:pt x="186" y="70"/>
                      </a:lnTo>
                      <a:lnTo>
                        <a:pt x="158" y="86"/>
                      </a:lnTo>
                      <a:lnTo>
                        <a:pt x="128" y="104"/>
                      </a:lnTo>
                      <a:lnTo>
                        <a:pt x="120" y="100"/>
                      </a:lnTo>
                      <a:lnTo>
                        <a:pt x="100" y="86"/>
                      </a:lnTo>
                      <a:lnTo>
                        <a:pt x="72" y="88"/>
                      </a:lnTo>
                      <a:lnTo>
                        <a:pt x="50" y="70"/>
                      </a:lnTo>
                      <a:close/>
                    </a:path>
                  </a:pathLst>
                </a:custGeom>
                <a:solidFill>
                  <a:srgbClr val="006C67"/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3" name="Freeform 402"/>
                <p:cNvSpPr>
                  <a:spLocks/>
                </p:cNvSpPr>
                <p:nvPr/>
              </p:nvSpPr>
              <p:spPr bwMode="auto">
                <a:xfrm>
                  <a:off x="4719591" y="2608170"/>
                  <a:ext cx="81243" cy="54629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56" y="2"/>
                    </a:cxn>
                    <a:cxn ang="0">
                      <a:pos x="54" y="10"/>
                    </a:cxn>
                    <a:cxn ang="0">
                      <a:pos x="32" y="8"/>
                    </a:cxn>
                    <a:cxn ang="0">
                      <a:pos x="8" y="6"/>
                    </a:cxn>
                    <a:cxn ang="0">
                      <a:pos x="4" y="16"/>
                    </a:cxn>
                    <a:cxn ang="0">
                      <a:pos x="0" y="24"/>
                    </a:cxn>
                    <a:cxn ang="0">
                      <a:pos x="8" y="36"/>
                    </a:cxn>
                    <a:cxn ang="0">
                      <a:pos x="20" y="50"/>
                    </a:cxn>
                    <a:cxn ang="0">
                      <a:pos x="36" y="66"/>
                    </a:cxn>
                    <a:cxn ang="0">
                      <a:pos x="52" y="58"/>
                    </a:cxn>
                    <a:cxn ang="0">
                      <a:pos x="80" y="46"/>
                    </a:cxn>
                    <a:cxn ang="0">
                      <a:pos x="92" y="34"/>
                    </a:cxn>
                    <a:cxn ang="0">
                      <a:pos x="96" y="22"/>
                    </a:cxn>
                    <a:cxn ang="0">
                      <a:pos x="90" y="12"/>
                    </a:cxn>
                    <a:cxn ang="0">
                      <a:pos x="86" y="4"/>
                    </a:cxn>
                    <a:cxn ang="0">
                      <a:pos x="78" y="6"/>
                    </a:cxn>
                    <a:cxn ang="0">
                      <a:pos x="74" y="14"/>
                    </a:cxn>
                    <a:cxn ang="0">
                      <a:pos x="68" y="1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96" h="66">
                      <a:moveTo>
                        <a:pt x="64" y="0"/>
                      </a:moveTo>
                      <a:lnTo>
                        <a:pt x="56" y="2"/>
                      </a:lnTo>
                      <a:lnTo>
                        <a:pt x="54" y="10"/>
                      </a:lnTo>
                      <a:lnTo>
                        <a:pt x="32" y="8"/>
                      </a:lnTo>
                      <a:lnTo>
                        <a:pt x="8" y="6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8" y="36"/>
                      </a:lnTo>
                      <a:lnTo>
                        <a:pt x="20" y="50"/>
                      </a:lnTo>
                      <a:lnTo>
                        <a:pt x="36" y="66"/>
                      </a:lnTo>
                      <a:lnTo>
                        <a:pt x="52" y="58"/>
                      </a:lnTo>
                      <a:lnTo>
                        <a:pt x="80" y="46"/>
                      </a:lnTo>
                      <a:lnTo>
                        <a:pt x="92" y="34"/>
                      </a:lnTo>
                      <a:lnTo>
                        <a:pt x="96" y="22"/>
                      </a:lnTo>
                      <a:lnTo>
                        <a:pt x="90" y="12"/>
                      </a:lnTo>
                      <a:lnTo>
                        <a:pt x="86" y="4"/>
                      </a:lnTo>
                      <a:lnTo>
                        <a:pt x="78" y="6"/>
                      </a:lnTo>
                      <a:lnTo>
                        <a:pt x="74" y="14"/>
                      </a:lnTo>
                      <a:lnTo>
                        <a:pt x="68" y="1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4" name="Freeform 410"/>
                <p:cNvSpPr>
                  <a:spLocks/>
                </p:cNvSpPr>
                <p:nvPr/>
              </p:nvSpPr>
              <p:spPr bwMode="auto">
                <a:xfrm>
                  <a:off x="4516484" y="2314016"/>
                  <a:ext cx="375397" cy="280147"/>
                </a:xfrm>
                <a:custGeom>
                  <a:avLst/>
                  <a:gdLst/>
                  <a:ahLst/>
                  <a:cxnLst>
                    <a:cxn ang="0">
                      <a:pos x="184" y="80"/>
                    </a:cxn>
                    <a:cxn ang="0">
                      <a:pos x="208" y="82"/>
                    </a:cxn>
                    <a:cxn ang="0">
                      <a:pos x="230" y="50"/>
                    </a:cxn>
                    <a:cxn ang="0">
                      <a:pos x="284" y="28"/>
                    </a:cxn>
                    <a:cxn ang="0">
                      <a:pos x="338" y="0"/>
                    </a:cxn>
                    <a:cxn ang="0">
                      <a:pos x="376" y="52"/>
                    </a:cxn>
                    <a:cxn ang="0">
                      <a:pos x="406" y="90"/>
                    </a:cxn>
                    <a:cxn ang="0">
                      <a:pos x="440" y="120"/>
                    </a:cxn>
                    <a:cxn ang="0">
                      <a:pos x="414" y="142"/>
                    </a:cxn>
                    <a:cxn ang="0">
                      <a:pos x="404" y="164"/>
                    </a:cxn>
                    <a:cxn ang="0">
                      <a:pos x="380" y="186"/>
                    </a:cxn>
                    <a:cxn ang="0">
                      <a:pos x="364" y="212"/>
                    </a:cxn>
                    <a:cxn ang="0">
                      <a:pos x="330" y="214"/>
                    </a:cxn>
                    <a:cxn ang="0">
                      <a:pos x="300" y="212"/>
                    </a:cxn>
                    <a:cxn ang="0">
                      <a:pos x="270" y="204"/>
                    </a:cxn>
                    <a:cxn ang="0">
                      <a:pos x="262" y="184"/>
                    </a:cxn>
                    <a:cxn ang="0">
                      <a:pos x="240" y="186"/>
                    </a:cxn>
                    <a:cxn ang="0">
                      <a:pos x="212" y="188"/>
                    </a:cxn>
                    <a:cxn ang="0">
                      <a:pos x="190" y="160"/>
                    </a:cxn>
                    <a:cxn ang="0">
                      <a:pos x="162" y="168"/>
                    </a:cxn>
                    <a:cxn ang="0">
                      <a:pos x="148" y="204"/>
                    </a:cxn>
                    <a:cxn ang="0">
                      <a:pos x="156" y="220"/>
                    </a:cxn>
                    <a:cxn ang="0">
                      <a:pos x="172" y="230"/>
                    </a:cxn>
                    <a:cxn ang="0">
                      <a:pos x="128" y="288"/>
                    </a:cxn>
                    <a:cxn ang="0">
                      <a:pos x="120" y="316"/>
                    </a:cxn>
                    <a:cxn ang="0">
                      <a:pos x="112" y="340"/>
                    </a:cxn>
                    <a:cxn ang="0">
                      <a:pos x="84" y="310"/>
                    </a:cxn>
                    <a:cxn ang="0">
                      <a:pos x="52" y="274"/>
                    </a:cxn>
                    <a:cxn ang="0">
                      <a:pos x="34" y="228"/>
                    </a:cxn>
                    <a:cxn ang="0">
                      <a:pos x="24" y="190"/>
                    </a:cxn>
                    <a:cxn ang="0">
                      <a:pos x="0" y="156"/>
                    </a:cxn>
                    <a:cxn ang="0">
                      <a:pos x="24" y="100"/>
                    </a:cxn>
                    <a:cxn ang="0">
                      <a:pos x="68" y="64"/>
                    </a:cxn>
                    <a:cxn ang="0">
                      <a:pos x="94" y="42"/>
                    </a:cxn>
                    <a:cxn ang="0">
                      <a:pos x="138" y="42"/>
                    </a:cxn>
                  </a:cxnLst>
                  <a:rect l="0" t="0" r="r" b="b"/>
                  <a:pathLst>
                    <a:path w="440" h="340">
                      <a:moveTo>
                        <a:pt x="156" y="44"/>
                      </a:moveTo>
                      <a:lnTo>
                        <a:pt x="184" y="80"/>
                      </a:lnTo>
                      <a:lnTo>
                        <a:pt x="196" y="74"/>
                      </a:lnTo>
                      <a:lnTo>
                        <a:pt x="208" y="82"/>
                      </a:lnTo>
                      <a:lnTo>
                        <a:pt x="226" y="74"/>
                      </a:lnTo>
                      <a:lnTo>
                        <a:pt x="230" y="50"/>
                      </a:lnTo>
                      <a:lnTo>
                        <a:pt x="268" y="48"/>
                      </a:lnTo>
                      <a:lnTo>
                        <a:pt x="284" y="28"/>
                      </a:lnTo>
                      <a:lnTo>
                        <a:pt x="310" y="30"/>
                      </a:lnTo>
                      <a:lnTo>
                        <a:pt x="338" y="0"/>
                      </a:lnTo>
                      <a:lnTo>
                        <a:pt x="370" y="14"/>
                      </a:lnTo>
                      <a:lnTo>
                        <a:pt x="376" y="52"/>
                      </a:lnTo>
                      <a:lnTo>
                        <a:pt x="396" y="72"/>
                      </a:lnTo>
                      <a:lnTo>
                        <a:pt x="406" y="90"/>
                      </a:lnTo>
                      <a:lnTo>
                        <a:pt x="416" y="110"/>
                      </a:lnTo>
                      <a:lnTo>
                        <a:pt x="440" y="120"/>
                      </a:lnTo>
                      <a:lnTo>
                        <a:pt x="438" y="130"/>
                      </a:lnTo>
                      <a:lnTo>
                        <a:pt x="414" y="142"/>
                      </a:lnTo>
                      <a:lnTo>
                        <a:pt x="404" y="146"/>
                      </a:lnTo>
                      <a:lnTo>
                        <a:pt x="404" y="164"/>
                      </a:lnTo>
                      <a:lnTo>
                        <a:pt x="386" y="170"/>
                      </a:lnTo>
                      <a:lnTo>
                        <a:pt x="380" y="186"/>
                      </a:lnTo>
                      <a:lnTo>
                        <a:pt x="366" y="192"/>
                      </a:lnTo>
                      <a:lnTo>
                        <a:pt x="364" y="212"/>
                      </a:lnTo>
                      <a:lnTo>
                        <a:pt x="344" y="210"/>
                      </a:lnTo>
                      <a:lnTo>
                        <a:pt x="330" y="214"/>
                      </a:lnTo>
                      <a:lnTo>
                        <a:pt x="320" y="228"/>
                      </a:lnTo>
                      <a:lnTo>
                        <a:pt x="300" y="212"/>
                      </a:lnTo>
                      <a:lnTo>
                        <a:pt x="284" y="204"/>
                      </a:lnTo>
                      <a:lnTo>
                        <a:pt x="270" y="204"/>
                      </a:lnTo>
                      <a:lnTo>
                        <a:pt x="268" y="196"/>
                      </a:lnTo>
                      <a:lnTo>
                        <a:pt x="262" y="184"/>
                      </a:lnTo>
                      <a:lnTo>
                        <a:pt x="250" y="182"/>
                      </a:lnTo>
                      <a:lnTo>
                        <a:pt x="240" y="186"/>
                      </a:lnTo>
                      <a:lnTo>
                        <a:pt x="232" y="196"/>
                      </a:lnTo>
                      <a:lnTo>
                        <a:pt x="212" y="188"/>
                      </a:lnTo>
                      <a:lnTo>
                        <a:pt x="210" y="170"/>
                      </a:lnTo>
                      <a:lnTo>
                        <a:pt x="190" y="160"/>
                      </a:lnTo>
                      <a:lnTo>
                        <a:pt x="176" y="168"/>
                      </a:lnTo>
                      <a:lnTo>
                        <a:pt x="162" y="168"/>
                      </a:lnTo>
                      <a:lnTo>
                        <a:pt x="142" y="190"/>
                      </a:lnTo>
                      <a:lnTo>
                        <a:pt x="148" y="204"/>
                      </a:lnTo>
                      <a:lnTo>
                        <a:pt x="144" y="214"/>
                      </a:lnTo>
                      <a:lnTo>
                        <a:pt x="156" y="220"/>
                      </a:lnTo>
                      <a:lnTo>
                        <a:pt x="164" y="216"/>
                      </a:lnTo>
                      <a:lnTo>
                        <a:pt x="172" y="230"/>
                      </a:lnTo>
                      <a:lnTo>
                        <a:pt x="164" y="252"/>
                      </a:lnTo>
                      <a:lnTo>
                        <a:pt x="128" y="288"/>
                      </a:lnTo>
                      <a:lnTo>
                        <a:pt x="132" y="308"/>
                      </a:lnTo>
                      <a:lnTo>
                        <a:pt x="120" y="316"/>
                      </a:lnTo>
                      <a:lnTo>
                        <a:pt x="124" y="336"/>
                      </a:lnTo>
                      <a:lnTo>
                        <a:pt x="112" y="340"/>
                      </a:lnTo>
                      <a:lnTo>
                        <a:pt x="98" y="340"/>
                      </a:lnTo>
                      <a:lnTo>
                        <a:pt x="84" y="310"/>
                      </a:lnTo>
                      <a:lnTo>
                        <a:pt x="56" y="302"/>
                      </a:lnTo>
                      <a:lnTo>
                        <a:pt x="52" y="274"/>
                      </a:lnTo>
                      <a:lnTo>
                        <a:pt x="52" y="250"/>
                      </a:lnTo>
                      <a:lnTo>
                        <a:pt x="34" y="228"/>
                      </a:lnTo>
                      <a:lnTo>
                        <a:pt x="36" y="206"/>
                      </a:lnTo>
                      <a:lnTo>
                        <a:pt x="24" y="190"/>
                      </a:lnTo>
                      <a:lnTo>
                        <a:pt x="6" y="184"/>
                      </a:lnTo>
                      <a:lnTo>
                        <a:pt x="0" y="156"/>
                      </a:lnTo>
                      <a:lnTo>
                        <a:pt x="12" y="140"/>
                      </a:lnTo>
                      <a:lnTo>
                        <a:pt x="24" y="100"/>
                      </a:lnTo>
                      <a:lnTo>
                        <a:pt x="46" y="60"/>
                      </a:lnTo>
                      <a:lnTo>
                        <a:pt x="68" y="64"/>
                      </a:lnTo>
                      <a:lnTo>
                        <a:pt x="72" y="42"/>
                      </a:lnTo>
                      <a:lnTo>
                        <a:pt x="94" y="42"/>
                      </a:lnTo>
                      <a:lnTo>
                        <a:pt x="110" y="26"/>
                      </a:lnTo>
                      <a:lnTo>
                        <a:pt x="138" y="42"/>
                      </a:lnTo>
                      <a:lnTo>
                        <a:pt x="156" y="4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6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74" name="TextBox 97"/>
            <p:cNvSpPr txBox="1"/>
            <p:nvPr/>
          </p:nvSpPr>
          <p:spPr>
            <a:xfrm>
              <a:off x="8746232" y="3188540"/>
              <a:ext cx="444723" cy="1135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87" b="0" i="1" u="none" strike="noStrike" kern="1200" cap="none" spc="0" normalizeH="0" baseline="0" noProof="0" dirty="0">
                  <a:ln>
                    <a:noFill/>
                  </a:ln>
                  <a:solidFill>
                    <a:srgbClr val="006C6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Padova</a:t>
              </a:r>
            </a:p>
          </p:txBody>
        </p:sp>
        <p:sp>
          <p:nvSpPr>
            <p:cNvPr id="875" name="TextBox 98"/>
            <p:cNvSpPr txBox="1"/>
            <p:nvPr/>
          </p:nvSpPr>
          <p:spPr>
            <a:xfrm>
              <a:off x="8791088" y="3311414"/>
              <a:ext cx="444723" cy="1135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87" b="0" i="1" u="none" strike="noStrike" kern="1200" cap="none" spc="0" normalizeH="0" baseline="0" noProof="0" dirty="0">
                  <a:ln>
                    <a:noFill/>
                  </a:ln>
                  <a:solidFill>
                    <a:srgbClr val="006C6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Rovigo</a:t>
              </a:r>
            </a:p>
          </p:txBody>
        </p:sp>
      </p:grpSp>
      <p:pic>
        <p:nvPicPr>
          <p:cNvPr id="888" name="Immagine 88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233" y="1876735"/>
            <a:ext cx="1383924" cy="396424"/>
          </a:xfrm>
          <a:prstGeom prst="rect">
            <a:avLst/>
          </a:prstGeom>
        </p:spPr>
      </p:pic>
      <p:sp>
        <p:nvSpPr>
          <p:cNvPr id="892" name="CasellaDiTesto 891">
            <a:extLst>
              <a:ext uri="{FF2B5EF4-FFF2-40B4-BE49-F238E27FC236}">
                <a16:creationId xmlns:a16="http://schemas.microsoft.com/office/drawing/2014/main" id="{968642F4-012B-1D48-AE17-F0C83F15C8F8}"/>
              </a:ext>
            </a:extLst>
          </p:cNvPr>
          <p:cNvSpPr txBox="1"/>
          <p:nvPr/>
        </p:nvSpPr>
        <p:spPr>
          <a:xfrm>
            <a:off x="1175410" y="1597887"/>
            <a:ext cx="36473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Distance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 </a:t>
            </a: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covered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(bus*km)</a:t>
            </a:r>
            <a:endParaRPr lang="it-IT" dirty="0">
              <a:ea typeface="+mn-ea"/>
              <a:cs typeface="+mn-cs"/>
            </a:endParaRP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27,9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  mln 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94" name="CasellaDiTesto 893">
            <a:extLst>
              <a:ext uri="{FF2B5EF4-FFF2-40B4-BE49-F238E27FC236}">
                <a16:creationId xmlns:a16="http://schemas.microsoft.com/office/drawing/2014/main" id="{716B2969-E8AF-2F47-AD67-F521CEFE6E48}"/>
              </a:ext>
            </a:extLst>
          </p:cNvPr>
          <p:cNvSpPr txBox="1"/>
          <p:nvPr/>
        </p:nvSpPr>
        <p:spPr>
          <a:xfrm>
            <a:off x="1178540" y="2384177"/>
            <a:ext cx="31089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Passengers</a:t>
            </a: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 PT</a:t>
            </a:r>
            <a:endParaRPr lang="it-IT" dirty="0">
              <a:ea typeface="+mn-ea"/>
              <a:cs typeface="+mn-cs"/>
            </a:endParaRP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 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96" name="CasellaDiTesto 895">
            <a:extLst>
              <a:ext uri="{FF2B5EF4-FFF2-40B4-BE49-F238E27FC236}">
                <a16:creationId xmlns:a16="http://schemas.microsoft.com/office/drawing/2014/main" id="{040D1C08-D9C5-9E46-9AF1-77110E299EE4}"/>
              </a:ext>
            </a:extLst>
          </p:cNvPr>
          <p:cNvSpPr txBox="1"/>
          <p:nvPr/>
        </p:nvSpPr>
        <p:spPr>
          <a:xfrm>
            <a:off x="1176030" y="3187774"/>
            <a:ext cx="36467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Fleet  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(n.)</a:t>
            </a:r>
            <a:endParaRPr lang="it-IT" dirty="0"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670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7" name="CasellaDiTesto 896">
            <a:extLst>
              <a:ext uri="{FF2B5EF4-FFF2-40B4-BE49-F238E27FC236}">
                <a16:creationId xmlns:a16="http://schemas.microsoft.com/office/drawing/2014/main" id="{002AEE4D-0A3F-7A45-881C-D130A86A1DAE}"/>
              </a:ext>
            </a:extLst>
          </p:cNvPr>
          <p:cNvSpPr txBox="1"/>
          <p:nvPr/>
        </p:nvSpPr>
        <p:spPr>
          <a:xfrm>
            <a:off x="1161744" y="4854740"/>
            <a:ext cx="39620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717073"/>
                </a:solidFill>
                <a:latin typeface="Calibri" panose="020F0502020204030204"/>
              </a:rPr>
              <a:t>Value of the service </a:t>
            </a:r>
            <a:r>
              <a:rPr lang="it-IT" b="1" dirty="0" err="1">
                <a:solidFill>
                  <a:srgbClr val="717073"/>
                </a:solidFill>
                <a:latin typeface="Calibri" panose="020F0502020204030204"/>
              </a:rPr>
              <a:t>produced</a:t>
            </a:r>
            <a:endParaRPr lang="it-IT" dirty="0" err="1">
              <a:ea typeface="+mn-ea"/>
              <a:cs typeface="+mn-cs"/>
            </a:endParaRPr>
          </a:p>
          <a:p>
            <a:pPr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 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mln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€</a:t>
            </a:r>
            <a:r>
              <a:rPr lang="it-IT" dirty="0">
                <a:solidFill>
                  <a:srgbClr val="DC002E"/>
                </a:solidFill>
                <a:latin typeface="Calibri" panose="020F0502020204030204"/>
              </a:rPr>
              <a:t> 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srgbClr val="DC002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61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ella 54">
            <a:extLst>
              <a:ext uri="{FF2B5EF4-FFF2-40B4-BE49-F238E27FC236}">
                <a16:creationId xmlns:a16="http://schemas.microsoft.com/office/drawing/2014/main" id="{F5C1F9E3-423A-A884-224B-D9B77FE1D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59785"/>
              </p:ext>
            </p:extLst>
          </p:nvPr>
        </p:nvGraphicFramePr>
        <p:xfrm>
          <a:off x="2919326" y="4307432"/>
          <a:ext cx="475874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741">
                  <a:extLst>
                    <a:ext uri="{9D8B030D-6E8A-4147-A177-3AD203B41FA5}">
                      <a16:colId xmlns:a16="http://schemas.microsoft.com/office/drawing/2014/main" val="3768539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4B8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66728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Busitalia Veneto</a:t>
            </a:r>
            <a:endParaRPr lang="es-ES" dirty="0"/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Public </a:t>
            </a:r>
            <a:r>
              <a:rPr lang="it-IT" dirty="0" err="1"/>
              <a:t>Transport</a:t>
            </a:r>
            <a:r>
              <a:rPr lang="it-IT" dirty="0"/>
              <a:t> in Padova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7781281" y="1572890"/>
            <a:ext cx="352803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spc="-90" dirty="0">
                <a:cs typeface="Arial"/>
              </a:rPr>
              <a:t>Regional service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291" y="2015320"/>
            <a:ext cx="3528036" cy="22070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8" t="11376" b="6043"/>
          <a:stretch/>
        </p:blipFill>
        <p:spPr>
          <a:xfrm>
            <a:off x="7781280" y="2030627"/>
            <a:ext cx="3528036" cy="220703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2A4617E-9FAF-8EE0-66B5-E4756EC6C28C}"/>
              </a:ext>
            </a:extLst>
          </p:cNvPr>
          <p:cNvSpPr/>
          <p:nvPr/>
        </p:nvSpPr>
        <p:spPr>
          <a:xfrm>
            <a:off x="407366" y="1572936"/>
            <a:ext cx="7114961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it-IT" sz="1600" b="1" spc="-90">
                <a:solidFill>
                  <a:srgbClr val="FFFFFF"/>
                </a:solidFill>
                <a:latin typeface="Calibri" panose="020F0502020204030204"/>
                <a:cs typeface="Arial"/>
              </a:rPr>
              <a:t>Urban Public </a:t>
            </a:r>
            <a:r>
              <a:rPr lang="it-IT" sz="1600" b="1" spc="-90" err="1">
                <a:solidFill>
                  <a:srgbClr val="FFFFFF"/>
                </a:solidFill>
                <a:latin typeface="Calibri" panose="020F0502020204030204"/>
                <a:cs typeface="Arial"/>
              </a:rPr>
              <a:t>Transport</a:t>
            </a:r>
            <a:r>
              <a:rPr lang="it-IT" sz="1600" b="1" spc="-90">
                <a:solidFill>
                  <a:srgbClr val="FFFFFF"/>
                </a:solidFill>
                <a:latin typeface="Calibri" panose="020F0502020204030204"/>
                <a:cs typeface="Arial"/>
              </a:rPr>
              <a:t> </a:t>
            </a:r>
            <a:r>
              <a:rPr kumimoji="0" lang="it-IT" sz="1600" b="1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– Bus &amp; Tram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5F0D809-D50B-8604-CF52-3320D5D15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9" t="11052" r="8511" b="1"/>
          <a:stretch/>
        </p:blipFill>
        <p:spPr>
          <a:xfrm>
            <a:off x="407367" y="2008637"/>
            <a:ext cx="3561579" cy="221372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A352E9B-7B95-F53F-1B06-23D07D73B99E}"/>
              </a:ext>
            </a:extLst>
          </p:cNvPr>
          <p:cNvSpPr/>
          <p:nvPr/>
        </p:nvSpPr>
        <p:spPr>
          <a:xfrm>
            <a:off x="4493587" y="4716844"/>
            <a:ext cx="4186237" cy="47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solidFill>
                  <a:schemeClr val="tx1"/>
                </a:solidFill>
              </a:rPr>
              <a:t>6,5 mln bus*km </a:t>
            </a:r>
            <a:r>
              <a:rPr lang="it-IT" dirty="0" err="1">
                <a:solidFill>
                  <a:schemeClr val="tx1"/>
                </a:solidFill>
              </a:rPr>
              <a:t>covered</a:t>
            </a:r>
            <a:endParaRPr lang="it-IT" dirty="0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3FA1ABA-ED50-48D4-46BF-940D6B03A030}"/>
              </a:ext>
            </a:extLst>
          </p:cNvPr>
          <p:cNvSpPr/>
          <p:nvPr/>
        </p:nvSpPr>
        <p:spPr>
          <a:xfrm>
            <a:off x="8272659" y="4276802"/>
            <a:ext cx="3495675" cy="47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solidFill>
                  <a:schemeClr val="tx1"/>
                </a:solidFill>
              </a:rPr>
              <a:t>15,2 mln bus*km </a:t>
            </a:r>
            <a:r>
              <a:rPr lang="it-IT" dirty="0" err="1">
                <a:solidFill>
                  <a:schemeClr val="tx1"/>
                </a:solidFill>
              </a:rPr>
              <a:t>covered</a:t>
            </a:r>
          </a:p>
        </p:txBody>
      </p:sp>
      <p:sp>
        <p:nvSpPr>
          <p:cNvPr id="19" name="Elemento grafico 11" descr="Streetcar">
            <a:extLst>
              <a:ext uri="{FF2B5EF4-FFF2-40B4-BE49-F238E27FC236}">
                <a16:creationId xmlns:a16="http://schemas.microsoft.com/office/drawing/2014/main" id="{F141C94F-B121-2E53-7F72-905E14F2FEE5}"/>
              </a:ext>
            </a:extLst>
          </p:cNvPr>
          <p:cNvSpPr/>
          <p:nvPr/>
        </p:nvSpPr>
        <p:spPr>
          <a:xfrm>
            <a:off x="2000769" y="5159721"/>
            <a:ext cx="400263" cy="692224"/>
          </a:xfrm>
          <a:custGeom>
            <a:avLst/>
            <a:gdLst>
              <a:gd name="connsiteX0" fmla="*/ 308372 w 352425"/>
              <a:gd name="connsiteY0" fmla="*/ 293688 h 587375"/>
              <a:gd name="connsiteX1" fmla="*/ 293688 w 352425"/>
              <a:gd name="connsiteY1" fmla="*/ 308372 h 587375"/>
              <a:gd name="connsiteX2" fmla="*/ 58738 w 352425"/>
              <a:gd name="connsiteY2" fmla="*/ 308372 h 587375"/>
              <a:gd name="connsiteX3" fmla="*/ 44053 w 352425"/>
              <a:gd name="connsiteY3" fmla="*/ 293688 h 587375"/>
              <a:gd name="connsiteX4" fmla="*/ 44053 w 352425"/>
              <a:gd name="connsiteY4" fmla="*/ 146844 h 587375"/>
              <a:gd name="connsiteX5" fmla="*/ 73422 w 352425"/>
              <a:gd name="connsiteY5" fmla="*/ 117475 h 587375"/>
              <a:gd name="connsiteX6" fmla="*/ 132159 w 352425"/>
              <a:gd name="connsiteY6" fmla="*/ 117475 h 587375"/>
              <a:gd name="connsiteX7" fmla="*/ 146844 w 352425"/>
              <a:gd name="connsiteY7" fmla="*/ 102791 h 587375"/>
              <a:gd name="connsiteX8" fmla="*/ 205581 w 352425"/>
              <a:gd name="connsiteY8" fmla="*/ 102791 h 587375"/>
              <a:gd name="connsiteX9" fmla="*/ 220266 w 352425"/>
              <a:gd name="connsiteY9" fmla="*/ 117475 h 587375"/>
              <a:gd name="connsiteX10" fmla="*/ 279003 w 352425"/>
              <a:gd name="connsiteY10" fmla="*/ 117475 h 587375"/>
              <a:gd name="connsiteX11" fmla="*/ 308372 w 352425"/>
              <a:gd name="connsiteY11" fmla="*/ 146844 h 587375"/>
              <a:gd name="connsiteX12" fmla="*/ 308372 w 352425"/>
              <a:gd name="connsiteY12" fmla="*/ 293688 h 587375"/>
              <a:gd name="connsiteX13" fmla="*/ 286345 w 352425"/>
              <a:gd name="connsiteY13" fmla="*/ 469900 h 587375"/>
              <a:gd name="connsiteX14" fmla="*/ 264319 w 352425"/>
              <a:gd name="connsiteY14" fmla="*/ 447873 h 587375"/>
              <a:gd name="connsiteX15" fmla="*/ 286345 w 352425"/>
              <a:gd name="connsiteY15" fmla="*/ 425847 h 587375"/>
              <a:gd name="connsiteX16" fmla="*/ 308372 w 352425"/>
              <a:gd name="connsiteY16" fmla="*/ 447873 h 587375"/>
              <a:gd name="connsiteX17" fmla="*/ 286345 w 352425"/>
              <a:gd name="connsiteY17" fmla="*/ 469900 h 587375"/>
              <a:gd name="connsiteX18" fmla="*/ 66080 w 352425"/>
              <a:gd name="connsiteY18" fmla="*/ 469900 h 587375"/>
              <a:gd name="connsiteX19" fmla="*/ 44053 w 352425"/>
              <a:gd name="connsiteY19" fmla="*/ 447873 h 587375"/>
              <a:gd name="connsiteX20" fmla="*/ 66080 w 352425"/>
              <a:gd name="connsiteY20" fmla="*/ 425847 h 587375"/>
              <a:gd name="connsiteX21" fmla="*/ 88106 w 352425"/>
              <a:gd name="connsiteY21" fmla="*/ 447873 h 587375"/>
              <a:gd name="connsiteX22" fmla="*/ 66080 w 352425"/>
              <a:gd name="connsiteY22" fmla="*/ 469900 h 587375"/>
              <a:gd name="connsiteX23" fmla="*/ 293688 w 352425"/>
              <a:gd name="connsiteY23" fmla="*/ 73422 h 587375"/>
              <a:gd name="connsiteX24" fmla="*/ 190897 w 352425"/>
              <a:gd name="connsiteY24" fmla="*/ 73422 h 587375"/>
              <a:gd name="connsiteX25" fmla="*/ 190897 w 352425"/>
              <a:gd name="connsiteY25" fmla="*/ 29369 h 587375"/>
              <a:gd name="connsiteX26" fmla="*/ 264319 w 352425"/>
              <a:gd name="connsiteY26" fmla="*/ 29369 h 587375"/>
              <a:gd name="connsiteX27" fmla="*/ 264319 w 352425"/>
              <a:gd name="connsiteY27" fmla="*/ 0 h 587375"/>
              <a:gd name="connsiteX28" fmla="*/ 88106 w 352425"/>
              <a:gd name="connsiteY28" fmla="*/ 0 h 587375"/>
              <a:gd name="connsiteX29" fmla="*/ 88106 w 352425"/>
              <a:gd name="connsiteY29" fmla="*/ 29369 h 587375"/>
              <a:gd name="connsiteX30" fmla="*/ 161528 w 352425"/>
              <a:gd name="connsiteY30" fmla="*/ 29369 h 587375"/>
              <a:gd name="connsiteX31" fmla="*/ 161528 w 352425"/>
              <a:gd name="connsiteY31" fmla="*/ 73422 h 587375"/>
              <a:gd name="connsiteX32" fmla="*/ 58738 w 352425"/>
              <a:gd name="connsiteY32" fmla="*/ 73422 h 587375"/>
              <a:gd name="connsiteX33" fmla="*/ 0 w 352425"/>
              <a:gd name="connsiteY33" fmla="*/ 132159 h 587375"/>
              <a:gd name="connsiteX34" fmla="*/ 0 w 352425"/>
              <a:gd name="connsiteY34" fmla="*/ 469900 h 587375"/>
              <a:gd name="connsiteX35" fmla="*/ 44053 w 352425"/>
              <a:gd name="connsiteY35" fmla="*/ 513953 h 587375"/>
              <a:gd name="connsiteX36" fmla="*/ 50661 w 352425"/>
              <a:gd name="connsiteY36" fmla="*/ 513953 h 587375"/>
              <a:gd name="connsiteX37" fmla="*/ 17621 w 352425"/>
              <a:gd name="connsiteY37" fmla="*/ 587375 h 587375"/>
              <a:gd name="connsiteX38" fmla="*/ 49927 w 352425"/>
              <a:gd name="connsiteY38" fmla="*/ 587375 h 587375"/>
              <a:gd name="connsiteX39" fmla="*/ 82967 w 352425"/>
              <a:gd name="connsiteY39" fmla="*/ 513953 h 587375"/>
              <a:gd name="connsiteX40" fmla="*/ 269458 w 352425"/>
              <a:gd name="connsiteY40" fmla="*/ 513953 h 587375"/>
              <a:gd name="connsiteX41" fmla="*/ 302498 w 352425"/>
              <a:gd name="connsiteY41" fmla="*/ 587375 h 587375"/>
              <a:gd name="connsiteX42" fmla="*/ 334804 w 352425"/>
              <a:gd name="connsiteY42" fmla="*/ 587375 h 587375"/>
              <a:gd name="connsiteX43" fmla="*/ 301764 w 352425"/>
              <a:gd name="connsiteY43" fmla="*/ 513953 h 587375"/>
              <a:gd name="connsiteX44" fmla="*/ 308372 w 352425"/>
              <a:gd name="connsiteY44" fmla="*/ 513953 h 587375"/>
              <a:gd name="connsiteX45" fmla="*/ 352425 w 352425"/>
              <a:gd name="connsiteY45" fmla="*/ 469900 h 587375"/>
              <a:gd name="connsiteX46" fmla="*/ 352425 w 352425"/>
              <a:gd name="connsiteY46" fmla="*/ 132159 h 587375"/>
              <a:gd name="connsiteX47" fmla="*/ 293688 w 352425"/>
              <a:gd name="connsiteY47" fmla="*/ 73422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2425" h="587375">
                <a:moveTo>
                  <a:pt x="308372" y="293688"/>
                </a:moveTo>
                <a:cubicBezTo>
                  <a:pt x="308372" y="301764"/>
                  <a:pt x="301764" y="308372"/>
                  <a:pt x="293688" y="308372"/>
                </a:cubicBezTo>
                <a:lnTo>
                  <a:pt x="58738" y="308372"/>
                </a:lnTo>
                <a:cubicBezTo>
                  <a:pt x="50661" y="308372"/>
                  <a:pt x="44053" y="301764"/>
                  <a:pt x="44053" y="293688"/>
                </a:cubicBezTo>
                <a:lnTo>
                  <a:pt x="44053" y="146844"/>
                </a:lnTo>
                <a:cubicBezTo>
                  <a:pt x="44053" y="130691"/>
                  <a:pt x="57269" y="117475"/>
                  <a:pt x="73422" y="117475"/>
                </a:cubicBezTo>
                <a:lnTo>
                  <a:pt x="132159" y="117475"/>
                </a:lnTo>
                <a:cubicBezTo>
                  <a:pt x="132159" y="109399"/>
                  <a:pt x="138767" y="102791"/>
                  <a:pt x="146844" y="102791"/>
                </a:cubicBezTo>
                <a:lnTo>
                  <a:pt x="205581" y="102791"/>
                </a:lnTo>
                <a:cubicBezTo>
                  <a:pt x="213658" y="102791"/>
                  <a:pt x="220266" y="109399"/>
                  <a:pt x="220266" y="117475"/>
                </a:cubicBezTo>
                <a:lnTo>
                  <a:pt x="279003" y="117475"/>
                </a:lnTo>
                <a:cubicBezTo>
                  <a:pt x="295156" y="117475"/>
                  <a:pt x="308372" y="130691"/>
                  <a:pt x="308372" y="146844"/>
                </a:cubicBezTo>
                <a:lnTo>
                  <a:pt x="308372" y="293688"/>
                </a:lnTo>
                <a:close/>
                <a:moveTo>
                  <a:pt x="286345" y="469900"/>
                </a:moveTo>
                <a:cubicBezTo>
                  <a:pt x="273864" y="469900"/>
                  <a:pt x="264319" y="460355"/>
                  <a:pt x="264319" y="447873"/>
                </a:cubicBezTo>
                <a:cubicBezTo>
                  <a:pt x="264319" y="435392"/>
                  <a:pt x="273864" y="425847"/>
                  <a:pt x="286345" y="425847"/>
                </a:cubicBezTo>
                <a:cubicBezTo>
                  <a:pt x="298827" y="425847"/>
                  <a:pt x="308372" y="435392"/>
                  <a:pt x="308372" y="447873"/>
                </a:cubicBezTo>
                <a:cubicBezTo>
                  <a:pt x="308372" y="460355"/>
                  <a:pt x="298827" y="469900"/>
                  <a:pt x="286345" y="469900"/>
                </a:cubicBezTo>
                <a:close/>
                <a:moveTo>
                  <a:pt x="66080" y="469900"/>
                </a:moveTo>
                <a:cubicBezTo>
                  <a:pt x="53598" y="469900"/>
                  <a:pt x="44053" y="460355"/>
                  <a:pt x="44053" y="447873"/>
                </a:cubicBezTo>
                <a:cubicBezTo>
                  <a:pt x="44053" y="435392"/>
                  <a:pt x="53598" y="425847"/>
                  <a:pt x="66080" y="425847"/>
                </a:cubicBezTo>
                <a:cubicBezTo>
                  <a:pt x="78561" y="425847"/>
                  <a:pt x="88106" y="435392"/>
                  <a:pt x="88106" y="447873"/>
                </a:cubicBezTo>
                <a:cubicBezTo>
                  <a:pt x="88106" y="460355"/>
                  <a:pt x="78561" y="469900"/>
                  <a:pt x="66080" y="469900"/>
                </a:cubicBezTo>
                <a:close/>
                <a:moveTo>
                  <a:pt x="293688" y="73422"/>
                </a:moveTo>
                <a:lnTo>
                  <a:pt x="190897" y="73422"/>
                </a:lnTo>
                <a:lnTo>
                  <a:pt x="190897" y="29369"/>
                </a:lnTo>
                <a:lnTo>
                  <a:pt x="264319" y="29369"/>
                </a:lnTo>
                <a:lnTo>
                  <a:pt x="264319" y="0"/>
                </a:lnTo>
                <a:lnTo>
                  <a:pt x="88106" y="0"/>
                </a:lnTo>
                <a:lnTo>
                  <a:pt x="88106" y="29369"/>
                </a:lnTo>
                <a:lnTo>
                  <a:pt x="161528" y="29369"/>
                </a:lnTo>
                <a:lnTo>
                  <a:pt x="161528" y="73422"/>
                </a:lnTo>
                <a:lnTo>
                  <a:pt x="58738" y="73422"/>
                </a:lnTo>
                <a:cubicBezTo>
                  <a:pt x="26432" y="73422"/>
                  <a:pt x="0" y="99854"/>
                  <a:pt x="0" y="132159"/>
                </a:cubicBezTo>
                <a:lnTo>
                  <a:pt x="0" y="469900"/>
                </a:lnTo>
                <a:cubicBezTo>
                  <a:pt x="0" y="494129"/>
                  <a:pt x="19824" y="513953"/>
                  <a:pt x="44053" y="513953"/>
                </a:cubicBezTo>
                <a:lnTo>
                  <a:pt x="50661" y="513953"/>
                </a:lnTo>
                <a:lnTo>
                  <a:pt x="17621" y="587375"/>
                </a:lnTo>
                <a:lnTo>
                  <a:pt x="49927" y="587375"/>
                </a:lnTo>
                <a:lnTo>
                  <a:pt x="82967" y="513953"/>
                </a:lnTo>
                <a:lnTo>
                  <a:pt x="269458" y="513953"/>
                </a:lnTo>
                <a:lnTo>
                  <a:pt x="302498" y="587375"/>
                </a:lnTo>
                <a:lnTo>
                  <a:pt x="334804" y="587375"/>
                </a:lnTo>
                <a:lnTo>
                  <a:pt x="301764" y="513953"/>
                </a:lnTo>
                <a:lnTo>
                  <a:pt x="308372" y="513953"/>
                </a:lnTo>
                <a:cubicBezTo>
                  <a:pt x="332601" y="513953"/>
                  <a:pt x="352425" y="494129"/>
                  <a:pt x="352425" y="469900"/>
                </a:cubicBezTo>
                <a:lnTo>
                  <a:pt x="352425" y="132159"/>
                </a:lnTo>
                <a:cubicBezTo>
                  <a:pt x="352425" y="99854"/>
                  <a:pt x="325993" y="73422"/>
                  <a:pt x="293688" y="73422"/>
                </a:cubicBezTo>
                <a:close/>
              </a:path>
            </a:pathLst>
          </a:custGeom>
          <a:solidFill>
            <a:srgbClr val="1D87E7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it-IT" dirty="0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285AB862-DDA2-C46D-E3F8-F2DD11A336CF}"/>
              </a:ext>
            </a:extLst>
          </p:cNvPr>
          <p:cNvGrpSpPr/>
          <p:nvPr/>
        </p:nvGrpSpPr>
        <p:grpSpPr>
          <a:xfrm>
            <a:off x="1854080" y="4319340"/>
            <a:ext cx="910970" cy="508281"/>
            <a:chOff x="470114" y="5437739"/>
            <a:chExt cx="838200" cy="467678"/>
          </a:xfrm>
          <a:solidFill>
            <a:srgbClr val="1D87E7"/>
          </a:solidFill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1F12AEC8-24B2-F535-8EAE-65BA7B3CABC3}"/>
                </a:ext>
              </a:extLst>
            </p:cNvPr>
            <p:cNvSpPr/>
            <p:nvPr/>
          </p:nvSpPr>
          <p:spPr>
            <a:xfrm>
              <a:off x="470114" y="5437739"/>
              <a:ext cx="838200" cy="420052"/>
            </a:xfrm>
            <a:custGeom>
              <a:avLst/>
              <a:gdLst>
                <a:gd name="connsiteX0" fmla="*/ 38100 w 838200"/>
                <a:gd name="connsiteY0" fmla="*/ 58103 h 420052"/>
                <a:gd name="connsiteX1" fmla="*/ 57150 w 838200"/>
                <a:gd name="connsiteY1" fmla="*/ 39053 h 420052"/>
                <a:gd name="connsiteX2" fmla="*/ 190500 w 838200"/>
                <a:gd name="connsiteY2" fmla="*/ 39053 h 420052"/>
                <a:gd name="connsiteX3" fmla="*/ 190500 w 838200"/>
                <a:gd name="connsiteY3" fmla="*/ 191453 h 420052"/>
                <a:gd name="connsiteX4" fmla="*/ 38100 w 838200"/>
                <a:gd name="connsiteY4" fmla="*/ 191453 h 420052"/>
                <a:gd name="connsiteX5" fmla="*/ 38100 w 838200"/>
                <a:gd name="connsiteY5" fmla="*/ 58103 h 420052"/>
                <a:gd name="connsiteX6" fmla="*/ 228600 w 838200"/>
                <a:gd name="connsiteY6" fmla="*/ 39053 h 420052"/>
                <a:gd name="connsiteX7" fmla="*/ 381000 w 838200"/>
                <a:gd name="connsiteY7" fmla="*/ 39053 h 420052"/>
                <a:gd name="connsiteX8" fmla="*/ 381000 w 838200"/>
                <a:gd name="connsiteY8" fmla="*/ 191453 h 420052"/>
                <a:gd name="connsiteX9" fmla="*/ 228600 w 838200"/>
                <a:gd name="connsiteY9" fmla="*/ 191453 h 420052"/>
                <a:gd name="connsiteX10" fmla="*/ 228600 w 838200"/>
                <a:gd name="connsiteY10" fmla="*/ 39053 h 420052"/>
                <a:gd name="connsiteX11" fmla="*/ 419100 w 838200"/>
                <a:gd name="connsiteY11" fmla="*/ 39053 h 420052"/>
                <a:gd name="connsiteX12" fmla="*/ 571500 w 838200"/>
                <a:gd name="connsiteY12" fmla="*/ 39053 h 420052"/>
                <a:gd name="connsiteX13" fmla="*/ 571500 w 838200"/>
                <a:gd name="connsiteY13" fmla="*/ 191453 h 420052"/>
                <a:gd name="connsiteX14" fmla="*/ 419100 w 838200"/>
                <a:gd name="connsiteY14" fmla="*/ 191453 h 420052"/>
                <a:gd name="connsiteX15" fmla="*/ 419100 w 838200"/>
                <a:gd name="connsiteY15" fmla="*/ 39053 h 420052"/>
                <a:gd name="connsiteX16" fmla="*/ 609600 w 838200"/>
                <a:gd name="connsiteY16" fmla="*/ 39053 h 420052"/>
                <a:gd name="connsiteX17" fmla="*/ 736283 w 838200"/>
                <a:gd name="connsiteY17" fmla="*/ 39053 h 420052"/>
                <a:gd name="connsiteX18" fmla="*/ 773430 w 838200"/>
                <a:gd name="connsiteY18" fmla="*/ 70485 h 420052"/>
                <a:gd name="connsiteX19" fmla="*/ 795338 w 838200"/>
                <a:gd name="connsiteY19" fmla="*/ 205740 h 420052"/>
                <a:gd name="connsiteX20" fmla="*/ 799148 w 838200"/>
                <a:gd name="connsiteY20" fmla="*/ 248603 h 420052"/>
                <a:gd name="connsiteX21" fmla="*/ 666750 w 838200"/>
                <a:gd name="connsiteY21" fmla="*/ 248603 h 420052"/>
                <a:gd name="connsiteX22" fmla="*/ 609600 w 838200"/>
                <a:gd name="connsiteY22" fmla="*/ 191453 h 420052"/>
                <a:gd name="connsiteX23" fmla="*/ 609600 w 838200"/>
                <a:gd name="connsiteY23" fmla="*/ 39053 h 420052"/>
                <a:gd name="connsiteX24" fmla="*/ 0 w 838200"/>
                <a:gd name="connsiteY24" fmla="*/ 39053 h 420052"/>
                <a:gd name="connsiteX25" fmla="*/ 0 w 838200"/>
                <a:gd name="connsiteY25" fmla="*/ 381953 h 420052"/>
                <a:gd name="connsiteX26" fmla="*/ 38100 w 838200"/>
                <a:gd name="connsiteY26" fmla="*/ 420053 h 420052"/>
                <a:gd name="connsiteX27" fmla="*/ 40005 w 838200"/>
                <a:gd name="connsiteY27" fmla="*/ 420053 h 420052"/>
                <a:gd name="connsiteX28" fmla="*/ 38100 w 838200"/>
                <a:gd name="connsiteY28" fmla="*/ 401003 h 420052"/>
                <a:gd name="connsiteX29" fmla="*/ 133350 w 838200"/>
                <a:gd name="connsiteY29" fmla="*/ 305753 h 420052"/>
                <a:gd name="connsiteX30" fmla="*/ 228600 w 838200"/>
                <a:gd name="connsiteY30" fmla="*/ 401003 h 420052"/>
                <a:gd name="connsiteX31" fmla="*/ 226695 w 838200"/>
                <a:gd name="connsiteY31" fmla="*/ 420053 h 420052"/>
                <a:gd name="connsiteX32" fmla="*/ 573405 w 838200"/>
                <a:gd name="connsiteY32" fmla="*/ 420053 h 420052"/>
                <a:gd name="connsiteX33" fmla="*/ 571500 w 838200"/>
                <a:gd name="connsiteY33" fmla="*/ 401003 h 420052"/>
                <a:gd name="connsiteX34" fmla="*/ 666750 w 838200"/>
                <a:gd name="connsiteY34" fmla="*/ 305753 h 420052"/>
                <a:gd name="connsiteX35" fmla="*/ 762000 w 838200"/>
                <a:gd name="connsiteY35" fmla="*/ 401003 h 420052"/>
                <a:gd name="connsiteX36" fmla="*/ 760095 w 838200"/>
                <a:gd name="connsiteY36" fmla="*/ 420053 h 420052"/>
                <a:gd name="connsiteX37" fmla="*/ 800100 w 838200"/>
                <a:gd name="connsiteY37" fmla="*/ 420053 h 420052"/>
                <a:gd name="connsiteX38" fmla="*/ 838200 w 838200"/>
                <a:gd name="connsiteY38" fmla="*/ 381953 h 420052"/>
                <a:gd name="connsiteX39" fmla="*/ 838200 w 838200"/>
                <a:gd name="connsiteY39" fmla="*/ 260033 h 420052"/>
                <a:gd name="connsiteX40" fmla="*/ 833438 w 838200"/>
                <a:gd name="connsiteY40" fmla="*/ 199073 h 420052"/>
                <a:gd name="connsiteX41" fmla="*/ 811530 w 838200"/>
                <a:gd name="connsiteY41" fmla="*/ 62865 h 420052"/>
                <a:gd name="connsiteX42" fmla="*/ 736283 w 838200"/>
                <a:gd name="connsiteY42" fmla="*/ 0 h 420052"/>
                <a:gd name="connsiteX43" fmla="*/ 38100 w 838200"/>
                <a:gd name="connsiteY43" fmla="*/ 0 h 420052"/>
                <a:gd name="connsiteX44" fmla="*/ 0 w 838200"/>
                <a:gd name="connsiteY44" fmla="*/ 39053 h 42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38200" h="420052">
                  <a:moveTo>
                    <a:pt x="38100" y="58103"/>
                  </a:moveTo>
                  <a:cubicBezTo>
                    <a:pt x="38100" y="47625"/>
                    <a:pt x="46672" y="39053"/>
                    <a:pt x="57150" y="39053"/>
                  </a:cubicBezTo>
                  <a:lnTo>
                    <a:pt x="190500" y="39053"/>
                  </a:lnTo>
                  <a:lnTo>
                    <a:pt x="190500" y="191453"/>
                  </a:lnTo>
                  <a:lnTo>
                    <a:pt x="38100" y="191453"/>
                  </a:lnTo>
                  <a:lnTo>
                    <a:pt x="38100" y="58103"/>
                  </a:lnTo>
                  <a:close/>
                  <a:moveTo>
                    <a:pt x="228600" y="39053"/>
                  </a:moveTo>
                  <a:lnTo>
                    <a:pt x="381000" y="39053"/>
                  </a:lnTo>
                  <a:lnTo>
                    <a:pt x="381000" y="191453"/>
                  </a:lnTo>
                  <a:lnTo>
                    <a:pt x="228600" y="191453"/>
                  </a:lnTo>
                  <a:lnTo>
                    <a:pt x="228600" y="39053"/>
                  </a:lnTo>
                  <a:close/>
                  <a:moveTo>
                    <a:pt x="419100" y="39053"/>
                  </a:moveTo>
                  <a:lnTo>
                    <a:pt x="571500" y="39053"/>
                  </a:lnTo>
                  <a:lnTo>
                    <a:pt x="571500" y="191453"/>
                  </a:lnTo>
                  <a:lnTo>
                    <a:pt x="419100" y="191453"/>
                  </a:lnTo>
                  <a:lnTo>
                    <a:pt x="419100" y="39053"/>
                  </a:lnTo>
                  <a:close/>
                  <a:moveTo>
                    <a:pt x="609600" y="39053"/>
                  </a:moveTo>
                  <a:lnTo>
                    <a:pt x="736283" y="39053"/>
                  </a:lnTo>
                  <a:cubicBezTo>
                    <a:pt x="754380" y="39053"/>
                    <a:pt x="770573" y="52388"/>
                    <a:pt x="773430" y="70485"/>
                  </a:cubicBezTo>
                  <a:lnTo>
                    <a:pt x="795338" y="205740"/>
                  </a:lnTo>
                  <a:cubicBezTo>
                    <a:pt x="797243" y="220028"/>
                    <a:pt x="799148" y="234315"/>
                    <a:pt x="799148" y="248603"/>
                  </a:cubicBezTo>
                  <a:lnTo>
                    <a:pt x="666750" y="248603"/>
                  </a:lnTo>
                  <a:lnTo>
                    <a:pt x="609600" y="191453"/>
                  </a:lnTo>
                  <a:lnTo>
                    <a:pt x="609600" y="39053"/>
                  </a:lnTo>
                  <a:close/>
                  <a:moveTo>
                    <a:pt x="0" y="39053"/>
                  </a:moveTo>
                  <a:lnTo>
                    <a:pt x="0" y="381953"/>
                  </a:lnTo>
                  <a:cubicBezTo>
                    <a:pt x="0" y="402907"/>
                    <a:pt x="17145" y="420053"/>
                    <a:pt x="38100" y="420053"/>
                  </a:cubicBezTo>
                  <a:lnTo>
                    <a:pt x="40005" y="420053"/>
                  </a:lnTo>
                  <a:cubicBezTo>
                    <a:pt x="39053" y="414338"/>
                    <a:pt x="38100" y="407670"/>
                    <a:pt x="38100" y="401003"/>
                  </a:cubicBezTo>
                  <a:cubicBezTo>
                    <a:pt x="38100" y="348615"/>
                    <a:pt x="80963" y="305753"/>
                    <a:pt x="133350" y="305753"/>
                  </a:cubicBezTo>
                  <a:cubicBezTo>
                    <a:pt x="185738" y="305753"/>
                    <a:pt x="228600" y="348615"/>
                    <a:pt x="228600" y="401003"/>
                  </a:cubicBezTo>
                  <a:cubicBezTo>
                    <a:pt x="228600" y="407670"/>
                    <a:pt x="227648" y="414338"/>
                    <a:pt x="226695" y="420053"/>
                  </a:cubicBezTo>
                  <a:lnTo>
                    <a:pt x="573405" y="420053"/>
                  </a:lnTo>
                  <a:cubicBezTo>
                    <a:pt x="572453" y="414338"/>
                    <a:pt x="571500" y="407670"/>
                    <a:pt x="571500" y="401003"/>
                  </a:cubicBezTo>
                  <a:cubicBezTo>
                    <a:pt x="571500" y="348615"/>
                    <a:pt x="614363" y="305753"/>
                    <a:pt x="666750" y="305753"/>
                  </a:cubicBezTo>
                  <a:cubicBezTo>
                    <a:pt x="719138" y="305753"/>
                    <a:pt x="762000" y="348615"/>
                    <a:pt x="762000" y="401003"/>
                  </a:cubicBezTo>
                  <a:cubicBezTo>
                    <a:pt x="762000" y="407670"/>
                    <a:pt x="761048" y="414338"/>
                    <a:pt x="760095" y="420053"/>
                  </a:cubicBezTo>
                  <a:lnTo>
                    <a:pt x="800100" y="420053"/>
                  </a:lnTo>
                  <a:cubicBezTo>
                    <a:pt x="821055" y="420053"/>
                    <a:pt x="838200" y="402907"/>
                    <a:pt x="838200" y="381953"/>
                  </a:cubicBezTo>
                  <a:lnTo>
                    <a:pt x="838200" y="260033"/>
                  </a:lnTo>
                  <a:cubicBezTo>
                    <a:pt x="838200" y="240030"/>
                    <a:pt x="836295" y="219075"/>
                    <a:pt x="833438" y="199073"/>
                  </a:cubicBezTo>
                  <a:lnTo>
                    <a:pt x="811530" y="62865"/>
                  </a:lnTo>
                  <a:cubicBezTo>
                    <a:pt x="804863" y="26670"/>
                    <a:pt x="773430" y="0"/>
                    <a:pt x="736283" y="0"/>
                  </a:cubicBezTo>
                  <a:lnTo>
                    <a:pt x="38100" y="0"/>
                  </a:lnTo>
                  <a:cubicBezTo>
                    <a:pt x="17145" y="953"/>
                    <a:pt x="0" y="18097"/>
                    <a:pt x="0" y="390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6D54FE09-32C2-7324-16A4-CD0748D1CCE6}"/>
                </a:ext>
              </a:extLst>
            </p:cNvPr>
            <p:cNvSpPr/>
            <p:nvPr/>
          </p:nvSpPr>
          <p:spPr>
            <a:xfrm>
              <a:off x="1070189" y="5772067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69347E0E-B561-C2C4-86C1-E75625146A53}"/>
                </a:ext>
              </a:extLst>
            </p:cNvPr>
            <p:cNvSpPr/>
            <p:nvPr/>
          </p:nvSpPr>
          <p:spPr>
            <a:xfrm>
              <a:off x="536789" y="5772067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E10316-FED7-E8DF-45F8-3BC2865D3B54}"/>
              </a:ext>
            </a:extLst>
          </p:cNvPr>
          <p:cNvSpPr txBox="1"/>
          <p:nvPr/>
        </p:nvSpPr>
        <p:spPr>
          <a:xfrm>
            <a:off x="2700583" y="5270347"/>
            <a:ext cx="416529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dirty="0"/>
              <a:t>860.000 tram*km </a:t>
            </a:r>
            <a:r>
              <a:rPr lang="it-IT" dirty="0" err="1"/>
              <a:t>covered</a:t>
            </a:r>
          </a:p>
        </p:txBody>
      </p:sp>
      <p:graphicFrame>
        <p:nvGraphicFramePr>
          <p:cNvPr id="29" name="Tabella 29">
            <a:extLst>
              <a:ext uri="{FF2B5EF4-FFF2-40B4-BE49-F238E27FC236}">
                <a16:creationId xmlns:a16="http://schemas.microsoft.com/office/drawing/2014/main" id="{A8B29966-91EF-3811-2953-FB49FE159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00951"/>
              </p:ext>
            </p:extLst>
          </p:nvPr>
        </p:nvGraphicFramePr>
        <p:xfrm>
          <a:off x="423666" y="4314695"/>
          <a:ext cx="838200" cy="645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571654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20564"/>
                  </a:ext>
                </a:extLst>
              </a:tr>
              <a:tr h="462451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39375"/>
                  </a:ext>
                </a:extLst>
              </a:tr>
            </a:tbl>
          </a:graphicData>
        </a:graphic>
      </p:graphicFrame>
      <p:pic>
        <p:nvPicPr>
          <p:cNvPr id="33" name="Elemento grafico 32" descr="Bambini con riempimento a tinta unita">
            <a:extLst>
              <a:ext uri="{FF2B5EF4-FFF2-40B4-BE49-F238E27FC236}">
                <a16:creationId xmlns:a16="http://schemas.microsoft.com/office/drawing/2014/main" id="{04AFDC1C-5863-4C8A-306B-31F2E7FE0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9374" y="5319794"/>
            <a:ext cx="1133319" cy="1133319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DBF0F26-FF8A-195E-5682-695B65FFAC7E}"/>
              </a:ext>
            </a:extLst>
          </p:cNvPr>
          <p:cNvSpPr txBox="1"/>
          <p:nvPr/>
        </p:nvSpPr>
        <p:spPr>
          <a:xfrm>
            <a:off x="5080939" y="5723054"/>
            <a:ext cx="416529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dirty="0"/>
              <a:t>187 mln </a:t>
            </a:r>
            <a:r>
              <a:rPr lang="it-IT" dirty="0" err="1"/>
              <a:t>passengers</a:t>
            </a:r>
            <a:r>
              <a:rPr lang="it-IT" dirty="0"/>
              <a:t>* km</a:t>
            </a:r>
          </a:p>
        </p:txBody>
      </p:sp>
      <p:graphicFrame>
        <p:nvGraphicFramePr>
          <p:cNvPr id="54" name="Tabella 54">
            <a:extLst>
              <a:ext uri="{FF2B5EF4-FFF2-40B4-BE49-F238E27FC236}">
                <a16:creationId xmlns:a16="http://schemas.microsoft.com/office/drawing/2014/main" id="{079F0616-85A6-62AD-FC22-40D73504E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77206"/>
              </p:ext>
            </p:extLst>
          </p:nvPr>
        </p:nvGraphicFramePr>
        <p:xfrm>
          <a:off x="2811001" y="4772087"/>
          <a:ext cx="16825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586">
                  <a:extLst>
                    <a:ext uri="{9D8B030D-6E8A-4147-A177-3AD203B41FA5}">
                      <a16:colId xmlns:a16="http://schemas.microsoft.com/office/drawing/2014/main" val="3768539334"/>
                    </a:ext>
                  </a:extLst>
                </a:gridCol>
              </a:tblGrid>
              <a:tr h="3320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66728"/>
                  </a:ext>
                </a:extLst>
              </a:tr>
            </a:tbl>
          </a:graphicData>
        </a:graphic>
      </p:graphicFrame>
      <p:graphicFrame>
        <p:nvGraphicFramePr>
          <p:cNvPr id="59" name="Tabella 54">
            <a:extLst>
              <a:ext uri="{FF2B5EF4-FFF2-40B4-BE49-F238E27FC236}">
                <a16:creationId xmlns:a16="http://schemas.microsoft.com/office/drawing/2014/main" id="{31D5325F-6F9C-74BC-23C2-84B0E9E3B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3148"/>
              </p:ext>
            </p:extLst>
          </p:nvPr>
        </p:nvGraphicFramePr>
        <p:xfrm>
          <a:off x="2765050" y="5285064"/>
          <a:ext cx="5405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01">
                  <a:extLst>
                    <a:ext uri="{9D8B030D-6E8A-4147-A177-3AD203B41FA5}">
                      <a16:colId xmlns:a16="http://schemas.microsoft.com/office/drawing/2014/main" val="3768539334"/>
                    </a:ext>
                  </a:extLst>
                </a:gridCol>
              </a:tblGrid>
              <a:tr h="3320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1D8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66728"/>
                  </a:ext>
                </a:extLst>
              </a:tr>
            </a:tbl>
          </a:graphicData>
        </a:graphic>
      </p:graphicFrame>
      <p:grpSp>
        <p:nvGrpSpPr>
          <p:cNvPr id="61" name="Gruppo 60">
            <a:extLst>
              <a:ext uri="{FF2B5EF4-FFF2-40B4-BE49-F238E27FC236}">
                <a16:creationId xmlns:a16="http://schemas.microsoft.com/office/drawing/2014/main" id="{B75D649B-E866-FB35-B793-98BA986BE314}"/>
              </a:ext>
            </a:extLst>
          </p:cNvPr>
          <p:cNvGrpSpPr/>
          <p:nvPr/>
        </p:nvGrpSpPr>
        <p:grpSpPr>
          <a:xfrm>
            <a:off x="1745416" y="4651440"/>
            <a:ext cx="910970" cy="508281"/>
            <a:chOff x="470114" y="5437739"/>
            <a:chExt cx="838200" cy="467678"/>
          </a:xfrm>
        </p:grpSpPr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5793A166-A77F-4E6D-C53B-4EC44E7041D0}"/>
                </a:ext>
              </a:extLst>
            </p:cNvPr>
            <p:cNvSpPr/>
            <p:nvPr/>
          </p:nvSpPr>
          <p:spPr>
            <a:xfrm>
              <a:off x="470114" y="5437739"/>
              <a:ext cx="838200" cy="420052"/>
            </a:xfrm>
            <a:custGeom>
              <a:avLst/>
              <a:gdLst>
                <a:gd name="connsiteX0" fmla="*/ 38100 w 838200"/>
                <a:gd name="connsiteY0" fmla="*/ 58103 h 420052"/>
                <a:gd name="connsiteX1" fmla="*/ 57150 w 838200"/>
                <a:gd name="connsiteY1" fmla="*/ 39053 h 420052"/>
                <a:gd name="connsiteX2" fmla="*/ 190500 w 838200"/>
                <a:gd name="connsiteY2" fmla="*/ 39053 h 420052"/>
                <a:gd name="connsiteX3" fmla="*/ 190500 w 838200"/>
                <a:gd name="connsiteY3" fmla="*/ 191453 h 420052"/>
                <a:gd name="connsiteX4" fmla="*/ 38100 w 838200"/>
                <a:gd name="connsiteY4" fmla="*/ 191453 h 420052"/>
                <a:gd name="connsiteX5" fmla="*/ 38100 w 838200"/>
                <a:gd name="connsiteY5" fmla="*/ 58103 h 420052"/>
                <a:gd name="connsiteX6" fmla="*/ 228600 w 838200"/>
                <a:gd name="connsiteY6" fmla="*/ 39053 h 420052"/>
                <a:gd name="connsiteX7" fmla="*/ 381000 w 838200"/>
                <a:gd name="connsiteY7" fmla="*/ 39053 h 420052"/>
                <a:gd name="connsiteX8" fmla="*/ 381000 w 838200"/>
                <a:gd name="connsiteY8" fmla="*/ 191453 h 420052"/>
                <a:gd name="connsiteX9" fmla="*/ 228600 w 838200"/>
                <a:gd name="connsiteY9" fmla="*/ 191453 h 420052"/>
                <a:gd name="connsiteX10" fmla="*/ 228600 w 838200"/>
                <a:gd name="connsiteY10" fmla="*/ 39053 h 420052"/>
                <a:gd name="connsiteX11" fmla="*/ 419100 w 838200"/>
                <a:gd name="connsiteY11" fmla="*/ 39053 h 420052"/>
                <a:gd name="connsiteX12" fmla="*/ 571500 w 838200"/>
                <a:gd name="connsiteY12" fmla="*/ 39053 h 420052"/>
                <a:gd name="connsiteX13" fmla="*/ 571500 w 838200"/>
                <a:gd name="connsiteY13" fmla="*/ 191453 h 420052"/>
                <a:gd name="connsiteX14" fmla="*/ 419100 w 838200"/>
                <a:gd name="connsiteY14" fmla="*/ 191453 h 420052"/>
                <a:gd name="connsiteX15" fmla="*/ 419100 w 838200"/>
                <a:gd name="connsiteY15" fmla="*/ 39053 h 420052"/>
                <a:gd name="connsiteX16" fmla="*/ 609600 w 838200"/>
                <a:gd name="connsiteY16" fmla="*/ 39053 h 420052"/>
                <a:gd name="connsiteX17" fmla="*/ 736283 w 838200"/>
                <a:gd name="connsiteY17" fmla="*/ 39053 h 420052"/>
                <a:gd name="connsiteX18" fmla="*/ 773430 w 838200"/>
                <a:gd name="connsiteY18" fmla="*/ 70485 h 420052"/>
                <a:gd name="connsiteX19" fmla="*/ 795338 w 838200"/>
                <a:gd name="connsiteY19" fmla="*/ 205740 h 420052"/>
                <a:gd name="connsiteX20" fmla="*/ 799148 w 838200"/>
                <a:gd name="connsiteY20" fmla="*/ 248603 h 420052"/>
                <a:gd name="connsiteX21" fmla="*/ 666750 w 838200"/>
                <a:gd name="connsiteY21" fmla="*/ 248603 h 420052"/>
                <a:gd name="connsiteX22" fmla="*/ 609600 w 838200"/>
                <a:gd name="connsiteY22" fmla="*/ 191453 h 420052"/>
                <a:gd name="connsiteX23" fmla="*/ 609600 w 838200"/>
                <a:gd name="connsiteY23" fmla="*/ 39053 h 420052"/>
                <a:gd name="connsiteX24" fmla="*/ 0 w 838200"/>
                <a:gd name="connsiteY24" fmla="*/ 39053 h 420052"/>
                <a:gd name="connsiteX25" fmla="*/ 0 w 838200"/>
                <a:gd name="connsiteY25" fmla="*/ 381953 h 420052"/>
                <a:gd name="connsiteX26" fmla="*/ 38100 w 838200"/>
                <a:gd name="connsiteY26" fmla="*/ 420053 h 420052"/>
                <a:gd name="connsiteX27" fmla="*/ 40005 w 838200"/>
                <a:gd name="connsiteY27" fmla="*/ 420053 h 420052"/>
                <a:gd name="connsiteX28" fmla="*/ 38100 w 838200"/>
                <a:gd name="connsiteY28" fmla="*/ 401003 h 420052"/>
                <a:gd name="connsiteX29" fmla="*/ 133350 w 838200"/>
                <a:gd name="connsiteY29" fmla="*/ 305753 h 420052"/>
                <a:gd name="connsiteX30" fmla="*/ 228600 w 838200"/>
                <a:gd name="connsiteY30" fmla="*/ 401003 h 420052"/>
                <a:gd name="connsiteX31" fmla="*/ 226695 w 838200"/>
                <a:gd name="connsiteY31" fmla="*/ 420053 h 420052"/>
                <a:gd name="connsiteX32" fmla="*/ 573405 w 838200"/>
                <a:gd name="connsiteY32" fmla="*/ 420053 h 420052"/>
                <a:gd name="connsiteX33" fmla="*/ 571500 w 838200"/>
                <a:gd name="connsiteY33" fmla="*/ 401003 h 420052"/>
                <a:gd name="connsiteX34" fmla="*/ 666750 w 838200"/>
                <a:gd name="connsiteY34" fmla="*/ 305753 h 420052"/>
                <a:gd name="connsiteX35" fmla="*/ 762000 w 838200"/>
                <a:gd name="connsiteY35" fmla="*/ 401003 h 420052"/>
                <a:gd name="connsiteX36" fmla="*/ 760095 w 838200"/>
                <a:gd name="connsiteY36" fmla="*/ 420053 h 420052"/>
                <a:gd name="connsiteX37" fmla="*/ 800100 w 838200"/>
                <a:gd name="connsiteY37" fmla="*/ 420053 h 420052"/>
                <a:gd name="connsiteX38" fmla="*/ 838200 w 838200"/>
                <a:gd name="connsiteY38" fmla="*/ 381953 h 420052"/>
                <a:gd name="connsiteX39" fmla="*/ 838200 w 838200"/>
                <a:gd name="connsiteY39" fmla="*/ 260033 h 420052"/>
                <a:gd name="connsiteX40" fmla="*/ 833438 w 838200"/>
                <a:gd name="connsiteY40" fmla="*/ 199073 h 420052"/>
                <a:gd name="connsiteX41" fmla="*/ 811530 w 838200"/>
                <a:gd name="connsiteY41" fmla="*/ 62865 h 420052"/>
                <a:gd name="connsiteX42" fmla="*/ 736283 w 838200"/>
                <a:gd name="connsiteY42" fmla="*/ 0 h 420052"/>
                <a:gd name="connsiteX43" fmla="*/ 38100 w 838200"/>
                <a:gd name="connsiteY43" fmla="*/ 0 h 420052"/>
                <a:gd name="connsiteX44" fmla="*/ 0 w 838200"/>
                <a:gd name="connsiteY44" fmla="*/ 39053 h 42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38200" h="420052">
                  <a:moveTo>
                    <a:pt x="38100" y="58103"/>
                  </a:moveTo>
                  <a:cubicBezTo>
                    <a:pt x="38100" y="47625"/>
                    <a:pt x="46672" y="39053"/>
                    <a:pt x="57150" y="39053"/>
                  </a:cubicBezTo>
                  <a:lnTo>
                    <a:pt x="190500" y="39053"/>
                  </a:lnTo>
                  <a:lnTo>
                    <a:pt x="190500" y="191453"/>
                  </a:lnTo>
                  <a:lnTo>
                    <a:pt x="38100" y="191453"/>
                  </a:lnTo>
                  <a:lnTo>
                    <a:pt x="38100" y="58103"/>
                  </a:lnTo>
                  <a:close/>
                  <a:moveTo>
                    <a:pt x="228600" y="39053"/>
                  </a:moveTo>
                  <a:lnTo>
                    <a:pt x="381000" y="39053"/>
                  </a:lnTo>
                  <a:lnTo>
                    <a:pt x="381000" y="191453"/>
                  </a:lnTo>
                  <a:lnTo>
                    <a:pt x="228600" y="191453"/>
                  </a:lnTo>
                  <a:lnTo>
                    <a:pt x="228600" y="39053"/>
                  </a:lnTo>
                  <a:close/>
                  <a:moveTo>
                    <a:pt x="419100" y="39053"/>
                  </a:moveTo>
                  <a:lnTo>
                    <a:pt x="571500" y="39053"/>
                  </a:lnTo>
                  <a:lnTo>
                    <a:pt x="571500" y="191453"/>
                  </a:lnTo>
                  <a:lnTo>
                    <a:pt x="419100" y="191453"/>
                  </a:lnTo>
                  <a:lnTo>
                    <a:pt x="419100" y="39053"/>
                  </a:lnTo>
                  <a:close/>
                  <a:moveTo>
                    <a:pt x="609600" y="39053"/>
                  </a:moveTo>
                  <a:lnTo>
                    <a:pt x="736283" y="39053"/>
                  </a:lnTo>
                  <a:cubicBezTo>
                    <a:pt x="754380" y="39053"/>
                    <a:pt x="770573" y="52388"/>
                    <a:pt x="773430" y="70485"/>
                  </a:cubicBezTo>
                  <a:lnTo>
                    <a:pt x="795338" y="205740"/>
                  </a:lnTo>
                  <a:cubicBezTo>
                    <a:pt x="797243" y="220028"/>
                    <a:pt x="799148" y="234315"/>
                    <a:pt x="799148" y="248603"/>
                  </a:cubicBezTo>
                  <a:lnTo>
                    <a:pt x="666750" y="248603"/>
                  </a:lnTo>
                  <a:lnTo>
                    <a:pt x="609600" y="191453"/>
                  </a:lnTo>
                  <a:lnTo>
                    <a:pt x="609600" y="39053"/>
                  </a:lnTo>
                  <a:close/>
                  <a:moveTo>
                    <a:pt x="0" y="39053"/>
                  </a:moveTo>
                  <a:lnTo>
                    <a:pt x="0" y="381953"/>
                  </a:lnTo>
                  <a:cubicBezTo>
                    <a:pt x="0" y="402907"/>
                    <a:pt x="17145" y="420053"/>
                    <a:pt x="38100" y="420053"/>
                  </a:cubicBezTo>
                  <a:lnTo>
                    <a:pt x="40005" y="420053"/>
                  </a:lnTo>
                  <a:cubicBezTo>
                    <a:pt x="39053" y="414338"/>
                    <a:pt x="38100" y="407670"/>
                    <a:pt x="38100" y="401003"/>
                  </a:cubicBezTo>
                  <a:cubicBezTo>
                    <a:pt x="38100" y="348615"/>
                    <a:pt x="80963" y="305753"/>
                    <a:pt x="133350" y="305753"/>
                  </a:cubicBezTo>
                  <a:cubicBezTo>
                    <a:pt x="185738" y="305753"/>
                    <a:pt x="228600" y="348615"/>
                    <a:pt x="228600" y="401003"/>
                  </a:cubicBezTo>
                  <a:cubicBezTo>
                    <a:pt x="228600" y="407670"/>
                    <a:pt x="227648" y="414338"/>
                    <a:pt x="226695" y="420053"/>
                  </a:cubicBezTo>
                  <a:lnTo>
                    <a:pt x="573405" y="420053"/>
                  </a:lnTo>
                  <a:cubicBezTo>
                    <a:pt x="572453" y="414338"/>
                    <a:pt x="571500" y="407670"/>
                    <a:pt x="571500" y="401003"/>
                  </a:cubicBezTo>
                  <a:cubicBezTo>
                    <a:pt x="571500" y="348615"/>
                    <a:pt x="614363" y="305753"/>
                    <a:pt x="666750" y="305753"/>
                  </a:cubicBezTo>
                  <a:cubicBezTo>
                    <a:pt x="719138" y="305753"/>
                    <a:pt x="762000" y="348615"/>
                    <a:pt x="762000" y="401003"/>
                  </a:cubicBezTo>
                  <a:cubicBezTo>
                    <a:pt x="762000" y="407670"/>
                    <a:pt x="761048" y="414338"/>
                    <a:pt x="760095" y="420053"/>
                  </a:cubicBezTo>
                  <a:lnTo>
                    <a:pt x="800100" y="420053"/>
                  </a:lnTo>
                  <a:cubicBezTo>
                    <a:pt x="821055" y="420053"/>
                    <a:pt x="838200" y="402907"/>
                    <a:pt x="838200" y="381953"/>
                  </a:cubicBezTo>
                  <a:lnTo>
                    <a:pt x="838200" y="260033"/>
                  </a:lnTo>
                  <a:cubicBezTo>
                    <a:pt x="838200" y="240030"/>
                    <a:pt x="836295" y="219075"/>
                    <a:pt x="833438" y="199073"/>
                  </a:cubicBezTo>
                  <a:lnTo>
                    <a:pt x="811530" y="62865"/>
                  </a:lnTo>
                  <a:cubicBezTo>
                    <a:pt x="804863" y="26670"/>
                    <a:pt x="773430" y="0"/>
                    <a:pt x="736283" y="0"/>
                  </a:cubicBezTo>
                  <a:lnTo>
                    <a:pt x="38100" y="0"/>
                  </a:lnTo>
                  <a:cubicBezTo>
                    <a:pt x="17145" y="953"/>
                    <a:pt x="0" y="18097"/>
                    <a:pt x="0" y="39053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044BEB1A-B242-D147-CEF6-15FB33927DD7}"/>
                </a:ext>
              </a:extLst>
            </p:cNvPr>
            <p:cNvSpPr/>
            <p:nvPr/>
          </p:nvSpPr>
          <p:spPr>
            <a:xfrm>
              <a:off x="1070189" y="5772067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igura a mano libera: forma 63">
              <a:extLst>
                <a:ext uri="{FF2B5EF4-FFF2-40B4-BE49-F238E27FC236}">
                  <a16:creationId xmlns:a16="http://schemas.microsoft.com/office/drawing/2014/main" id="{EECBBAB5-E58C-8159-0FFC-1337EC9583F5}"/>
                </a:ext>
              </a:extLst>
            </p:cNvPr>
            <p:cNvSpPr/>
            <p:nvPr/>
          </p:nvSpPr>
          <p:spPr>
            <a:xfrm>
              <a:off x="536789" y="5772067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6496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6B2EC9-4E60-11AC-2988-C2BD087B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05" y="1222782"/>
            <a:ext cx="7324451" cy="797251"/>
          </a:xfrm>
        </p:spPr>
        <p:txBody>
          <a:bodyPr/>
          <a:lstStyle/>
          <a:p>
            <a:r>
              <a:rPr lang="it-IT" dirty="0" err="1"/>
              <a:t>Sustainability</a:t>
            </a:r>
            <a:r>
              <a:rPr lang="it-IT" dirty="0"/>
              <a:t> for Padova</a:t>
            </a:r>
          </a:p>
        </p:txBody>
      </p:sp>
    </p:spTree>
    <p:extLst>
      <p:ext uri="{BB962C8B-B14F-4D97-AF65-F5344CB8AC3E}">
        <p14:creationId xmlns:p14="http://schemas.microsoft.com/office/powerpoint/2010/main" val="211609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tangolo con angoli arrotondati in diagonale 20">
            <a:extLst>
              <a:ext uri="{FF2B5EF4-FFF2-40B4-BE49-F238E27FC236}">
                <a16:creationId xmlns:a16="http://schemas.microsoft.com/office/drawing/2014/main" id="{E0498123-D2FB-0B04-3437-D2100637A169}"/>
              </a:ext>
            </a:extLst>
          </p:cNvPr>
          <p:cNvSpPr/>
          <p:nvPr/>
        </p:nvSpPr>
        <p:spPr>
          <a:xfrm>
            <a:off x="7982853" y="4366891"/>
            <a:ext cx="1109454" cy="82080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Making cities more inclusive,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activities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07368" y="866367"/>
            <a:ext cx="11176620" cy="3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it-IT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lang="it-IT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21" name="Segnaposto contenuto 2"/>
          <p:cNvSpPr txBox="1">
            <a:spLocks/>
          </p:cNvSpPr>
          <p:nvPr/>
        </p:nvSpPr>
        <p:spPr bwMode="auto">
          <a:xfrm>
            <a:off x="406800" y="815346"/>
            <a:ext cx="11176620" cy="3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it-IT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lang="it-IT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Our</a:t>
            </a:r>
            <a:r>
              <a:rPr lang="it-IT" dirty="0"/>
              <a:t> commitment for </a:t>
            </a:r>
            <a:r>
              <a:rPr lang="it-IT" dirty="0" err="1"/>
              <a:t>sustainable</a:t>
            </a:r>
            <a:r>
              <a:rPr lang="it-IT" dirty="0"/>
              <a:t> </a:t>
            </a:r>
            <a:r>
              <a:rPr lang="it-IT" dirty="0" err="1"/>
              <a:t>mobility</a:t>
            </a:r>
            <a:endParaRPr lang="it-IT" dirty="0"/>
          </a:p>
        </p:txBody>
      </p:sp>
      <p:sp>
        <p:nvSpPr>
          <p:cNvPr id="124" name="Rettangolo 123"/>
          <p:cNvSpPr/>
          <p:nvPr/>
        </p:nvSpPr>
        <p:spPr>
          <a:xfrm>
            <a:off x="1574704" y="5575764"/>
            <a:ext cx="1615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it-IT" sz="1600" b="1" dirty="0"/>
              <a:t>Green depots</a:t>
            </a:r>
            <a:endParaRPr lang="it-IT" sz="1600" dirty="0"/>
          </a:p>
        </p:txBody>
      </p:sp>
      <p:sp>
        <p:nvSpPr>
          <p:cNvPr id="72" name="Ovale 71"/>
          <p:cNvSpPr/>
          <p:nvPr/>
        </p:nvSpPr>
        <p:spPr>
          <a:xfrm>
            <a:off x="445936" y="5346967"/>
            <a:ext cx="840156" cy="840156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603" t="-27567" r="-38647" b="-19683"/>
            </a:stretch>
          </a:blipFill>
          <a:ln w="38100">
            <a:solidFill>
              <a:srgbClr val="7F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8" name="Gallone 77"/>
          <p:cNvSpPr/>
          <p:nvPr/>
        </p:nvSpPr>
        <p:spPr>
          <a:xfrm>
            <a:off x="3287819" y="5652966"/>
            <a:ext cx="184150" cy="184150"/>
          </a:xfrm>
          <a:prstGeom prst="chevron">
            <a:avLst/>
          </a:prstGeom>
          <a:solidFill>
            <a:srgbClr val="7FC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9" name="Segnaposto testo 3"/>
          <p:cNvSpPr txBox="1">
            <a:spLocks/>
          </p:cNvSpPr>
          <p:nvPr/>
        </p:nvSpPr>
        <p:spPr bwMode="auto">
          <a:xfrm>
            <a:off x="3692454" y="5426100"/>
            <a:ext cx="3146186" cy="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None/>
            </a:pPr>
            <a:r>
              <a:rPr lang="it-IT" sz="1600" b="1" dirty="0" err="1">
                <a:solidFill>
                  <a:srgbClr val="000000"/>
                </a:solidFill>
              </a:rPr>
              <a:t>Ongoing</a:t>
            </a:r>
            <a:r>
              <a:rPr lang="it-IT" sz="1600" b="1" dirty="0">
                <a:solidFill>
                  <a:srgbClr val="000000"/>
                </a:solidFill>
              </a:rPr>
              <a:t> design for 2 green depots for the </a:t>
            </a:r>
            <a:r>
              <a:rPr lang="it-IT" sz="1600" b="1" dirty="0" err="1">
                <a:solidFill>
                  <a:srgbClr val="000000"/>
                </a:solidFill>
              </a:rPr>
              <a:t>electric</a:t>
            </a:r>
            <a:r>
              <a:rPr lang="it-IT" sz="1600" b="1" dirty="0">
                <a:solidFill>
                  <a:srgbClr val="000000"/>
                </a:solidFill>
              </a:rPr>
              <a:t> bus fleet: </a:t>
            </a:r>
            <a:r>
              <a:rPr lang="it-IT" sz="1600" dirty="0">
                <a:solidFill>
                  <a:srgbClr val="000000"/>
                </a:solidFill>
              </a:rPr>
              <a:t>Goldoni e </a:t>
            </a:r>
            <a:r>
              <a:rPr lang="it-IT" sz="1600" dirty="0" err="1">
                <a:solidFill>
                  <a:srgbClr val="000000"/>
                </a:solidFill>
              </a:rPr>
              <a:t>Pescarotto</a:t>
            </a:r>
            <a:r>
              <a:rPr lang="it-IT" sz="1600" dirty="0">
                <a:solidFill>
                  <a:srgbClr val="000000"/>
                </a:solidFill>
              </a:rPr>
              <a:t> (PD).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1501280" y="1626227"/>
            <a:ext cx="1615789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it-IT" sz="1600" b="1" dirty="0">
                <a:solidFill>
                  <a:schemeClr val="bg1"/>
                </a:solidFill>
              </a:rPr>
              <a:t>Fleet </a:t>
            </a:r>
            <a:r>
              <a:rPr lang="it-IT" sz="1600" b="1" dirty="0" err="1">
                <a:solidFill>
                  <a:schemeClr val="bg1"/>
                </a:solidFill>
              </a:rPr>
              <a:t>renovation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6" name="Ovale 95"/>
          <p:cNvSpPr/>
          <p:nvPr/>
        </p:nvSpPr>
        <p:spPr>
          <a:xfrm>
            <a:off x="406800" y="1416408"/>
            <a:ext cx="854307" cy="85430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F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Gallone 97"/>
          <p:cNvSpPr/>
          <p:nvPr/>
        </p:nvSpPr>
        <p:spPr>
          <a:xfrm>
            <a:off x="3278265" y="1807330"/>
            <a:ext cx="184150" cy="184150"/>
          </a:xfrm>
          <a:prstGeom prst="chevron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9" name="Segnaposto testo 3"/>
          <p:cNvSpPr txBox="1">
            <a:spLocks/>
          </p:cNvSpPr>
          <p:nvPr/>
        </p:nvSpPr>
        <p:spPr bwMode="auto">
          <a:xfrm>
            <a:off x="3728416" y="1504299"/>
            <a:ext cx="4030921" cy="8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None/>
            </a:pPr>
            <a:r>
              <a:rPr lang="it-IT" sz="1600" b="1" dirty="0">
                <a:solidFill>
                  <a:srgbClr val="000000"/>
                </a:solidFill>
              </a:rPr>
              <a:t>New Electric and Euro6 fleet </a:t>
            </a:r>
            <a:r>
              <a:rPr lang="it-IT" sz="1600" dirty="0" err="1">
                <a:solidFill>
                  <a:srgbClr val="000000"/>
                </a:solidFill>
              </a:rPr>
              <a:t>replacing</a:t>
            </a:r>
            <a:r>
              <a:rPr lang="it-IT" sz="1600" dirty="0">
                <a:solidFill>
                  <a:srgbClr val="000000"/>
                </a:solidFill>
              </a:rPr>
              <a:t> the </a:t>
            </a:r>
            <a:r>
              <a:rPr lang="it-IT" sz="1600" dirty="0" err="1">
                <a:solidFill>
                  <a:srgbClr val="000000"/>
                </a:solidFill>
              </a:rPr>
              <a:t>oldest</a:t>
            </a:r>
            <a:r>
              <a:rPr lang="it-IT" sz="1600" dirty="0">
                <a:solidFill>
                  <a:srgbClr val="000000"/>
                </a:solidFill>
              </a:rPr>
              <a:t> and </a:t>
            </a:r>
            <a:r>
              <a:rPr lang="it-IT" sz="1600" dirty="0" err="1">
                <a:solidFill>
                  <a:srgbClr val="000000"/>
                </a:solidFill>
              </a:rPr>
              <a:t>natural</a:t>
            </a:r>
            <a:r>
              <a:rPr lang="it-IT" sz="1600" dirty="0">
                <a:solidFill>
                  <a:srgbClr val="000000"/>
                </a:solidFill>
              </a:rPr>
              <a:t> gas </a:t>
            </a:r>
            <a:r>
              <a:rPr lang="it-IT" sz="1600" dirty="0" err="1">
                <a:solidFill>
                  <a:srgbClr val="000000"/>
                </a:solidFill>
              </a:rPr>
              <a:t>vehicles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02" name="Rettangolo 101"/>
          <p:cNvSpPr/>
          <p:nvPr/>
        </p:nvSpPr>
        <p:spPr>
          <a:xfrm>
            <a:off x="1398589" y="2602597"/>
            <a:ext cx="185596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it-IT" sz="1600" b="1" dirty="0"/>
              <a:t>Real-time info e-displays </a:t>
            </a:r>
            <a:r>
              <a:rPr lang="it-IT" sz="1600" b="1" dirty="0" err="1"/>
              <a:t>at</a:t>
            </a:r>
            <a:r>
              <a:rPr lang="it-IT" sz="1600" b="1" dirty="0"/>
              <a:t> bus </a:t>
            </a:r>
            <a:r>
              <a:rPr lang="it-IT" sz="1600" b="1" dirty="0" err="1"/>
              <a:t>stops</a:t>
            </a:r>
            <a:endParaRPr lang="it-IT" sz="1600" dirty="0"/>
          </a:p>
        </p:txBody>
      </p:sp>
      <p:sp>
        <p:nvSpPr>
          <p:cNvPr id="103" name="Ovale 102"/>
          <p:cNvSpPr/>
          <p:nvPr/>
        </p:nvSpPr>
        <p:spPr>
          <a:xfrm>
            <a:off x="431709" y="2528816"/>
            <a:ext cx="840168" cy="84016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F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Gallone 103"/>
          <p:cNvSpPr/>
          <p:nvPr/>
        </p:nvSpPr>
        <p:spPr>
          <a:xfrm>
            <a:off x="3254140" y="2777824"/>
            <a:ext cx="184150" cy="184150"/>
          </a:xfrm>
          <a:prstGeom prst="chevron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5" name="Segnaposto testo 3"/>
          <p:cNvSpPr txBox="1">
            <a:spLocks/>
          </p:cNvSpPr>
          <p:nvPr/>
        </p:nvSpPr>
        <p:spPr bwMode="auto">
          <a:xfrm>
            <a:off x="3698212" y="2513232"/>
            <a:ext cx="2614235" cy="8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None/>
            </a:pPr>
            <a:r>
              <a:rPr lang="it-IT" sz="1600" dirty="0">
                <a:solidFill>
                  <a:srgbClr val="000000"/>
                </a:solidFill>
              </a:rPr>
              <a:t>273 </a:t>
            </a:r>
            <a:r>
              <a:rPr lang="it-IT" sz="1600" b="1" dirty="0">
                <a:solidFill>
                  <a:srgbClr val="000000"/>
                </a:solidFill>
              </a:rPr>
              <a:t>e-</a:t>
            </a:r>
            <a:r>
              <a:rPr lang="it-IT" sz="1600" b="1" dirty="0" err="1">
                <a:solidFill>
                  <a:srgbClr val="000000"/>
                </a:solidFill>
              </a:rPr>
              <a:t>ink</a:t>
            </a:r>
            <a:r>
              <a:rPr lang="it-IT" sz="1600" b="1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poles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powered</a:t>
            </a:r>
            <a:r>
              <a:rPr lang="it-IT" sz="1600" dirty="0">
                <a:solidFill>
                  <a:srgbClr val="000000"/>
                </a:solidFill>
              </a:rPr>
              <a:t> by solar energy and 93 led-displays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2FB72B1-795E-3DD4-20A9-091FBE683C12}"/>
              </a:ext>
            </a:extLst>
          </p:cNvPr>
          <p:cNvSpPr/>
          <p:nvPr/>
        </p:nvSpPr>
        <p:spPr>
          <a:xfrm>
            <a:off x="1445788" y="3729513"/>
            <a:ext cx="1615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it-IT" sz="1600" b="1" dirty="0"/>
              <a:t>e-ticketing</a:t>
            </a:r>
            <a:endParaRPr lang="it-IT" sz="1600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C7052F4-74B1-CC24-1991-C6A53910C946}"/>
              </a:ext>
            </a:extLst>
          </p:cNvPr>
          <p:cNvSpPr/>
          <p:nvPr/>
        </p:nvSpPr>
        <p:spPr>
          <a:xfrm>
            <a:off x="431715" y="3456710"/>
            <a:ext cx="840156" cy="84015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F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Gallone 103">
            <a:extLst>
              <a:ext uri="{FF2B5EF4-FFF2-40B4-BE49-F238E27FC236}">
                <a16:creationId xmlns:a16="http://schemas.microsoft.com/office/drawing/2014/main" id="{B68862E1-E3C2-5648-FE6D-12B88C831444}"/>
              </a:ext>
            </a:extLst>
          </p:cNvPr>
          <p:cNvSpPr/>
          <p:nvPr/>
        </p:nvSpPr>
        <p:spPr>
          <a:xfrm>
            <a:off x="3287819" y="3703273"/>
            <a:ext cx="184150" cy="18415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5076AF18-A8E3-9AF9-0C24-224BD2524244}"/>
              </a:ext>
            </a:extLst>
          </p:cNvPr>
          <p:cNvSpPr txBox="1">
            <a:spLocks/>
          </p:cNvSpPr>
          <p:nvPr/>
        </p:nvSpPr>
        <p:spPr bwMode="auto">
          <a:xfrm>
            <a:off x="3698211" y="3605360"/>
            <a:ext cx="2614235" cy="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None/>
            </a:pPr>
            <a:r>
              <a:rPr lang="it-IT" sz="1600" b="1" dirty="0">
                <a:solidFill>
                  <a:srgbClr val="000000"/>
                </a:solidFill>
              </a:rPr>
              <a:t>App</a:t>
            </a:r>
            <a:r>
              <a:rPr lang="it-IT" sz="1600" dirty="0">
                <a:solidFill>
                  <a:srgbClr val="000000"/>
                </a:solidFill>
              </a:rPr>
              <a:t> Busitalia Veneto, </a:t>
            </a:r>
            <a:r>
              <a:rPr lang="it-IT" sz="1600" dirty="0" err="1">
                <a:solidFill>
                  <a:srgbClr val="000000"/>
                </a:solidFill>
              </a:rPr>
              <a:t>webshop</a:t>
            </a:r>
            <a:r>
              <a:rPr lang="it-IT" sz="1600" dirty="0">
                <a:solidFill>
                  <a:srgbClr val="000000"/>
                </a:solidFill>
              </a:rPr>
              <a:t>, EMV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67C0D99-A446-0290-868B-44F6EB005559}"/>
              </a:ext>
            </a:extLst>
          </p:cNvPr>
          <p:cNvSpPr/>
          <p:nvPr/>
        </p:nvSpPr>
        <p:spPr>
          <a:xfrm>
            <a:off x="1534694" y="4529528"/>
            <a:ext cx="1615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it-IT" sz="1600" b="1" dirty="0"/>
              <a:t>Demand responsive service</a:t>
            </a:r>
            <a:endParaRPr lang="it-IT" sz="160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BB8BC17-FCD7-AF21-303B-AE7B9B958C93}"/>
              </a:ext>
            </a:extLst>
          </p:cNvPr>
          <p:cNvSpPr>
            <a:spLocks/>
          </p:cNvSpPr>
          <p:nvPr/>
        </p:nvSpPr>
        <p:spPr>
          <a:xfrm>
            <a:off x="431709" y="4387611"/>
            <a:ext cx="868611" cy="868611"/>
          </a:xfrm>
          <a:prstGeom prst="ellipse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3" t="-31424" r="2233" b="-41728"/>
            </a:stretch>
          </a:blipFill>
          <a:ln w="38100">
            <a:solidFill>
              <a:srgbClr val="7F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27" name="Gallone 103">
            <a:extLst>
              <a:ext uri="{FF2B5EF4-FFF2-40B4-BE49-F238E27FC236}">
                <a16:creationId xmlns:a16="http://schemas.microsoft.com/office/drawing/2014/main" id="{2FE7B781-B00E-B49C-4E54-0135D508A042}"/>
              </a:ext>
            </a:extLst>
          </p:cNvPr>
          <p:cNvSpPr/>
          <p:nvPr/>
        </p:nvSpPr>
        <p:spPr>
          <a:xfrm>
            <a:off x="3287819" y="4752710"/>
            <a:ext cx="184150" cy="18415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Segnaposto testo 3">
            <a:extLst>
              <a:ext uri="{FF2B5EF4-FFF2-40B4-BE49-F238E27FC236}">
                <a16:creationId xmlns:a16="http://schemas.microsoft.com/office/drawing/2014/main" id="{E992FC22-B2F8-2B57-C54E-D83CB5CB69FA}"/>
              </a:ext>
            </a:extLst>
          </p:cNvPr>
          <p:cNvSpPr txBox="1">
            <a:spLocks/>
          </p:cNvSpPr>
          <p:nvPr/>
        </p:nvSpPr>
        <p:spPr bwMode="auto">
          <a:xfrm>
            <a:off x="3692454" y="4702645"/>
            <a:ext cx="2614235" cy="38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180975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Tx/>
              <a:buNone/>
            </a:pPr>
            <a:r>
              <a:rPr lang="it-IT" sz="1600" b="1" dirty="0">
                <a:solidFill>
                  <a:srgbClr val="000000"/>
                </a:solidFill>
              </a:rPr>
              <a:t>QUIBUS</a:t>
            </a:r>
          </a:p>
        </p:txBody>
      </p:sp>
      <p:sp>
        <p:nvSpPr>
          <p:cNvPr id="42" name="Rettangolo con angoli arrotondati in diagonale 4">
            <a:extLst>
              <a:ext uri="{FF2B5EF4-FFF2-40B4-BE49-F238E27FC236}">
                <a16:creationId xmlns:a16="http://schemas.microsoft.com/office/drawing/2014/main" id="{936740E8-7A32-442F-435A-2521A2F28D92}"/>
              </a:ext>
            </a:extLst>
          </p:cNvPr>
          <p:cNvSpPr/>
          <p:nvPr/>
        </p:nvSpPr>
        <p:spPr>
          <a:xfrm>
            <a:off x="8011335" y="1470649"/>
            <a:ext cx="1089209" cy="822031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Ensuring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safe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collective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ttangolo con angoli arrotondati in diagonale 21">
            <a:extLst>
              <a:ext uri="{FF2B5EF4-FFF2-40B4-BE49-F238E27FC236}">
                <a16:creationId xmlns:a16="http://schemas.microsoft.com/office/drawing/2014/main" id="{7E1F39CD-702A-C754-67F6-51AE60107807}"/>
              </a:ext>
            </a:extLst>
          </p:cNvPr>
          <p:cNvSpPr/>
          <p:nvPr/>
        </p:nvSpPr>
        <p:spPr>
          <a:xfrm>
            <a:off x="9194799" y="1470646"/>
            <a:ext cx="1090800" cy="800069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ttangolo con angoli arrotondati in diagonale 23">
            <a:extLst>
              <a:ext uri="{FF2B5EF4-FFF2-40B4-BE49-F238E27FC236}">
                <a16:creationId xmlns:a16="http://schemas.microsoft.com/office/drawing/2014/main" id="{A1EF4770-057F-FB8A-9A3E-8FBC95ABAC1B}"/>
              </a:ext>
            </a:extLst>
          </p:cNvPr>
          <p:cNvSpPr/>
          <p:nvPr/>
        </p:nvSpPr>
        <p:spPr>
          <a:xfrm>
            <a:off x="10388365" y="1477755"/>
            <a:ext cx="1100443" cy="79296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Costantly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performances</a:t>
            </a:r>
          </a:p>
        </p:txBody>
      </p:sp>
      <p:sp>
        <p:nvSpPr>
          <p:cNvPr id="47" name="Rettangolo con angoli arrotondati in diagonale 24">
            <a:extLst>
              <a:ext uri="{FF2B5EF4-FFF2-40B4-BE49-F238E27FC236}">
                <a16:creationId xmlns:a16="http://schemas.microsoft.com/office/drawing/2014/main" id="{E4A588DE-5804-A19C-AF85-65C74BB50304}"/>
              </a:ext>
            </a:extLst>
          </p:cNvPr>
          <p:cNvSpPr/>
          <p:nvPr/>
        </p:nvSpPr>
        <p:spPr>
          <a:xfrm>
            <a:off x="9194799" y="4350193"/>
            <a:ext cx="1026344" cy="82849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the communities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60602D16-FF07-1E9E-AA4F-834D097D21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7" y="1187612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6323955F-D222-F2C0-E877-76AE55789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21" y="1211804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11CAFAA2-5277-5679-B0D4-2A30D892CA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480" y="1208311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D89EFE56-4A75-3DB1-0834-0E9A4A68C9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76" y="4152583"/>
            <a:ext cx="373478" cy="373478"/>
          </a:xfrm>
          <a:prstGeom prst="rect">
            <a:avLst/>
          </a:prstGeom>
          <a:ln>
            <a:noFill/>
          </a:ln>
        </p:spPr>
      </p:pic>
      <p:sp>
        <p:nvSpPr>
          <p:cNvPr id="56" name="Rettangolo con angoli arrotondati in diagonale 20">
            <a:extLst>
              <a:ext uri="{FF2B5EF4-FFF2-40B4-BE49-F238E27FC236}">
                <a16:creationId xmlns:a16="http://schemas.microsoft.com/office/drawing/2014/main" id="{AEB1788F-DAF9-8F87-F38D-41ED6ACB0195}"/>
              </a:ext>
            </a:extLst>
          </p:cNvPr>
          <p:cNvSpPr/>
          <p:nvPr/>
        </p:nvSpPr>
        <p:spPr>
          <a:xfrm>
            <a:off x="8011334" y="2459499"/>
            <a:ext cx="1109454" cy="82080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Making cities more inclusive,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FE6687A4-CFE4-AB1F-54E7-74B0363CB3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2" y="2253590"/>
            <a:ext cx="374944" cy="374944"/>
          </a:xfrm>
          <a:prstGeom prst="rect">
            <a:avLst/>
          </a:prstGeom>
          <a:ln>
            <a:noFill/>
          </a:ln>
        </p:spPr>
      </p:pic>
      <p:sp>
        <p:nvSpPr>
          <p:cNvPr id="58" name="Rettangolo con angoli arrotondati in diagonale 22">
            <a:extLst>
              <a:ext uri="{FF2B5EF4-FFF2-40B4-BE49-F238E27FC236}">
                <a16:creationId xmlns:a16="http://schemas.microsoft.com/office/drawing/2014/main" id="{B80F7F14-839C-5E83-4E71-4CFE8CBE38C0}"/>
              </a:ext>
            </a:extLst>
          </p:cNvPr>
          <p:cNvSpPr/>
          <p:nvPr/>
        </p:nvSpPr>
        <p:spPr>
          <a:xfrm>
            <a:off x="7982853" y="5305987"/>
            <a:ext cx="1090800" cy="82080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17E5367B-BA04-11E0-E436-1395F0D7E6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94" y="5063275"/>
            <a:ext cx="374944" cy="364859"/>
          </a:xfrm>
          <a:prstGeom prst="rect">
            <a:avLst/>
          </a:prstGeom>
          <a:ln>
            <a:noFill/>
          </a:ln>
        </p:spPr>
      </p:pic>
      <p:sp>
        <p:nvSpPr>
          <p:cNvPr id="62" name="Rettangolo con angoli arrotondati in diagonale 20">
            <a:extLst>
              <a:ext uri="{FF2B5EF4-FFF2-40B4-BE49-F238E27FC236}">
                <a16:creationId xmlns:a16="http://schemas.microsoft.com/office/drawing/2014/main" id="{E7DEE238-ABAE-6EB1-65D8-3A94C45EA280}"/>
              </a:ext>
            </a:extLst>
          </p:cNvPr>
          <p:cNvSpPr/>
          <p:nvPr/>
        </p:nvSpPr>
        <p:spPr>
          <a:xfrm>
            <a:off x="8011334" y="3404206"/>
            <a:ext cx="1109454" cy="82080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Making cities more inclusive,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86F38A0A-DE3E-CDC6-42B5-4A5FBF0F14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8" y="3250801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3DD0005F-74A1-AF30-8915-9C412BD02B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01" y="4160982"/>
            <a:ext cx="374944" cy="374944"/>
          </a:xfrm>
          <a:prstGeom prst="rect">
            <a:avLst/>
          </a:prstGeom>
          <a:ln>
            <a:noFill/>
          </a:ln>
        </p:spPr>
      </p:pic>
      <p:sp>
        <p:nvSpPr>
          <p:cNvPr id="66" name="Rettangolo con angoli arrotondati in diagonale 21">
            <a:extLst>
              <a:ext uri="{FF2B5EF4-FFF2-40B4-BE49-F238E27FC236}">
                <a16:creationId xmlns:a16="http://schemas.microsoft.com/office/drawing/2014/main" id="{33F04288-FEB4-C7B4-DC2C-6011A7DB4640}"/>
              </a:ext>
            </a:extLst>
          </p:cNvPr>
          <p:cNvSpPr/>
          <p:nvPr/>
        </p:nvSpPr>
        <p:spPr>
          <a:xfrm>
            <a:off x="9206033" y="5320568"/>
            <a:ext cx="1090800" cy="800069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it-IT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ttangolo con angoli arrotondati in diagonale 23">
            <a:extLst>
              <a:ext uri="{FF2B5EF4-FFF2-40B4-BE49-F238E27FC236}">
                <a16:creationId xmlns:a16="http://schemas.microsoft.com/office/drawing/2014/main" id="{7D286A15-6046-F10E-BB7B-B51D1AE585D2}"/>
              </a:ext>
            </a:extLst>
          </p:cNvPr>
          <p:cNvSpPr/>
          <p:nvPr/>
        </p:nvSpPr>
        <p:spPr>
          <a:xfrm>
            <a:off x="10399599" y="5327677"/>
            <a:ext cx="1089209" cy="792960"/>
          </a:xfrm>
          <a:prstGeom prst="round2DiagRect">
            <a:avLst/>
          </a:prstGeom>
          <a:solidFill>
            <a:schemeClr val="bg1"/>
          </a:solidFill>
          <a:ln>
            <a:solidFill>
              <a:srgbClr val="A9D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Costantly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performances</a:t>
            </a: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9D95DC1A-8156-B472-994C-567A1D5614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55" y="5061726"/>
            <a:ext cx="374944" cy="374944"/>
          </a:xfrm>
          <a:prstGeom prst="rect">
            <a:avLst/>
          </a:prstGeom>
          <a:ln>
            <a:noFill/>
          </a:ln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9195D810-FBA3-B6E5-4DB1-36066D4018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39" y="5058233"/>
            <a:ext cx="374944" cy="3749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286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5113" indent="-265113">
          <a:lnSpc>
            <a:spcPct val="100000"/>
          </a:lnSpc>
          <a:buClr>
            <a:schemeClr val="accent1"/>
          </a:buClr>
          <a:buSzPct val="120000"/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ic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zzi e Fi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65113" indent="-265113">
          <a:lnSpc>
            <a:spcPct val="100000"/>
          </a:lnSpc>
          <a:buClr>
            <a:schemeClr val="accent1"/>
          </a:buClr>
          <a:buSzPct val="120000"/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termezzi e Fi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0" tIns="0" rIns="0" bIns="0" anchor="t" anchorCtr="0">
        <a:noAutofit/>
      </a:bodyPr>
      <a:lstStyle>
        <a:defPPr>
          <a:defRPr sz="1600" dirty="0">
            <a:solidFill>
              <a:srgbClr val="000000"/>
            </a:solidFill>
            <a:ea typeface="Georgia"/>
            <a:cs typeface="Georgia"/>
            <a:sym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8514C2C33964D9AFBF206D27FEBD2" ma:contentTypeVersion="13" ma:contentTypeDescription="Create a new document." ma:contentTypeScope="" ma:versionID="fb6679ab887abde67804d3d5ab0b52fd">
  <xsd:schema xmlns:xsd="http://www.w3.org/2001/XMLSchema" xmlns:xs="http://www.w3.org/2001/XMLSchema" xmlns:p="http://schemas.microsoft.com/office/2006/metadata/properties" xmlns:ns3="63e89287-99ef-45c8-bd08-f42dea9d6cc2" xmlns:ns4="97250539-11ca-4b34-8f8b-2b75876a5d22" targetNamespace="http://schemas.microsoft.com/office/2006/metadata/properties" ma:root="true" ma:fieldsID="383bd34833886a8a1f40cab33411430f" ns3:_="" ns4:_="">
    <xsd:import namespace="63e89287-99ef-45c8-bd08-f42dea9d6cc2"/>
    <xsd:import namespace="97250539-11ca-4b34-8f8b-2b75876a5d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89287-99ef-45c8-bd08-f42dea9d6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50539-11ca-4b34-8f8b-2b75876a5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5CBF36-00B3-46BB-BEAA-380AE2D494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38953-FC67-41BD-BA6C-7E1159362ED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3e89287-99ef-45c8-bd08-f42dea9d6cc2"/>
    <ds:schemaRef ds:uri="97250539-11ca-4b34-8f8b-2b75876a5d22"/>
  </ds:schemaRefs>
</ds:datastoreItem>
</file>

<file path=customXml/itemProps3.xml><?xml version="1.0" encoding="utf-8"?>
<ds:datastoreItem xmlns:ds="http://schemas.openxmlformats.org/officeDocument/2006/customXml" ds:itemID="{3CBA9D25-54AD-49A0-87C1-EA8F46046B49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29415</TotalTime>
  <Words>1660</Words>
  <Application>Microsoft Office PowerPoint</Application>
  <PresentationFormat>Widescreen</PresentationFormat>
  <Paragraphs>392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Master Presentazione FSI</vt:lpstr>
      <vt:lpstr>Cover 1 - Proiezione</vt:lpstr>
      <vt:lpstr>Indice</vt:lpstr>
      <vt:lpstr>Intermezzi e Fine</vt:lpstr>
      <vt:lpstr>Master Presentazione FSI</vt:lpstr>
      <vt:lpstr>Cover 1 - Proiezione</vt:lpstr>
      <vt:lpstr>Intermezzi e Fine</vt:lpstr>
      <vt:lpstr>3_Master Presentazione FSI</vt:lpstr>
      <vt:lpstr>4_Master Presentazione FSI</vt:lpstr>
      <vt:lpstr>1_Cover 1 - Proiezione</vt:lpstr>
      <vt:lpstr>5_Master Presentazione FSI</vt:lpstr>
      <vt:lpstr>Padova 2030 – towards climate neutrality</vt:lpstr>
      <vt:lpstr>FS Group, Busitalia and sustainability</vt:lpstr>
      <vt:lpstr>Busitalia</vt:lpstr>
      <vt:lpstr>Busitalia</vt:lpstr>
      <vt:lpstr>Busitalia</vt:lpstr>
      <vt:lpstr>Busitalia Veneto</vt:lpstr>
      <vt:lpstr>Busitalia Veneto</vt:lpstr>
      <vt:lpstr>Sustainability for Padova</vt:lpstr>
      <vt:lpstr>Ongoing activities</vt:lpstr>
      <vt:lpstr>Funding distribution – BUSITALIA VENETO</vt:lpstr>
      <vt:lpstr>Funding distribution – BUSITALIA VENETO</vt:lpstr>
      <vt:lpstr>Ongoing activities</vt:lpstr>
      <vt:lpstr>Ongoing activities</vt:lpstr>
      <vt:lpstr>Ongoing activities</vt:lpstr>
      <vt:lpstr>Ongoing activities</vt:lpstr>
      <vt:lpstr>Ongoing activities</vt:lpstr>
      <vt:lpstr>Ongoing activities</vt:lpstr>
      <vt:lpstr>Main objectives</vt:lpstr>
      <vt:lpstr>Thank you for your attention  Aldo Paribelli  Chief Operating Officer - Busitalia Veneto SpA a.paribelli@fsbusitaliaveneto.it cell +39 3356520696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aldo paribelli</cp:lastModifiedBy>
  <cp:revision>2325</cp:revision>
  <cp:lastPrinted>2023-05-22T13:17:23Z</cp:lastPrinted>
  <dcterms:created xsi:type="dcterms:W3CDTF">2018-02-19T10:27:02Z</dcterms:created>
  <dcterms:modified xsi:type="dcterms:W3CDTF">2023-05-25T05:30:34Z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0x010100EA28514C2C33964D9AFBF206D27FEBD2</vt:lpwstr>
  </property>
  <property fmtid="{D5CDD505-2E9C-101B-9397-08002B2CF9AE}" pid="3" name="MSIP_Label_8a44a90e-04f7-4d21-b494-cfe49b26ce55_Enabled">
    <vt:lpwstr>true</vt:lpwstr>
  </property>
  <property fmtid="{D5CDD505-2E9C-101B-9397-08002B2CF9AE}" pid="4" name="MSIP_Label_8a44a90e-04f7-4d21-b494-cfe49b26ce55_SetDate">
    <vt:lpwstr>2021-04-20T16:35:23Z</vt:lpwstr>
  </property>
  <property fmtid="{D5CDD505-2E9C-101B-9397-08002B2CF9AE}" pid="5" name="MSIP_Label_8a44a90e-04f7-4d21-b494-cfe49b26ce55_Method">
    <vt:lpwstr>Privileged</vt:lpwstr>
  </property>
  <property fmtid="{D5CDD505-2E9C-101B-9397-08002B2CF9AE}" pid="6" name="MSIP_Label_8a44a90e-04f7-4d21-b494-cfe49b26ce55_Name">
    <vt:lpwstr>Internal use without footer</vt:lpwstr>
  </property>
  <property fmtid="{D5CDD505-2E9C-101B-9397-08002B2CF9AE}" pid="7" name="MSIP_Label_8a44a90e-04f7-4d21-b494-cfe49b26ce55_SiteId">
    <vt:lpwstr>4c8a6547-459a-4b75-a3dc-f66efe3e9c4e</vt:lpwstr>
  </property>
  <property fmtid="{D5CDD505-2E9C-101B-9397-08002B2CF9AE}" pid="8" name="MSIP_Label_8a44a90e-04f7-4d21-b494-cfe49b26ce55_ActionId">
    <vt:lpwstr>7f48952e-cca4-46f9-a30a-451c947fa507</vt:lpwstr>
  </property>
  <property fmtid="{D5CDD505-2E9C-101B-9397-08002B2CF9AE}" pid="9" name="MSIP_Label_8a44a90e-04f7-4d21-b494-cfe49b26ce55_ContentBits">
    <vt:lpwstr>0</vt:lpwstr>
  </property>
</Properties>
</file>