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1" r:id="rId2"/>
    <p:sldMasterId id="2147483698" r:id="rId3"/>
    <p:sldMasterId id="2147483703" r:id="rId4"/>
  </p:sldMasterIdLst>
  <p:handoutMasterIdLst>
    <p:handoutMasterId r:id="rId17"/>
  </p:handoutMasterIdLst>
  <p:sldIdLst>
    <p:sldId id="256" r:id="rId5"/>
    <p:sldId id="258" r:id="rId6"/>
    <p:sldId id="261" r:id="rId7"/>
    <p:sldId id="263" r:id="rId8"/>
    <p:sldId id="264" r:id="rId9"/>
    <p:sldId id="265" r:id="rId10"/>
    <p:sldId id="267" r:id="rId11"/>
    <p:sldId id="272" r:id="rId12"/>
    <p:sldId id="269" r:id="rId13"/>
    <p:sldId id="268" r:id="rId14"/>
    <p:sldId id="274" r:id="rId15"/>
    <p:sldId id="259" r:id="rId16"/>
  </p:sldIdLst>
  <p:sldSz cx="9144000" cy="6858000" type="screen4x3"/>
  <p:notesSz cx="6797675" cy="9926638"/>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638" autoAdjust="0"/>
  </p:normalViewPr>
  <p:slideViewPr>
    <p:cSldViewPr>
      <p:cViewPr varScale="1">
        <p:scale>
          <a:sx n="108" d="100"/>
          <a:sy n="108" d="100"/>
        </p:scale>
        <p:origin x="20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355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mk-MK"/>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28827B6-5829-46AB-BEA2-005D63B50CC6}" type="datetimeFigureOut">
              <a:rPr lang="mk-MK" smtClean="0"/>
              <a:t>18.5.2023</a:t>
            </a:fld>
            <a:endParaRPr lang="mk-MK"/>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mk-MK"/>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76A3934-4D95-4334-9115-BD8F862CA949}" type="slidenum">
              <a:rPr lang="mk-MK" smtClean="0"/>
              <a:t>‹#›</a:t>
            </a:fld>
            <a:endParaRPr lang="mk-MK"/>
          </a:p>
        </p:txBody>
      </p:sp>
    </p:spTree>
    <p:extLst>
      <p:ext uri="{BB962C8B-B14F-4D97-AF65-F5344CB8AC3E}">
        <p14:creationId xmlns:p14="http://schemas.microsoft.com/office/powerpoint/2010/main" val="20260542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a:t>
            </a:r>
            <a:endParaRPr lang="mk-MK" dirty="0"/>
          </a:p>
        </p:txBody>
      </p:sp>
      <p:sp>
        <p:nvSpPr>
          <p:cNvPr id="3" name="2 Marcador de contenido"/>
          <p:cNvSpPr>
            <a:spLocks noGrp="1"/>
          </p:cNvSpPr>
          <p:nvPr>
            <p:ph idx="1"/>
          </p:nvPr>
        </p:nvSpPr>
        <p:spPr>
          <a:xfrm>
            <a:off x="683568" y="2492896"/>
            <a:ext cx="8229600" cy="676672"/>
          </a:xfrm>
        </p:spPr>
        <p:txBody>
          <a:bodyPr/>
          <a:lstStyle>
            <a:lvl1pPr>
              <a:defRPr/>
            </a:lvl1pPr>
          </a:lstStyle>
          <a:p>
            <a:pPr lvl="0"/>
            <a:r>
              <a:rPr lang="es-ES" dirty="0"/>
              <a:t>Haga clic para modificar el estilo de texto del patrón</a:t>
            </a:r>
          </a:p>
        </p:txBody>
      </p:sp>
    </p:spTree>
    <p:extLst>
      <p:ext uri="{BB962C8B-B14F-4D97-AF65-F5344CB8AC3E}">
        <p14:creationId xmlns:p14="http://schemas.microsoft.com/office/powerpoint/2010/main" val="310189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E21740-D19C-4270-A6CC-C0D8D1287087}" type="datetimeFigureOut">
              <a:rPr lang="en-GB" smtClean="0"/>
              <a:t>18/05/2023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150881-4490-45E7-9A75-35B04A84C702}" type="slidenum">
              <a:rPr lang="en-GB" smtClean="0"/>
              <a:t>‹#›</a:t>
            </a:fld>
            <a:endParaRPr lang="en-GB"/>
          </a:p>
        </p:txBody>
      </p:sp>
    </p:spTree>
    <p:extLst>
      <p:ext uri="{BB962C8B-B14F-4D97-AF65-F5344CB8AC3E}">
        <p14:creationId xmlns:p14="http://schemas.microsoft.com/office/powerpoint/2010/main" val="39191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21740-D19C-4270-A6CC-C0D8D1287087}" type="datetimeFigureOut">
              <a:rPr lang="en-GB" smtClean="0"/>
              <a:t>18/05/2023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150881-4490-45E7-9A75-35B04A84C702}" type="slidenum">
              <a:rPr lang="en-GB" smtClean="0"/>
              <a:t>‹#›</a:t>
            </a:fld>
            <a:endParaRPr lang="en-GB"/>
          </a:p>
        </p:txBody>
      </p:sp>
    </p:spTree>
    <p:extLst>
      <p:ext uri="{BB962C8B-B14F-4D97-AF65-F5344CB8AC3E}">
        <p14:creationId xmlns:p14="http://schemas.microsoft.com/office/powerpoint/2010/main" val="4128504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E21740-D19C-4270-A6CC-C0D8D1287087}"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150881-4490-45E7-9A75-35B04A84C702}" type="slidenum">
              <a:rPr lang="en-GB" smtClean="0"/>
              <a:t>‹#›</a:t>
            </a:fld>
            <a:endParaRPr lang="en-GB"/>
          </a:p>
        </p:txBody>
      </p:sp>
    </p:spTree>
    <p:extLst>
      <p:ext uri="{BB962C8B-B14F-4D97-AF65-F5344CB8AC3E}">
        <p14:creationId xmlns:p14="http://schemas.microsoft.com/office/powerpoint/2010/main" val="3589907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150881-4490-45E7-9A75-35B04A84C702}" type="slidenum">
              <a:rPr lang="en-GB" smtClean="0"/>
              <a:t>‹#›</a:t>
            </a:fld>
            <a:endParaRPr lang="en-GB"/>
          </a:p>
        </p:txBody>
      </p:sp>
      <p:sp>
        <p:nvSpPr>
          <p:cNvPr id="5" name="Date Placeholder 4"/>
          <p:cNvSpPr>
            <a:spLocks noGrp="1"/>
          </p:cNvSpPr>
          <p:nvPr>
            <p:ph type="dt" sz="half" idx="10"/>
          </p:nvPr>
        </p:nvSpPr>
        <p:spPr/>
        <p:txBody>
          <a:bodyPr/>
          <a:lstStyle/>
          <a:p>
            <a:fld id="{F3E21740-D19C-4270-A6CC-C0D8D1287087}" type="datetimeFigureOut">
              <a:rPr lang="en-GB" smtClean="0"/>
              <a:t>18/05/2023</a:t>
            </a:fld>
            <a:endParaRPr lang="en-GB"/>
          </a:p>
        </p:txBody>
      </p:sp>
    </p:spTree>
    <p:extLst>
      <p:ext uri="{BB962C8B-B14F-4D97-AF65-F5344CB8AC3E}">
        <p14:creationId xmlns:p14="http://schemas.microsoft.com/office/powerpoint/2010/main" val="1158367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21740-D19C-4270-A6CC-C0D8D1287087}"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50881-4490-45E7-9A75-35B04A84C702}" type="slidenum">
              <a:rPr lang="en-GB" smtClean="0"/>
              <a:t>‹#›</a:t>
            </a:fld>
            <a:endParaRPr lang="en-GB"/>
          </a:p>
        </p:txBody>
      </p:sp>
    </p:spTree>
    <p:extLst>
      <p:ext uri="{BB962C8B-B14F-4D97-AF65-F5344CB8AC3E}">
        <p14:creationId xmlns:p14="http://schemas.microsoft.com/office/powerpoint/2010/main" val="941466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21740-D19C-4270-A6CC-C0D8D1287087}"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50881-4490-45E7-9A75-35B04A84C702}" type="slidenum">
              <a:rPr lang="en-GB" smtClean="0"/>
              <a:t>‹#›</a:t>
            </a:fld>
            <a:endParaRPr lang="en-GB"/>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0266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21740-D19C-4270-A6CC-C0D8D1287087}"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50881-4490-45E7-9A75-35B04A84C702}" type="slidenum">
              <a:rPr lang="en-GB" smtClean="0"/>
              <a:t>‹#›</a:t>
            </a:fld>
            <a:endParaRPr lang="en-GB"/>
          </a:p>
        </p:txBody>
      </p:sp>
    </p:spTree>
    <p:extLst>
      <p:ext uri="{BB962C8B-B14F-4D97-AF65-F5344CB8AC3E}">
        <p14:creationId xmlns:p14="http://schemas.microsoft.com/office/powerpoint/2010/main" val="1160379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21740-D19C-4270-A6CC-C0D8D1287087}"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50881-4490-45E7-9A75-35B04A84C702}" type="slidenum">
              <a:rPr lang="en-GB" smtClean="0"/>
              <a:t>‹#›</a:t>
            </a:fld>
            <a:endParaRPr lang="en-GB"/>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3703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21740-D19C-4270-A6CC-C0D8D1287087}"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50881-4490-45E7-9A75-35B04A84C702}" type="slidenum">
              <a:rPr lang="en-GB" smtClean="0"/>
              <a:t>‹#›</a:t>
            </a:fld>
            <a:endParaRPr lang="en-GB"/>
          </a:p>
        </p:txBody>
      </p:sp>
    </p:spTree>
    <p:extLst>
      <p:ext uri="{BB962C8B-B14F-4D97-AF65-F5344CB8AC3E}">
        <p14:creationId xmlns:p14="http://schemas.microsoft.com/office/powerpoint/2010/main" val="2703508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21740-D19C-4270-A6CC-C0D8D1287087}"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50881-4490-45E7-9A75-35B04A84C702}" type="slidenum">
              <a:rPr lang="en-GB" smtClean="0"/>
              <a:t>‹#›</a:t>
            </a:fld>
            <a:endParaRPr lang="en-GB"/>
          </a:p>
        </p:txBody>
      </p:sp>
    </p:spTree>
    <p:extLst>
      <p:ext uri="{BB962C8B-B14F-4D97-AF65-F5344CB8AC3E}">
        <p14:creationId xmlns:p14="http://schemas.microsoft.com/office/powerpoint/2010/main" val="114287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808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21740-D19C-4270-A6CC-C0D8D1287087}"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50881-4490-45E7-9A75-35B04A84C702}" type="slidenum">
              <a:rPr lang="en-GB" smtClean="0"/>
              <a:t>‹#›</a:t>
            </a:fld>
            <a:endParaRPr lang="en-GB"/>
          </a:p>
        </p:txBody>
      </p:sp>
    </p:spTree>
    <p:extLst>
      <p:ext uri="{BB962C8B-B14F-4D97-AF65-F5344CB8AC3E}">
        <p14:creationId xmlns:p14="http://schemas.microsoft.com/office/powerpoint/2010/main" val="59156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195736" y="1556792"/>
            <a:ext cx="6480720" cy="634082"/>
          </a:xfrm>
        </p:spPr>
        <p:txBody>
          <a:bodyPr/>
          <a:lstStyle/>
          <a:p>
            <a:r>
              <a:rPr lang="es-ES" dirty="0"/>
              <a:t>Haga clic para modificar el</a:t>
            </a:r>
            <a:endParaRPr lang="mk-MK" dirty="0"/>
          </a:p>
        </p:txBody>
      </p:sp>
      <p:sp>
        <p:nvSpPr>
          <p:cNvPr id="3" name="2 Marcador de contenido"/>
          <p:cNvSpPr>
            <a:spLocks noGrp="1"/>
          </p:cNvSpPr>
          <p:nvPr>
            <p:ph idx="1"/>
          </p:nvPr>
        </p:nvSpPr>
        <p:spPr>
          <a:xfrm>
            <a:off x="2195736" y="2276872"/>
            <a:ext cx="3096344" cy="4032448"/>
          </a:xfrm>
        </p:spPr>
        <p:txBody>
          <a:bodyPr>
            <a:normAutofit/>
          </a:bodyPr>
          <a:lstStyle>
            <a:lvl1pPr>
              <a:defRPr sz="1200"/>
            </a:lvl1pPr>
          </a:lstStyle>
          <a:p>
            <a:pPr lvl="0"/>
            <a:r>
              <a:rPr lang="es-ES" dirty="0"/>
              <a:t>Haga clic para modificar el estilo de texto del patrón</a:t>
            </a:r>
          </a:p>
        </p:txBody>
      </p:sp>
      <p:sp>
        <p:nvSpPr>
          <p:cNvPr id="4" name="2 Marcador de contenido"/>
          <p:cNvSpPr>
            <a:spLocks noGrp="1"/>
          </p:cNvSpPr>
          <p:nvPr>
            <p:ph idx="10"/>
          </p:nvPr>
        </p:nvSpPr>
        <p:spPr>
          <a:xfrm>
            <a:off x="5508104" y="2276872"/>
            <a:ext cx="3168352" cy="4032448"/>
          </a:xfrm>
        </p:spPr>
        <p:txBody>
          <a:bodyPr>
            <a:normAutofit/>
          </a:bodyPr>
          <a:lstStyle>
            <a:lvl1pPr>
              <a:defRPr sz="1200" b="0"/>
            </a:lvl1pPr>
          </a:lstStyle>
          <a:p>
            <a:pPr lvl="0"/>
            <a:r>
              <a:rPr lang="es-ES" dirty="0"/>
              <a:t>Haga clic para modificar el estilo de texto del patrón</a:t>
            </a:r>
          </a:p>
        </p:txBody>
      </p:sp>
    </p:spTree>
    <p:extLst>
      <p:ext uri="{BB962C8B-B14F-4D97-AF65-F5344CB8AC3E}">
        <p14:creationId xmlns:p14="http://schemas.microsoft.com/office/powerpoint/2010/main" val="138470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mk-MK" dirty="0"/>
          </a:p>
        </p:txBody>
      </p:sp>
    </p:spTree>
    <p:extLst>
      <p:ext uri="{BB962C8B-B14F-4D97-AF65-F5344CB8AC3E}">
        <p14:creationId xmlns:p14="http://schemas.microsoft.com/office/powerpoint/2010/main" val="44395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E21740-D19C-4270-A6CC-C0D8D1287087}"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50881-4490-45E7-9A75-35B04A84C702}" type="slidenum">
              <a:rPr lang="en-GB" smtClean="0"/>
              <a:t>‹#›</a:t>
            </a:fld>
            <a:endParaRPr lang="en-GB"/>
          </a:p>
        </p:txBody>
      </p:sp>
    </p:spTree>
    <p:extLst>
      <p:ext uri="{BB962C8B-B14F-4D97-AF65-F5344CB8AC3E}">
        <p14:creationId xmlns:p14="http://schemas.microsoft.com/office/powerpoint/2010/main" val="248267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21740-D19C-4270-A6CC-C0D8D1287087}"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50881-4490-45E7-9A75-35B04A84C702}" type="slidenum">
              <a:rPr lang="en-GB" smtClean="0"/>
              <a:t>‹#›</a:t>
            </a:fld>
            <a:endParaRPr lang="en-GB"/>
          </a:p>
        </p:txBody>
      </p:sp>
    </p:spTree>
    <p:extLst>
      <p:ext uri="{BB962C8B-B14F-4D97-AF65-F5344CB8AC3E}">
        <p14:creationId xmlns:p14="http://schemas.microsoft.com/office/powerpoint/2010/main" val="426339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21740-D19C-4270-A6CC-C0D8D1287087}"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50881-4490-45E7-9A75-35B04A84C702}" type="slidenum">
              <a:rPr lang="en-GB" smtClean="0"/>
              <a:t>‹#›</a:t>
            </a:fld>
            <a:endParaRPr lang="en-GB"/>
          </a:p>
        </p:txBody>
      </p:sp>
    </p:spTree>
    <p:extLst>
      <p:ext uri="{BB962C8B-B14F-4D97-AF65-F5344CB8AC3E}">
        <p14:creationId xmlns:p14="http://schemas.microsoft.com/office/powerpoint/2010/main" val="233839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E21740-D19C-4270-A6CC-C0D8D1287087}"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150881-4490-45E7-9A75-35B04A84C702}" type="slidenum">
              <a:rPr lang="en-GB" smtClean="0"/>
              <a:t>‹#›</a:t>
            </a:fld>
            <a:endParaRPr lang="en-GB"/>
          </a:p>
        </p:txBody>
      </p:sp>
    </p:spTree>
    <p:extLst>
      <p:ext uri="{BB962C8B-B14F-4D97-AF65-F5344CB8AC3E}">
        <p14:creationId xmlns:p14="http://schemas.microsoft.com/office/powerpoint/2010/main" val="7520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E21740-D19C-4270-A6CC-C0D8D1287087}" type="datetimeFigureOut">
              <a:rPr lang="en-GB" smtClean="0"/>
              <a:t>18/05/2023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150881-4490-45E7-9A75-35B04A84C702}" type="slidenum">
              <a:rPr lang="en-GB" smtClean="0"/>
              <a:t>‹#›</a:t>
            </a:fld>
            <a:endParaRPr lang="en-GB"/>
          </a:p>
        </p:txBody>
      </p:sp>
    </p:spTree>
    <p:extLst>
      <p:ext uri="{BB962C8B-B14F-4D97-AF65-F5344CB8AC3E}">
        <p14:creationId xmlns:p14="http://schemas.microsoft.com/office/powerpoint/2010/main" val="2830137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4.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83568" y="1988840"/>
            <a:ext cx="8229600" cy="634082"/>
          </a:xfrm>
          <a:prstGeom prst="rect">
            <a:avLst/>
          </a:prstGeom>
        </p:spPr>
        <p:txBody>
          <a:bodyPr vert="horz" lIns="91440" tIns="45720" rIns="91440" bIns="45720" rtlCol="0" anchor="t" anchorCtr="0">
            <a:normAutofit/>
          </a:bodyPr>
          <a:lstStyle/>
          <a:p>
            <a:r>
              <a:rPr lang="es-ES" dirty="0"/>
              <a:t>Haga clic para modificar el</a:t>
            </a:r>
            <a:endParaRPr lang="mk-MK" dirty="0"/>
          </a:p>
        </p:txBody>
      </p:sp>
      <p:sp>
        <p:nvSpPr>
          <p:cNvPr id="3" name="2 Marcador de texto"/>
          <p:cNvSpPr>
            <a:spLocks noGrp="1"/>
          </p:cNvSpPr>
          <p:nvPr>
            <p:ph type="body" idx="1"/>
          </p:nvPr>
        </p:nvSpPr>
        <p:spPr>
          <a:xfrm>
            <a:off x="693912" y="2492896"/>
            <a:ext cx="8229600" cy="676672"/>
          </a:xfrm>
          <a:prstGeom prst="rect">
            <a:avLst/>
          </a:prstGeom>
        </p:spPr>
        <p:txBody>
          <a:bodyPr vert="horz" lIns="91440" tIns="45720" rIns="91440" bIns="45720" rtlCol="0">
            <a:normAutofit/>
          </a:bodyPr>
          <a:lstStyle/>
          <a:p>
            <a:pPr lvl="0"/>
            <a:r>
              <a:rPr lang="es-ES" dirty="0"/>
              <a:t>Haga clic para modificar el estilo de texto del patrón</a:t>
            </a:r>
          </a:p>
        </p:txBody>
      </p:sp>
    </p:spTree>
    <p:extLst>
      <p:ext uri="{BB962C8B-B14F-4D97-AF65-F5344CB8AC3E}">
        <p14:creationId xmlns:p14="http://schemas.microsoft.com/office/powerpoint/2010/main" val="935182245"/>
      </p:ext>
    </p:extLst>
  </p:cSld>
  <p:clrMap bg1="lt1" tx1="dk1" bg2="lt2" tx2="dk2" accent1="accent1" accent2="accent2" accent3="accent3" accent4="accent4" accent5="accent5" accent6="accent6" hlink="hlink" folHlink="folHlink"/>
  <p:sldLayoutIdLst>
    <p:sldLayoutId id="2147483676" r:id="rId1"/>
    <p:sldLayoutId id="2147483700" r:id="rId2"/>
  </p:sldLayoutIdLst>
  <p:txStyles>
    <p:title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2195736" y="1556792"/>
            <a:ext cx="6480720" cy="634082"/>
          </a:xfrm>
          <a:prstGeom prst="rect">
            <a:avLst/>
          </a:prstGeom>
        </p:spPr>
        <p:txBody>
          <a:bodyPr vert="horz" lIns="91440" tIns="45720" rIns="91440" bIns="45720" rtlCol="0" anchor="t" anchorCtr="0">
            <a:normAutofit/>
          </a:bodyPr>
          <a:lstStyle/>
          <a:p>
            <a:r>
              <a:rPr lang="es-ES" dirty="0"/>
              <a:t>Haga clic para modificar el</a:t>
            </a:r>
            <a:endParaRPr lang="mk-MK" dirty="0"/>
          </a:p>
        </p:txBody>
      </p:sp>
      <p:sp>
        <p:nvSpPr>
          <p:cNvPr id="3" name="2 Marcador de texto"/>
          <p:cNvSpPr>
            <a:spLocks noGrp="1"/>
          </p:cNvSpPr>
          <p:nvPr>
            <p:ph type="body" idx="1"/>
          </p:nvPr>
        </p:nvSpPr>
        <p:spPr>
          <a:xfrm>
            <a:off x="2195736" y="2276872"/>
            <a:ext cx="3168352" cy="4032448"/>
          </a:xfrm>
          <a:prstGeom prst="rect">
            <a:avLst/>
          </a:prstGeom>
        </p:spPr>
        <p:txBody>
          <a:bodyPr vert="horz" lIns="91440" tIns="45720" rIns="91440" bIns="45720" rtlCol="0">
            <a:normAutofit/>
          </a:bodyPr>
          <a:lstStyle/>
          <a:p>
            <a:pPr lvl="0"/>
            <a:r>
              <a:rPr lang="es-ES" dirty="0"/>
              <a:t>Haga clic para modificar el estilo de texto del patrón</a:t>
            </a:r>
          </a:p>
        </p:txBody>
      </p:sp>
    </p:spTree>
    <p:extLst>
      <p:ext uri="{BB962C8B-B14F-4D97-AF65-F5344CB8AC3E}">
        <p14:creationId xmlns:p14="http://schemas.microsoft.com/office/powerpoint/2010/main" val="1942148540"/>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11560" y="4725144"/>
            <a:ext cx="8229600" cy="1152128"/>
          </a:xfrm>
          <a:prstGeom prst="rect">
            <a:avLst/>
          </a:prstGeom>
        </p:spPr>
        <p:txBody>
          <a:bodyPr vert="horz" lIns="91440" tIns="45720" rIns="91440" bIns="45720" rtlCol="0" anchor="t" anchorCtr="0">
            <a:normAutofit/>
          </a:bodyPr>
          <a:lstStyle/>
          <a:p>
            <a:r>
              <a:rPr lang="es-ES" dirty="0"/>
              <a:t>Haga clic para modificar el</a:t>
            </a:r>
            <a:endParaRPr lang="mk-MK" dirty="0"/>
          </a:p>
        </p:txBody>
      </p:sp>
    </p:spTree>
    <p:extLst>
      <p:ext uri="{BB962C8B-B14F-4D97-AF65-F5344CB8AC3E}">
        <p14:creationId xmlns:p14="http://schemas.microsoft.com/office/powerpoint/2010/main" val="2345179801"/>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3E21740-D19C-4270-A6CC-C0D8D1287087}" type="datetimeFigureOut">
              <a:rPr lang="en-GB" smtClean="0"/>
              <a:t>18/05/2023</a:t>
            </a:fld>
            <a:endParaRPr lang="en-GB"/>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73150881-4490-45E7-9A75-35B04A84C702}" type="slidenum">
              <a:rPr lang="en-GB" smtClean="0"/>
              <a:t>‹#›</a:t>
            </a:fld>
            <a:endParaRPr lang="en-GB"/>
          </a:p>
        </p:txBody>
      </p:sp>
    </p:spTree>
    <p:extLst>
      <p:ext uri="{BB962C8B-B14F-4D97-AF65-F5344CB8AC3E}">
        <p14:creationId xmlns:p14="http://schemas.microsoft.com/office/powerpoint/2010/main" val="270518213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4CA1-4D0A-68D1-45BC-0DDBEC2B29C5}"/>
              </a:ext>
            </a:extLst>
          </p:cNvPr>
          <p:cNvSpPr>
            <a:spLocks noGrp="1"/>
          </p:cNvSpPr>
          <p:nvPr>
            <p:ph type="ctrTitle"/>
          </p:nvPr>
        </p:nvSpPr>
        <p:spPr>
          <a:xfrm>
            <a:off x="35496" y="4211229"/>
            <a:ext cx="7776864" cy="1372613"/>
          </a:xfrm>
        </p:spPr>
        <p:txBody>
          <a:bodyPr>
            <a:normAutofit/>
          </a:bodyPr>
          <a:lstStyle/>
          <a:p>
            <a:pPr algn="ctr"/>
            <a:r>
              <a:rPr lang="en-US" sz="2700" dirty="0">
                <a:latin typeface="Calibri" panose="020F0502020204030204" pitchFamily="34" charset="0"/>
                <a:cs typeface="Calibri" panose="020F0502020204030204" pitchFamily="34" charset="0"/>
              </a:rPr>
              <a:t>Educated and skilled workforce </a:t>
            </a:r>
            <a:br>
              <a:rPr lang="en-US" sz="2700" dirty="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for sustainable tourism </a:t>
            </a:r>
            <a:br>
              <a:rPr lang="en-US" sz="2700" dirty="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as addressed by the Hellenic Ministry of Tourism.</a:t>
            </a:r>
            <a:endParaRPr lang="en-GB" sz="27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A057753F-9994-4C62-17DB-CCA6561FAD37}"/>
              </a:ext>
            </a:extLst>
          </p:cNvPr>
          <p:cNvSpPr>
            <a:spLocks noGrp="1"/>
          </p:cNvSpPr>
          <p:nvPr>
            <p:ph type="subTitle" idx="1"/>
          </p:nvPr>
        </p:nvSpPr>
        <p:spPr>
          <a:xfrm>
            <a:off x="739476" y="5650028"/>
            <a:ext cx="6280796" cy="875315"/>
          </a:xfrm>
        </p:spPr>
        <p:txBody>
          <a:bodyPr>
            <a:normAutofit lnSpcReduction="10000"/>
          </a:bodyPr>
          <a:lstStyle/>
          <a:p>
            <a:pPr algn="ctr"/>
            <a:r>
              <a:rPr lang="en-GB" b="1" i="1" dirty="0">
                <a:latin typeface="Calibri" panose="020F0502020204030204" pitchFamily="34" charset="0"/>
                <a:cs typeface="Calibri" panose="020F0502020204030204" pitchFamily="34" charset="0"/>
              </a:rPr>
              <a:t>Dimitra </a:t>
            </a:r>
            <a:r>
              <a:rPr lang="en-GB" b="1" i="1" dirty="0" err="1">
                <a:latin typeface="Calibri" panose="020F0502020204030204" pitchFamily="34" charset="0"/>
                <a:cs typeface="Calibri" panose="020F0502020204030204" pitchFamily="34" charset="0"/>
              </a:rPr>
              <a:t>Vasilopoulou</a:t>
            </a:r>
            <a:endParaRPr lang="en-GB" b="1" i="1" dirty="0">
              <a:latin typeface="Calibri" panose="020F0502020204030204" pitchFamily="34" charset="0"/>
              <a:cs typeface="Calibri" panose="020F0502020204030204" pitchFamily="34" charset="0"/>
            </a:endParaRPr>
          </a:p>
          <a:p>
            <a:pPr algn="ctr"/>
            <a:r>
              <a:rPr lang="en-GB" b="1" i="1" dirty="0">
                <a:latin typeface="Calibri" panose="020F0502020204030204" pitchFamily="34" charset="0"/>
                <a:cs typeface="Calibri" panose="020F0502020204030204" pitchFamily="34" charset="0"/>
              </a:rPr>
              <a:t>Directorate of Tourism Education and Training, Ministry of Tourism</a:t>
            </a:r>
          </a:p>
          <a:p>
            <a:pPr algn="ctr"/>
            <a:r>
              <a:rPr lang="en-GB" b="1" i="1" dirty="0">
                <a:latin typeface="Calibri" panose="020F0502020204030204" pitchFamily="34" charset="0"/>
                <a:cs typeface="Calibri" panose="020F0502020204030204" pitchFamily="34" charset="0"/>
              </a:rPr>
              <a:t>GREECE</a:t>
            </a:r>
          </a:p>
        </p:txBody>
      </p:sp>
      <p:pic>
        <p:nvPicPr>
          <p:cNvPr id="5" name="Picture 4" descr="A picture containing text, screenshot, font, logo&#10;&#10;Description automatically generated">
            <a:extLst>
              <a:ext uri="{FF2B5EF4-FFF2-40B4-BE49-F238E27FC236}">
                <a16:creationId xmlns:a16="http://schemas.microsoft.com/office/drawing/2014/main" id="{4F992026-F989-076F-AD81-563EC52501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476" y="1274158"/>
            <a:ext cx="6216024" cy="2937071"/>
          </a:xfrm>
          <a:prstGeom prst="rect">
            <a:avLst/>
          </a:prstGeom>
        </p:spPr>
      </p:pic>
    </p:spTree>
    <p:extLst>
      <p:ext uri="{BB962C8B-B14F-4D97-AF65-F5344CB8AC3E}">
        <p14:creationId xmlns:p14="http://schemas.microsoft.com/office/powerpoint/2010/main" val="3900445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E5D905-0F6D-C082-1416-6EBCD8FA32B5}"/>
              </a:ext>
            </a:extLst>
          </p:cNvPr>
          <p:cNvSpPr>
            <a:spLocks noGrp="1"/>
          </p:cNvSpPr>
          <p:nvPr>
            <p:ph type="title"/>
          </p:nvPr>
        </p:nvSpPr>
        <p:spPr>
          <a:xfrm>
            <a:off x="2047595" y="1412776"/>
            <a:ext cx="6768752" cy="1296144"/>
          </a:xfrm>
        </p:spPr>
        <p:txBody>
          <a:bodyPr>
            <a:noAutofit/>
          </a:bodyPr>
          <a:lstStyle/>
          <a:p>
            <a:br>
              <a:rPr lang="en-US" sz="2900" dirty="0">
                <a:solidFill>
                  <a:schemeClr val="accent1">
                    <a:lumMod val="50000"/>
                  </a:schemeClr>
                </a:solidFill>
                <a:latin typeface="Calibri" panose="020F0502020204030204" pitchFamily="34" charset="0"/>
                <a:cs typeface="Calibri" panose="020F0502020204030204" pitchFamily="34" charset="0"/>
              </a:rPr>
            </a:br>
            <a:endParaRPr lang="el-GR" sz="2900" dirty="0">
              <a:solidFill>
                <a:schemeClr val="accent1">
                  <a:lumMod val="50000"/>
                </a:schemeClr>
              </a:solidFill>
              <a:latin typeface="Calibri" panose="020F0502020204030204" pitchFamily="34" charset="0"/>
              <a:cs typeface="Calibri" panose="020F0502020204030204" pitchFamily="34" charset="0"/>
            </a:endParaRPr>
          </a:p>
        </p:txBody>
      </p:sp>
      <p:sp>
        <p:nvSpPr>
          <p:cNvPr id="6" name="Rectangle 2">
            <a:extLst>
              <a:ext uri="{FF2B5EF4-FFF2-40B4-BE49-F238E27FC236}">
                <a16:creationId xmlns:a16="http://schemas.microsoft.com/office/drawing/2014/main" id="{04E47ED5-E93C-776E-51A9-841C2AC6310F}"/>
              </a:ext>
            </a:extLst>
          </p:cNvPr>
          <p:cNvSpPr>
            <a:spLocks noGrp="1" noChangeArrowheads="1"/>
          </p:cNvSpPr>
          <p:nvPr>
            <p:ph idx="1"/>
          </p:nvPr>
        </p:nvSpPr>
        <p:spPr bwMode="auto">
          <a:xfrm>
            <a:off x="2000250" y="3186940"/>
            <a:ext cx="7108254" cy="339388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spcBef>
                <a:spcPct val="0"/>
              </a:spcBef>
              <a:spcAft>
                <a:spcPct val="0"/>
              </a:spcAft>
              <a:buClrTx/>
              <a:buSzTx/>
              <a:tabLst/>
            </a:pPr>
            <a:r>
              <a:rPr lang="en-US" altLang="el-GR" sz="1800" dirty="0">
                <a:solidFill>
                  <a:schemeClr val="accent1">
                    <a:lumMod val="50000"/>
                  </a:schemeClr>
                </a:solidFill>
                <a:latin typeface="Calibri" panose="020F0502020204030204" pitchFamily="34" charset="0"/>
                <a:cs typeface="Calibri" panose="020F0502020204030204" pitchFamily="34" charset="0"/>
              </a:rPr>
              <a:t>Specializations offered cover </a:t>
            </a:r>
            <a:r>
              <a:rPr lang="en-US" sz="1800" dirty="0">
                <a:solidFill>
                  <a:schemeClr val="accent1">
                    <a:lumMod val="50000"/>
                  </a:schemeClr>
                </a:solidFill>
                <a:latin typeface="Calibri" panose="020F0502020204030204" pitchFamily="34" charset="0"/>
                <a:cs typeface="Calibri" panose="020F0502020204030204" pitchFamily="34" charset="0"/>
              </a:rPr>
              <a:t>a significant part of the services </a:t>
            </a:r>
          </a:p>
          <a:p>
            <a:pPr marR="0" lvl="0" algn="l" defTabSz="914400" rtl="0" eaLnBrk="0" fontAlgn="base" latinLnBrk="0" hangingPunct="0">
              <a:spcBef>
                <a:spcPct val="0"/>
              </a:spcBef>
              <a:spcAft>
                <a:spcPct val="0"/>
              </a:spcAft>
              <a:buClrTx/>
              <a:buSzTx/>
              <a:tabLst/>
            </a:pPr>
            <a:r>
              <a:rPr lang="en-US" sz="1800" dirty="0">
                <a:solidFill>
                  <a:schemeClr val="accent1">
                    <a:lumMod val="50000"/>
                  </a:schemeClr>
                </a:solidFill>
                <a:latin typeface="Calibri" panose="020F0502020204030204" pitchFamily="34" charset="0"/>
                <a:cs typeface="Calibri" panose="020F0502020204030204" pitchFamily="34" charset="0"/>
              </a:rPr>
              <a:t>provided by the Greek tourism product</a:t>
            </a:r>
            <a:r>
              <a:rPr lang="el-GR" sz="1800" dirty="0">
                <a:solidFill>
                  <a:schemeClr val="accent1">
                    <a:lumMod val="50000"/>
                  </a:schemeClr>
                </a:solidFill>
                <a:latin typeface="Calibri" panose="020F0502020204030204" pitchFamily="34" charset="0"/>
                <a:cs typeface="Calibri" panose="020F0502020204030204" pitchFamily="34" charset="0"/>
              </a:rPr>
              <a:t>:</a:t>
            </a:r>
            <a:endParaRPr lang="el-GR" altLang="el-GR" sz="1800" dirty="0">
              <a:solidFill>
                <a:schemeClr val="accent1">
                  <a:lumMod val="50000"/>
                </a:schemeClr>
              </a:solidFill>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50000"/>
              </a:lnSpc>
              <a:spcBef>
                <a:spcPct val="0"/>
              </a:spcBef>
              <a:spcAft>
                <a:spcPct val="0"/>
              </a:spcAft>
              <a:buClrTx/>
              <a:buSzTx/>
              <a:buFontTx/>
              <a:buAutoNum type="alphaLcParenBoth"/>
              <a:tabLst/>
            </a:pPr>
            <a:r>
              <a:rPr lang="en-US" altLang="el-GR" sz="1800" dirty="0">
                <a:solidFill>
                  <a:schemeClr val="accent1">
                    <a:lumMod val="50000"/>
                  </a:schemeClr>
                </a:solidFill>
                <a:latin typeface="Calibri" panose="020F0502020204030204" pitchFamily="34" charset="0"/>
                <a:cs typeface="Calibri" panose="020F0502020204030204" pitchFamily="34" charset="0"/>
              </a:rPr>
              <a:t>Front Office</a:t>
            </a:r>
            <a:r>
              <a:rPr lang="el-GR" altLang="el-GR" sz="1800" dirty="0">
                <a:solidFill>
                  <a:schemeClr val="accent1">
                    <a:lumMod val="50000"/>
                  </a:schemeClr>
                </a:solidFill>
                <a:latin typeface="Calibri" panose="020F0502020204030204" pitchFamily="34" charset="0"/>
                <a:cs typeface="Calibri" panose="020F0502020204030204" pitchFamily="34" charset="0"/>
              </a:rPr>
              <a:t> </a:t>
            </a:r>
            <a:r>
              <a:rPr lang="el-GR" altLang="el-GR" sz="1800" dirty="0" err="1">
                <a:solidFill>
                  <a:schemeClr val="accent1">
                    <a:lumMod val="50000"/>
                  </a:schemeClr>
                </a:solidFill>
                <a:latin typeface="Calibri" panose="020F0502020204030204" pitchFamily="34" charset="0"/>
                <a:cs typeface="Calibri" panose="020F0502020204030204" pitchFamily="34" charset="0"/>
              </a:rPr>
              <a:t>services</a:t>
            </a:r>
            <a:r>
              <a:rPr lang="el-GR" altLang="el-GR" sz="1800" dirty="0">
                <a:solidFill>
                  <a:schemeClr val="accent1">
                    <a:lumMod val="50000"/>
                  </a:schemeClr>
                </a:solidFill>
                <a:latin typeface="Calibri" panose="020F0502020204030204" pitchFamily="34" charset="0"/>
                <a:cs typeface="Calibri" panose="020F0502020204030204" pitchFamily="34" charset="0"/>
              </a:rPr>
              <a:t> and </a:t>
            </a:r>
            <a:r>
              <a:rPr lang="el-GR" altLang="el-GR" sz="1800" dirty="0" err="1">
                <a:solidFill>
                  <a:schemeClr val="accent1">
                    <a:lumMod val="50000"/>
                  </a:schemeClr>
                </a:solidFill>
                <a:latin typeface="Calibri" panose="020F0502020204030204" pitchFamily="34" charset="0"/>
                <a:cs typeface="Calibri" panose="020F0502020204030204" pitchFamily="34" charset="0"/>
              </a:rPr>
              <a:t>digital</a:t>
            </a:r>
            <a:r>
              <a:rPr lang="el-GR" altLang="el-GR" sz="1800" dirty="0">
                <a:solidFill>
                  <a:schemeClr val="accent1">
                    <a:lumMod val="50000"/>
                  </a:schemeClr>
                </a:solidFill>
                <a:latin typeface="Calibri" panose="020F0502020204030204" pitchFamily="34" charset="0"/>
                <a:cs typeface="Calibri" panose="020F0502020204030204" pitchFamily="34" charset="0"/>
              </a:rPr>
              <a:t> </a:t>
            </a:r>
            <a:r>
              <a:rPr lang="el-GR" altLang="el-GR" sz="1800" dirty="0" err="1">
                <a:solidFill>
                  <a:schemeClr val="accent1">
                    <a:lumMod val="50000"/>
                  </a:schemeClr>
                </a:solidFill>
                <a:latin typeface="Calibri" panose="020F0502020204030204" pitchFamily="34" charset="0"/>
                <a:cs typeface="Calibri" panose="020F0502020204030204" pitchFamily="34" charset="0"/>
              </a:rPr>
              <a:t>skills</a:t>
            </a:r>
            <a:r>
              <a:rPr lang="el-GR" altLang="el-GR" sz="1800" dirty="0">
                <a:solidFill>
                  <a:schemeClr val="accent1">
                    <a:lumMod val="50000"/>
                  </a:schemeClr>
                </a:solidFill>
                <a:latin typeface="Calibri" panose="020F0502020204030204" pitchFamily="34" charset="0"/>
                <a:cs typeface="Calibri" panose="020F0502020204030204" pitchFamily="34" charset="0"/>
              </a:rPr>
              <a:t> </a:t>
            </a:r>
            <a:endParaRPr lang="en-US" altLang="el-GR" sz="1800" dirty="0">
              <a:solidFill>
                <a:schemeClr val="accent1">
                  <a:lumMod val="50000"/>
                </a:schemeClr>
              </a:solidFill>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50000"/>
              </a:lnSpc>
              <a:spcBef>
                <a:spcPct val="0"/>
              </a:spcBef>
              <a:spcAft>
                <a:spcPct val="0"/>
              </a:spcAft>
              <a:buClrTx/>
              <a:buSzTx/>
              <a:buFontTx/>
              <a:buAutoNum type="alphaLcParenBoth"/>
              <a:tabLst/>
            </a:pPr>
            <a:r>
              <a:rPr lang="en-GB" sz="1800" dirty="0">
                <a:solidFill>
                  <a:schemeClr val="accent1">
                    <a:lumMod val="50000"/>
                  </a:schemeClr>
                </a:solidFill>
                <a:latin typeface="Calibri" panose="020F0502020204030204" pitchFamily="34" charset="0"/>
                <a:cs typeface="Calibri" panose="020F0502020204030204" pitchFamily="34" charset="0"/>
              </a:rPr>
              <a:t>Food and Beverage Management - f</a:t>
            </a:r>
            <a:r>
              <a:rPr lang="el-GR" altLang="el-GR" sz="1800" dirty="0" err="1">
                <a:solidFill>
                  <a:schemeClr val="accent1">
                    <a:lumMod val="50000"/>
                  </a:schemeClr>
                </a:solidFill>
                <a:latin typeface="Calibri" panose="020F0502020204030204" pitchFamily="34" charset="0"/>
                <a:cs typeface="Calibri" panose="020F0502020204030204" pitchFamily="34" charset="0"/>
              </a:rPr>
              <a:t>ood</a:t>
            </a:r>
            <a:r>
              <a:rPr lang="el-GR" altLang="el-GR" sz="1800" dirty="0">
                <a:solidFill>
                  <a:schemeClr val="accent1">
                    <a:lumMod val="50000"/>
                  </a:schemeClr>
                </a:solidFill>
                <a:latin typeface="Calibri" panose="020F0502020204030204" pitchFamily="34" charset="0"/>
                <a:cs typeface="Calibri" panose="020F0502020204030204" pitchFamily="34" charset="0"/>
              </a:rPr>
              <a:t> </a:t>
            </a:r>
            <a:r>
              <a:rPr lang="el-GR" altLang="el-GR" sz="1800" dirty="0" err="1">
                <a:solidFill>
                  <a:schemeClr val="accent1">
                    <a:lumMod val="50000"/>
                  </a:schemeClr>
                </a:solidFill>
                <a:latin typeface="Calibri" panose="020F0502020204030204" pitchFamily="34" charset="0"/>
                <a:cs typeface="Calibri" panose="020F0502020204030204" pitchFamily="34" charset="0"/>
              </a:rPr>
              <a:t>hygiene</a:t>
            </a:r>
            <a:r>
              <a:rPr lang="el-GR" altLang="el-GR" sz="1800" dirty="0">
                <a:solidFill>
                  <a:schemeClr val="accent1">
                    <a:lumMod val="50000"/>
                  </a:schemeClr>
                </a:solidFill>
                <a:latin typeface="Calibri" panose="020F0502020204030204" pitchFamily="34" charset="0"/>
                <a:cs typeface="Calibri" panose="020F0502020204030204" pitchFamily="34" charset="0"/>
              </a:rPr>
              <a:t> and </a:t>
            </a:r>
            <a:r>
              <a:rPr lang="el-GR" altLang="el-GR" sz="1800" dirty="0" err="1">
                <a:solidFill>
                  <a:schemeClr val="accent1">
                    <a:lumMod val="50000"/>
                  </a:schemeClr>
                </a:solidFill>
                <a:latin typeface="Calibri" panose="020F0502020204030204" pitchFamily="34" charset="0"/>
                <a:cs typeface="Calibri" panose="020F0502020204030204" pitchFamily="34" charset="0"/>
              </a:rPr>
              <a:t>safety</a:t>
            </a:r>
            <a:endParaRPr lang="en-US" altLang="el-GR" sz="1800" dirty="0">
              <a:solidFill>
                <a:schemeClr val="accent1">
                  <a:lumMod val="50000"/>
                </a:schemeClr>
              </a:solidFill>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50000"/>
              </a:lnSpc>
              <a:spcBef>
                <a:spcPct val="0"/>
              </a:spcBef>
              <a:spcAft>
                <a:spcPct val="0"/>
              </a:spcAft>
              <a:buClrTx/>
              <a:buSzTx/>
              <a:buFontTx/>
              <a:buAutoNum type="alphaLcParenBoth"/>
              <a:tabLst/>
            </a:pPr>
            <a:r>
              <a:rPr lang="el-GR" altLang="el-GR" sz="1800" dirty="0" err="1">
                <a:solidFill>
                  <a:schemeClr val="accent1">
                    <a:lumMod val="50000"/>
                  </a:schemeClr>
                </a:solidFill>
                <a:latin typeface="Calibri" panose="020F0502020204030204" pitchFamily="34" charset="0"/>
                <a:cs typeface="Calibri" panose="020F0502020204030204" pitchFamily="34" charset="0"/>
              </a:rPr>
              <a:t>Culinary</a:t>
            </a:r>
            <a:r>
              <a:rPr lang="el-GR" altLang="el-GR" sz="1800" dirty="0">
                <a:solidFill>
                  <a:schemeClr val="accent1">
                    <a:lumMod val="50000"/>
                  </a:schemeClr>
                </a:solidFill>
                <a:latin typeface="Calibri" panose="020F0502020204030204" pitchFamily="34" charset="0"/>
                <a:cs typeface="Calibri" panose="020F0502020204030204" pitchFamily="34" charset="0"/>
              </a:rPr>
              <a:t> and </a:t>
            </a:r>
            <a:r>
              <a:rPr lang="el-GR" altLang="el-GR" sz="1800" dirty="0" err="1">
                <a:solidFill>
                  <a:schemeClr val="accent1">
                    <a:lumMod val="50000"/>
                  </a:schemeClr>
                </a:solidFill>
                <a:latin typeface="Calibri" panose="020F0502020204030204" pitchFamily="34" charset="0"/>
                <a:cs typeface="Calibri" panose="020F0502020204030204" pitchFamily="34" charset="0"/>
              </a:rPr>
              <a:t>pastry</a:t>
            </a:r>
            <a:r>
              <a:rPr lang="el-GR" altLang="el-GR" sz="1800" dirty="0">
                <a:solidFill>
                  <a:schemeClr val="accent1">
                    <a:lumMod val="50000"/>
                  </a:schemeClr>
                </a:solidFill>
                <a:latin typeface="Calibri" panose="020F0502020204030204" pitchFamily="34" charset="0"/>
                <a:cs typeface="Calibri" panose="020F0502020204030204" pitchFamily="34" charset="0"/>
              </a:rPr>
              <a:t> </a:t>
            </a:r>
            <a:r>
              <a:rPr lang="el-GR" altLang="el-GR" sz="1800" dirty="0" err="1">
                <a:solidFill>
                  <a:schemeClr val="accent1">
                    <a:lumMod val="50000"/>
                  </a:schemeClr>
                </a:solidFill>
                <a:latin typeface="Calibri" panose="020F0502020204030204" pitchFamily="34" charset="0"/>
                <a:cs typeface="Calibri" panose="020F0502020204030204" pitchFamily="34" charset="0"/>
              </a:rPr>
              <a:t>art</a:t>
            </a:r>
            <a:r>
              <a:rPr lang="el-GR" altLang="el-GR" sz="1800" dirty="0">
                <a:solidFill>
                  <a:schemeClr val="accent1">
                    <a:lumMod val="50000"/>
                  </a:schemeClr>
                </a:solidFill>
                <a:latin typeface="Calibri" panose="020F0502020204030204" pitchFamily="34" charset="0"/>
                <a:cs typeface="Calibri" panose="020F0502020204030204" pitchFamily="34" charset="0"/>
              </a:rPr>
              <a:t> </a:t>
            </a:r>
            <a:endParaRPr lang="en-US" altLang="el-GR" sz="1800" dirty="0">
              <a:solidFill>
                <a:schemeClr val="accent1">
                  <a:lumMod val="50000"/>
                </a:schemeClr>
              </a:solidFill>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50000"/>
              </a:lnSpc>
              <a:spcBef>
                <a:spcPct val="0"/>
              </a:spcBef>
              <a:spcAft>
                <a:spcPct val="0"/>
              </a:spcAft>
              <a:buClrTx/>
              <a:buSzTx/>
              <a:buFontTx/>
              <a:buAutoNum type="alphaLcParenBoth"/>
              <a:tabLst/>
            </a:pPr>
            <a:r>
              <a:rPr lang="en-US" altLang="el-GR" sz="1800" dirty="0">
                <a:solidFill>
                  <a:schemeClr val="accent1">
                    <a:lumMod val="50000"/>
                  </a:schemeClr>
                </a:solidFill>
                <a:latin typeface="Calibri" panose="020F0502020204030204" pitchFamily="34" charset="0"/>
                <a:cs typeface="Calibri" panose="020F0502020204030204" pitchFamily="34" charset="0"/>
              </a:rPr>
              <a:t>Housekeeping </a:t>
            </a:r>
            <a:r>
              <a:rPr lang="el-GR" altLang="el-GR" sz="1800" dirty="0">
                <a:solidFill>
                  <a:schemeClr val="accent1">
                    <a:lumMod val="50000"/>
                  </a:schemeClr>
                </a:solidFill>
                <a:latin typeface="Calibri" panose="020F0502020204030204" pitchFamily="34" charset="0"/>
                <a:cs typeface="Calibri" panose="020F0502020204030204" pitchFamily="34" charset="0"/>
              </a:rPr>
              <a:t>and </a:t>
            </a:r>
            <a:r>
              <a:rPr lang="el-GR" altLang="el-GR" sz="1800" dirty="0" err="1">
                <a:solidFill>
                  <a:schemeClr val="accent1">
                    <a:lumMod val="50000"/>
                  </a:schemeClr>
                </a:solidFill>
                <a:latin typeface="Calibri" panose="020F0502020204030204" pitchFamily="34" charset="0"/>
                <a:cs typeface="Calibri" panose="020F0502020204030204" pitchFamily="34" charset="0"/>
              </a:rPr>
              <a:t>environmental</a:t>
            </a:r>
            <a:r>
              <a:rPr lang="el-GR" altLang="el-GR" sz="1800" dirty="0">
                <a:solidFill>
                  <a:schemeClr val="accent1">
                    <a:lumMod val="50000"/>
                  </a:schemeClr>
                </a:solidFill>
                <a:latin typeface="Calibri" panose="020F0502020204030204" pitchFamily="34" charset="0"/>
                <a:cs typeface="Calibri" panose="020F0502020204030204" pitchFamily="34" charset="0"/>
              </a:rPr>
              <a:t> </a:t>
            </a:r>
            <a:r>
              <a:rPr lang="el-GR" altLang="el-GR" sz="1800" dirty="0" err="1">
                <a:solidFill>
                  <a:schemeClr val="accent1">
                    <a:lumMod val="50000"/>
                  </a:schemeClr>
                </a:solidFill>
                <a:latin typeface="Calibri" panose="020F0502020204030204" pitchFamily="34" charset="0"/>
                <a:cs typeface="Calibri" panose="020F0502020204030204" pitchFamily="34" charset="0"/>
              </a:rPr>
              <a:t>management</a:t>
            </a:r>
            <a:endParaRPr lang="en-US" altLang="el-GR" sz="1800" dirty="0">
              <a:solidFill>
                <a:schemeClr val="accent1">
                  <a:lumMod val="50000"/>
                </a:schemeClr>
              </a:solidFill>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50000"/>
              </a:lnSpc>
              <a:spcBef>
                <a:spcPct val="0"/>
              </a:spcBef>
              <a:spcAft>
                <a:spcPct val="0"/>
              </a:spcAft>
              <a:buClrTx/>
              <a:buSzTx/>
              <a:buFontTx/>
              <a:buAutoNum type="alphaLcParenBoth"/>
              <a:tabLst/>
            </a:pPr>
            <a:r>
              <a:rPr lang="el-GR" altLang="el-GR" sz="1800" dirty="0" err="1">
                <a:solidFill>
                  <a:schemeClr val="accent1">
                    <a:lumMod val="50000"/>
                  </a:schemeClr>
                </a:solidFill>
                <a:latin typeface="Calibri" panose="020F0502020204030204" pitchFamily="34" charset="0"/>
                <a:cs typeface="Calibri" panose="020F0502020204030204" pitchFamily="34" charset="0"/>
              </a:rPr>
              <a:t>Outdoor</a:t>
            </a:r>
            <a:r>
              <a:rPr lang="el-GR" altLang="el-GR" sz="1800" dirty="0">
                <a:solidFill>
                  <a:schemeClr val="accent1">
                    <a:lumMod val="50000"/>
                  </a:schemeClr>
                </a:solidFill>
                <a:latin typeface="Calibri" panose="020F0502020204030204" pitchFamily="34" charset="0"/>
                <a:cs typeface="Calibri" panose="020F0502020204030204" pitchFamily="34" charset="0"/>
              </a:rPr>
              <a:t> </a:t>
            </a:r>
            <a:r>
              <a:rPr lang="el-GR" altLang="el-GR" sz="1800" dirty="0" err="1">
                <a:solidFill>
                  <a:schemeClr val="accent1">
                    <a:lumMod val="50000"/>
                  </a:schemeClr>
                </a:solidFill>
                <a:latin typeface="Calibri" panose="020F0502020204030204" pitchFamily="34" charset="0"/>
                <a:cs typeface="Calibri" panose="020F0502020204030204" pitchFamily="34" charset="0"/>
              </a:rPr>
              <a:t>Recreational</a:t>
            </a:r>
            <a:r>
              <a:rPr lang="el-GR" altLang="el-GR" sz="1800" dirty="0">
                <a:solidFill>
                  <a:schemeClr val="accent1">
                    <a:lumMod val="50000"/>
                  </a:schemeClr>
                </a:solidFill>
                <a:latin typeface="Calibri" panose="020F0502020204030204" pitchFamily="34" charset="0"/>
                <a:cs typeface="Calibri" panose="020F0502020204030204" pitchFamily="34" charset="0"/>
              </a:rPr>
              <a:t> </a:t>
            </a:r>
            <a:r>
              <a:rPr lang="el-GR" altLang="el-GR" sz="1800" dirty="0" err="1">
                <a:solidFill>
                  <a:schemeClr val="accent1">
                    <a:lumMod val="50000"/>
                  </a:schemeClr>
                </a:solidFill>
                <a:latin typeface="Calibri" panose="020F0502020204030204" pitchFamily="34" charset="0"/>
                <a:cs typeface="Calibri" panose="020F0502020204030204" pitchFamily="34" charset="0"/>
              </a:rPr>
              <a:t>Activities</a:t>
            </a:r>
            <a:endParaRPr lang="en-US" altLang="el-GR" sz="1800" dirty="0">
              <a:solidFill>
                <a:schemeClr val="accent1">
                  <a:lumMod val="50000"/>
                </a:schemeClr>
              </a:solidFill>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50000"/>
              </a:lnSpc>
              <a:spcBef>
                <a:spcPct val="0"/>
              </a:spcBef>
              <a:spcAft>
                <a:spcPct val="0"/>
              </a:spcAft>
              <a:buClrTx/>
              <a:buSzTx/>
              <a:buFontTx/>
              <a:buAutoNum type="alphaLcParenBoth"/>
              <a:tabLst/>
            </a:pPr>
            <a:r>
              <a:rPr lang="el-GR" altLang="el-GR" sz="1800" dirty="0" err="1">
                <a:solidFill>
                  <a:schemeClr val="accent1">
                    <a:lumMod val="50000"/>
                  </a:schemeClr>
                </a:solidFill>
                <a:latin typeface="Calibri" panose="020F0502020204030204" pitchFamily="34" charset="0"/>
                <a:cs typeface="Calibri" panose="020F0502020204030204" pitchFamily="34" charset="0"/>
              </a:rPr>
              <a:t>Bath</a:t>
            </a:r>
            <a:r>
              <a:rPr lang="el-GR" altLang="el-GR" sz="1800" dirty="0">
                <a:solidFill>
                  <a:schemeClr val="accent1">
                    <a:lumMod val="50000"/>
                  </a:schemeClr>
                </a:solidFill>
                <a:latin typeface="Calibri" panose="020F0502020204030204" pitchFamily="34" charset="0"/>
                <a:cs typeface="Calibri" panose="020F0502020204030204" pitchFamily="34" charset="0"/>
              </a:rPr>
              <a:t>/</a:t>
            </a:r>
            <a:r>
              <a:rPr lang="el-GR" altLang="el-GR" sz="1800" dirty="0" err="1">
                <a:solidFill>
                  <a:schemeClr val="accent1">
                    <a:lumMod val="50000"/>
                  </a:schemeClr>
                </a:solidFill>
                <a:latin typeface="Calibri" panose="020F0502020204030204" pitchFamily="34" charset="0"/>
                <a:cs typeface="Calibri" panose="020F0502020204030204" pitchFamily="34" charset="0"/>
              </a:rPr>
              <a:t>Thalassotherapy</a:t>
            </a:r>
            <a:r>
              <a:rPr lang="el-GR" altLang="el-GR" sz="1800" dirty="0">
                <a:solidFill>
                  <a:schemeClr val="accent1">
                    <a:lumMod val="50000"/>
                  </a:schemeClr>
                </a:solidFill>
                <a:latin typeface="Calibri" panose="020F0502020204030204" pitchFamily="34" charset="0"/>
                <a:cs typeface="Calibri" panose="020F0502020204030204" pitchFamily="34" charset="0"/>
              </a:rPr>
              <a:t> Services – SPA</a:t>
            </a:r>
            <a:endParaRPr lang="en-US" altLang="el-GR" sz="1800" dirty="0">
              <a:solidFill>
                <a:schemeClr val="accent1">
                  <a:lumMod val="50000"/>
                </a:schemeClr>
              </a:solidFill>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50000"/>
              </a:lnSpc>
              <a:spcBef>
                <a:spcPct val="0"/>
              </a:spcBef>
              <a:spcAft>
                <a:spcPct val="0"/>
              </a:spcAft>
              <a:buClrTx/>
              <a:buSzTx/>
              <a:buFontTx/>
              <a:buAutoNum type="alphaLcParenBoth"/>
              <a:tabLst/>
            </a:pPr>
            <a:r>
              <a:rPr lang="el-GR" altLang="el-GR" sz="1800" dirty="0">
                <a:solidFill>
                  <a:schemeClr val="accent1">
                    <a:lumMod val="50000"/>
                  </a:schemeClr>
                </a:solidFill>
                <a:latin typeface="Calibri" panose="020F0502020204030204" pitchFamily="34" charset="0"/>
                <a:cs typeface="Calibri" panose="020F0502020204030204" pitchFamily="34" charset="0"/>
              </a:rPr>
              <a:t>Executive of </a:t>
            </a:r>
            <a:r>
              <a:rPr lang="el-GR" altLang="el-GR" sz="1800" dirty="0" err="1">
                <a:solidFill>
                  <a:schemeClr val="accent1">
                    <a:lumMod val="50000"/>
                  </a:schemeClr>
                </a:solidFill>
                <a:latin typeface="Calibri" panose="020F0502020204030204" pitchFamily="34" charset="0"/>
                <a:cs typeface="Calibri" panose="020F0502020204030204" pitchFamily="34" charset="0"/>
              </a:rPr>
              <a:t>Tourist</a:t>
            </a:r>
            <a:r>
              <a:rPr lang="el-GR" altLang="el-GR" sz="1800" dirty="0">
                <a:solidFill>
                  <a:schemeClr val="accent1">
                    <a:lumMod val="50000"/>
                  </a:schemeClr>
                </a:solidFill>
                <a:latin typeface="Calibri" panose="020F0502020204030204" pitchFamily="34" charset="0"/>
                <a:cs typeface="Calibri" panose="020F0502020204030204" pitchFamily="34" charset="0"/>
              </a:rPr>
              <a:t> </a:t>
            </a:r>
            <a:r>
              <a:rPr lang="el-GR" altLang="el-GR" sz="1800" dirty="0" err="1">
                <a:solidFill>
                  <a:schemeClr val="accent1">
                    <a:lumMod val="50000"/>
                  </a:schemeClr>
                </a:solidFill>
                <a:latin typeface="Calibri" panose="020F0502020204030204" pitchFamily="34" charset="0"/>
                <a:cs typeface="Calibri" panose="020F0502020204030204" pitchFamily="34" charset="0"/>
              </a:rPr>
              <a:t>Offices</a:t>
            </a:r>
            <a:endParaRPr lang="el-GR" altLang="el-GR" sz="1800" dirty="0">
              <a:solidFill>
                <a:schemeClr val="accent1">
                  <a:lumMod val="50000"/>
                </a:schemeClr>
              </a:solidFill>
              <a:latin typeface="Calibri" panose="020F0502020204030204" pitchFamily="34" charset="0"/>
              <a:cs typeface="Calibri" panose="020F0502020204030204" pitchFamily="34" charset="0"/>
            </a:endParaRPr>
          </a:p>
        </p:txBody>
      </p:sp>
      <p:sp>
        <p:nvSpPr>
          <p:cNvPr id="7" name="8 Título">
            <a:extLst>
              <a:ext uri="{FF2B5EF4-FFF2-40B4-BE49-F238E27FC236}">
                <a16:creationId xmlns:a16="http://schemas.microsoft.com/office/drawing/2014/main" id="{B9F46D91-4797-2C01-9650-92FBF653D79D}"/>
              </a:ext>
            </a:extLst>
          </p:cNvPr>
          <p:cNvSpPr txBox="1">
            <a:spLocks/>
          </p:cNvSpPr>
          <p:nvPr/>
        </p:nvSpPr>
        <p:spPr>
          <a:xfrm>
            <a:off x="1979712" y="1414002"/>
            <a:ext cx="6912768" cy="792088"/>
          </a:xfrm>
          <a:prstGeom prst="rect">
            <a:avLst/>
          </a:prstGeom>
        </p:spPr>
        <p:txBody>
          <a:bodyPr vert="horz" lIns="91440" tIns="45720" rIns="91440" bIns="45720" rtlCol="0" anchor="t" anchorCtr="0">
            <a:normAutofit fontScale="82500" lnSpcReduction="20000"/>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US" dirty="0">
                <a:solidFill>
                  <a:schemeClr val="accent1">
                    <a:lumMod val="50000"/>
                  </a:schemeClr>
                </a:solidFill>
                <a:latin typeface="Calibri" panose="020F0502020204030204" pitchFamily="34" charset="0"/>
                <a:cs typeface="Calibri" panose="020F0502020204030204" pitchFamily="34" charset="0"/>
              </a:rPr>
              <a:t>Ministry of Tourism, Greece</a:t>
            </a:r>
            <a:br>
              <a:rPr lang="en-US" dirty="0">
                <a:solidFill>
                  <a:schemeClr val="accent1">
                    <a:lumMod val="50000"/>
                  </a:schemeClr>
                </a:solidFill>
              </a:rPr>
            </a:br>
            <a:endParaRPr lang="en-US" dirty="0"/>
          </a:p>
        </p:txBody>
      </p:sp>
      <p:sp>
        <p:nvSpPr>
          <p:cNvPr id="9" name="TextBox 8">
            <a:extLst>
              <a:ext uri="{FF2B5EF4-FFF2-40B4-BE49-F238E27FC236}">
                <a16:creationId xmlns:a16="http://schemas.microsoft.com/office/drawing/2014/main" id="{4C020F3B-FFB4-F0E7-A427-5DAC63DD0B8A}"/>
              </a:ext>
            </a:extLst>
          </p:cNvPr>
          <p:cNvSpPr txBox="1"/>
          <p:nvPr/>
        </p:nvSpPr>
        <p:spPr>
          <a:xfrm>
            <a:off x="1967689" y="1828043"/>
            <a:ext cx="6924792" cy="1061829"/>
          </a:xfrm>
          <a:prstGeom prst="rect">
            <a:avLst/>
          </a:prstGeom>
          <a:noFill/>
        </p:spPr>
        <p:txBody>
          <a:bodyPr wrap="square">
            <a:spAutoFit/>
          </a:bodyPr>
          <a:lstStyle/>
          <a:p>
            <a:pPr marL="0" indent="0">
              <a:buNone/>
            </a:pPr>
            <a:r>
              <a:rPr lang="en-US" sz="2100" b="1" dirty="0">
                <a:solidFill>
                  <a:schemeClr val="accent1">
                    <a:lumMod val="50000"/>
                  </a:schemeClr>
                </a:solidFill>
                <a:latin typeface="Calibri" panose="020F0502020204030204" pitchFamily="34" charset="0"/>
                <a:cs typeface="Calibri" panose="020F0502020204030204" pitchFamily="34" charset="0"/>
              </a:rPr>
              <a:t>CURRENT DEVELOPMENT – </a:t>
            </a:r>
          </a:p>
          <a:p>
            <a:pPr marL="0" indent="0">
              <a:buNone/>
            </a:pPr>
            <a:r>
              <a:rPr lang="en-US" sz="2100" b="1" dirty="0">
                <a:solidFill>
                  <a:schemeClr val="accent1">
                    <a:lumMod val="50000"/>
                  </a:schemeClr>
                </a:solidFill>
                <a:latin typeface="Calibri" panose="020F0502020204030204" pitchFamily="34" charset="0"/>
                <a:cs typeface="Calibri" panose="020F0502020204030204" pitchFamily="34" charset="0"/>
              </a:rPr>
              <a:t>NATIONAL RECOVERY AND RESILIENCE PLAN “GREECE 2.0”</a:t>
            </a:r>
            <a:r>
              <a:rPr lang="el-GR" sz="2100" b="1" dirty="0">
                <a:solidFill>
                  <a:schemeClr val="accent1">
                    <a:lumMod val="50000"/>
                  </a:schemeClr>
                </a:solidFill>
                <a:latin typeface="Calibri" panose="020F0502020204030204" pitchFamily="34" charset="0"/>
                <a:cs typeface="Calibri" panose="020F0502020204030204" pitchFamily="34" charset="0"/>
              </a:rPr>
              <a:t> (</a:t>
            </a:r>
            <a:r>
              <a:rPr lang="en-US" sz="2100" b="1" dirty="0">
                <a:solidFill>
                  <a:schemeClr val="accent1">
                    <a:lumMod val="50000"/>
                  </a:schemeClr>
                </a:solidFill>
                <a:latin typeface="Calibri" panose="020F0502020204030204" pitchFamily="34" charset="0"/>
                <a:cs typeface="Calibri" panose="020F0502020204030204" pitchFamily="34" charset="0"/>
              </a:rPr>
              <a:t>4/4</a:t>
            </a:r>
            <a:r>
              <a:rPr lang="el-GR" sz="2100" b="1" dirty="0">
                <a:solidFill>
                  <a:schemeClr val="accent1">
                    <a:lumMod val="50000"/>
                  </a:schemeClr>
                </a:solidFill>
                <a:latin typeface="Calibri" panose="020F0502020204030204" pitchFamily="34" charset="0"/>
                <a:cs typeface="Calibri" panose="020F0502020204030204" pitchFamily="34" charset="0"/>
              </a:rPr>
              <a:t>)</a:t>
            </a:r>
            <a:endParaRPr lang="en-US" sz="2100" b="1"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556628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20BC7654-C471-94BC-446E-E75323705F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06" y="-4688"/>
            <a:ext cx="2786458" cy="19168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F3480D2-D65D-8F91-DE96-78E55CC12D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476" y="0"/>
            <a:ext cx="3130524" cy="19168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86EA5DD-6FC9-FA48-0827-0225E11589D9}"/>
              </a:ext>
            </a:extLst>
          </p:cNvPr>
          <p:cNvSpPr txBox="1"/>
          <p:nvPr/>
        </p:nvSpPr>
        <p:spPr>
          <a:xfrm>
            <a:off x="2771652" y="1033030"/>
            <a:ext cx="3241824" cy="1661993"/>
          </a:xfrm>
          <a:prstGeom prst="rect">
            <a:avLst/>
          </a:prstGeom>
          <a:noFill/>
        </p:spPr>
        <p:txBody>
          <a:bodyPr wrap="square" rtlCol="0">
            <a:spAutoFit/>
          </a:bodyPr>
          <a:lstStyle/>
          <a:p>
            <a:pPr algn="ctr"/>
            <a:r>
              <a:rPr lang="en-US" sz="2400" b="1" dirty="0">
                <a:solidFill>
                  <a:schemeClr val="accent1">
                    <a:lumMod val="50000"/>
                  </a:schemeClr>
                </a:solidFill>
                <a:latin typeface="Calibri" panose="020F0502020204030204" pitchFamily="34" charset="0"/>
                <a:cs typeface="Calibri" panose="020F0502020204030204" pitchFamily="34" charset="0"/>
              </a:rPr>
              <a:t>Ministry of Tourism</a:t>
            </a:r>
            <a:endParaRPr lang="el-GR" sz="2400" b="1" dirty="0">
              <a:solidFill>
                <a:schemeClr val="accent1">
                  <a:lumMod val="50000"/>
                </a:schemeClr>
              </a:solidFill>
              <a:latin typeface="Calibri" panose="020F0502020204030204" pitchFamily="34" charset="0"/>
              <a:cs typeface="Calibri" panose="020F0502020204030204" pitchFamily="34" charset="0"/>
            </a:endParaRPr>
          </a:p>
          <a:p>
            <a:pPr algn="ctr"/>
            <a:endParaRPr lang="el-GR" sz="2400" b="1" dirty="0">
              <a:solidFill>
                <a:schemeClr val="accent1">
                  <a:lumMod val="50000"/>
                </a:schemeClr>
              </a:solidFill>
              <a:latin typeface="Calibri" panose="020F0502020204030204" pitchFamily="34" charset="0"/>
              <a:cs typeface="Calibri" panose="020F0502020204030204" pitchFamily="34" charset="0"/>
            </a:endParaRPr>
          </a:p>
          <a:p>
            <a:pPr algn="ctr"/>
            <a:r>
              <a:rPr lang="en-US" sz="2700" b="1" dirty="0">
                <a:solidFill>
                  <a:schemeClr val="accent1">
                    <a:lumMod val="50000"/>
                  </a:schemeClr>
                </a:solidFill>
                <a:latin typeface="Calibri" panose="020F0502020204030204" pitchFamily="34" charset="0"/>
                <a:cs typeface="Calibri" panose="020F0502020204030204" pitchFamily="34" charset="0"/>
              </a:rPr>
              <a:t>Learn from the experts</a:t>
            </a:r>
            <a:r>
              <a:rPr lang="el-GR" sz="2700" b="1" dirty="0">
                <a:solidFill>
                  <a:schemeClr val="accent1">
                    <a:lumMod val="50000"/>
                  </a:schemeClr>
                </a:solidFill>
                <a:latin typeface="Calibri" panose="020F0502020204030204" pitchFamily="34" charset="0"/>
                <a:cs typeface="Calibri" panose="020F0502020204030204" pitchFamily="34" charset="0"/>
              </a:rPr>
              <a:t>!</a:t>
            </a:r>
            <a:endParaRPr lang="en-US" sz="2700" b="1" dirty="0">
              <a:solidFill>
                <a:schemeClr val="accent1">
                  <a:lumMod val="50000"/>
                </a:schemeClr>
              </a:solidFill>
              <a:latin typeface="Calibri" panose="020F0502020204030204" pitchFamily="34" charset="0"/>
              <a:cs typeface="Calibri" panose="020F0502020204030204" pitchFamily="34" charset="0"/>
            </a:endParaRPr>
          </a:p>
        </p:txBody>
      </p:sp>
      <p:pic>
        <p:nvPicPr>
          <p:cNvPr id="9" name="Picture 1">
            <a:extLst>
              <a:ext uri="{FF2B5EF4-FFF2-40B4-BE49-F238E27FC236}">
                <a16:creationId xmlns:a16="http://schemas.microsoft.com/office/drawing/2014/main" id="{D0F66222-EA79-BA28-6388-3616C8CD1C4B}"/>
              </a:ext>
            </a:extLst>
          </p:cNvPr>
          <p:cNvPicPr>
            <a:picLocks noChangeAspect="1"/>
          </p:cNvPicPr>
          <p:nvPr/>
        </p:nvPicPr>
        <p:blipFill>
          <a:blip r:embed="rId4"/>
          <a:srcRect l="-116" t="-113" r="-116" b="-113"/>
          <a:stretch>
            <a:fillRect/>
          </a:stretch>
        </p:blipFill>
        <p:spPr bwMode="auto">
          <a:xfrm>
            <a:off x="3943726" y="57459"/>
            <a:ext cx="897676" cy="913425"/>
          </a:xfrm>
          <a:prstGeom prst="rect">
            <a:avLst/>
          </a:prstGeom>
        </p:spPr>
      </p:pic>
      <p:pic>
        <p:nvPicPr>
          <p:cNvPr id="10" name="Εικόνα 9" descr="Εικόνα που περιέχει νόμισμα&#10;&#10;Περιγραφή που δημιουργήθηκε αυτόματα">
            <a:extLst>
              <a:ext uri="{FF2B5EF4-FFF2-40B4-BE49-F238E27FC236}">
                <a16:creationId xmlns:a16="http://schemas.microsoft.com/office/drawing/2014/main" id="{E3B3BDED-1D79-5467-EB95-07F4964D2A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3726" y="2763114"/>
            <a:ext cx="1094382" cy="964939"/>
          </a:xfrm>
          <a:prstGeom prst="rect">
            <a:avLst/>
          </a:prstGeom>
        </p:spPr>
      </p:pic>
      <p:pic>
        <p:nvPicPr>
          <p:cNvPr id="2" name="Picture 2" descr="Μετεκπαίδευση Τουριστικά - ΑΣΤΕΚ - Ανώτερη Σχολή Τουριστικής Εκπαίδευσης Κρήτης">
            <a:extLst>
              <a:ext uri="{FF2B5EF4-FFF2-40B4-BE49-F238E27FC236}">
                <a16:creationId xmlns:a16="http://schemas.microsoft.com/office/drawing/2014/main" id="{1B3464F6-7B18-C58A-C0A4-2420B58109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06" y="2084644"/>
            <a:ext cx="2786458" cy="20967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ΑΣΤΕΚ - Ανώτερη Σχολή Τουριστικής Εκπαίδευσης Κρήτης">
            <a:extLst>
              <a:ext uri="{FF2B5EF4-FFF2-40B4-BE49-F238E27FC236}">
                <a16:creationId xmlns:a16="http://schemas.microsoft.com/office/drawing/2014/main" id="{681E6617-0856-B4F9-C08A-9337F68163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3476" y="2100128"/>
            <a:ext cx="3130523" cy="20831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ou Will Want to Stay Forever">
            <a:extLst>
              <a:ext uri="{FF2B5EF4-FFF2-40B4-BE49-F238E27FC236}">
                <a16:creationId xmlns:a16="http://schemas.microsoft.com/office/drawing/2014/main" id="{52CD5538-D9F0-24DF-45DC-EFFFF032C2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81406"/>
            <a:ext cx="9144000" cy="267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13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1619672" y="2420888"/>
            <a:ext cx="7524328" cy="2664296"/>
          </a:xfrm>
        </p:spPr>
        <p:txBody>
          <a:bodyPr>
            <a:normAutofit fontScale="90000"/>
          </a:bodyPr>
          <a:lstStyle/>
          <a:p>
            <a:pPr algn="ctr"/>
            <a:r>
              <a:rPr lang="en-US" dirty="0">
                <a:solidFill>
                  <a:srgbClr val="00B0F0"/>
                </a:solidFill>
                <a:latin typeface="Calibri" panose="020F0502020204030204" pitchFamily="34" charset="0"/>
                <a:cs typeface="Calibri" panose="020F0502020204030204" pitchFamily="34" charset="0"/>
              </a:rPr>
              <a:t>Thank you for your attention!</a:t>
            </a:r>
            <a:br>
              <a:rPr lang="en-US" dirty="0">
                <a:solidFill>
                  <a:srgbClr val="00B0F0"/>
                </a:solidFill>
                <a:latin typeface="Calibri" panose="020F0502020204030204" pitchFamily="34" charset="0"/>
                <a:cs typeface="Calibri" panose="020F0502020204030204" pitchFamily="34" charset="0"/>
              </a:rPr>
            </a:br>
            <a:br>
              <a:rPr lang="en-US" dirty="0">
                <a:solidFill>
                  <a:srgbClr val="00B0F0"/>
                </a:solidFill>
                <a:latin typeface="Calibri" panose="020F0502020204030204" pitchFamily="34" charset="0"/>
                <a:cs typeface="Calibri" panose="020F0502020204030204" pitchFamily="34" charset="0"/>
              </a:rPr>
            </a:br>
            <a:r>
              <a:rPr lang="en-GB" b="1" i="1" dirty="0">
                <a:solidFill>
                  <a:srgbClr val="00B0F0"/>
                </a:solidFill>
                <a:latin typeface="Calibri" panose="020F0502020204030204" pitchFamily="34" charset="0"/>
                <a:cs typeface="Calibri" panose="020F0502020204030204" pitchFamily="34" charset="0"/>
              </a:rPr>
              <a:t>Dimitra </a:t>
            </a:r>
            <a:r>
              <a:rPr lang="en-GB" b="1" i="1" dirty="0" err="1">
                <a:solidFill>
                  <a:srgbClr val="00B0F0"/>
                </a:solidFill>
                <a:latin typeface="Calibri" panose="020F0502020204030204" pitchFamily="34" charset="0"/>
                <a:cs typeface="Calibri" panose="020F0502020204030204" pitchFamily="34" charset="0"/>
              </a:rPr>
              <a:t>Vasilopoulou</a:t>
            </a:r>
            <a:br>
              <a:rPr lang="en-GB" b="1" i="1" dirty="0">
                <a:solidFill>
                  <a:srgbClr val="00B0F0"/>
                </a:solidFill>
                <a:latin typeface="Calibri" panose="020F0502020204030204" pitchFamily="34" charset="0"/>
                <a:cs typeface="Calibri" panose="020F0502020204030204" pitchFamily="34" charset="0"/>
              </a:rPr>
            </a:br>
            <a:r>
              <a:rPr lang="en-GB" sz="2700" b="1" i="1" dirty="0">
                <a:solidFill>
                  <a:srgbClr val="00B0F0"/>
                </a:solidFill>
                <a:latin typeface="Calibri" panose="020F0502020204030204" pitchFamily="34" charset="0"/>
                <a:cs typeface="Calibri" panose="020F0502020204030204" pitchFamily="34" charset="0"/>
              </a:rPr>
              <a:t>Directorate of Tourism Education and Training, </a:t>
            </a:r>
            <a:br>
              <a:rPr lang="en-GB" sz="2700" b="1" i="1" dirty="0">
                <a:solidFill>
                  <a:srgbClr val="00B0F0"/>
                </a:solidFill>
                <a:latin typeface="Calibri" panose="020F0502020204030204" pitchFamily="34" charset="0"/>
                <a:cs typeface="Calibri" panose="020F0502020204030204" pitchFamily="34" charset="0"/>
              </a:rPr>
            </a:br>
            <a:r>
              <a:rPr lang="en-GB" sz="2700" b="1" i="1" dirty="0">
                <a:solidFill>
                  <a:srgbClr val="00B0F0"/>
                </a:solidFill>
                <a:latin typeface="Calibri" panose="020F0502020204030204" pitchFamily="34" charset="0"/>
                <a:cs typeface="Calibri" panose="020F0502020204030204" pitchFamily="34" charset="0"/>
              </a:rPr>
              <a:t>Ministry of Tourism</a:t>
            </a:r>
            <a:br>
              <a:rPr lang="en-GB" sz="2700" b="1" i="1" dirty="0">
                <a:solidFill>
                  <a:srgbClr val="00B0F0"/>
                </a:solidFill>
                <a:latin typeface="Calibri" panose="020F0502020204030204" pitchFamily="34" charset="0"/>
                <a:cs typeface="Calibri" panose="020F0502020204030204" pitchFamily="34" charset="0"/>
              </a:rPr>
            </a:br>
            <a:r>
              <a:rPr lang="en-GB" sz="2700" b="1" i="1" dirty="0">
                <a:solidFill>
                  <a:srgbClr val="00B0F0"/>
                </a:solidFill>
                <a:latin typeface="Calibri" panose="020F0502020204030204" pitchFamily="34" charset="0"/>
                <a:cs typeface="Calibri" panose="020F0502020204030204" pitchFamily="34" charset="0"/>
              </a:rPr>
              <a:t>GREECE</a:t>
            </a:r>
            <a:br>
              <a:rPr lang="en-GB" sz="2700" b="1" i="1" dirty="0">
                <a:latin typeface="Calibri" panose="020F0502020204030204" pitchFamily="34" charset="0"/>
                <a:cs typeface="Calibri" panose="020F0502020204030204" pitchFamily="34" charset="0"/>
              </a:rPr>
            </a:br>
            <a:br>
              <a:rPr lang="en-US" dirty="0"/>
            </a:br>
            <a:endParaRPr lang="en-US" dirty="0"/>
          </a:p>
        </p:txBody>
      </p:sp>
      <p:pic>
        <p:nvPicPr>
          <p:cNvPr id="3" name="Content Placeholder 2" descr="A picture containing text, graphic design, graphics, screenshot&#10;&#10;Description automatically generated">
            <a:extLst>
              <a:ext uri="{FF2B5EF4-FFF2-40B4-BE49-F238E27FC236}">
                <a16:creationId xmlns:a16="http://schemas.microsoft.com/office/drawing/2014/main" id="{93718881-A084-BDF6-36EF-B8730407D1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5068" y="-243408"/>
            <a:ext cx="3097212" cy="2191356"/>
          </a:xfrm>
        </p:spPr>
      </p:pic>
    </p:spTree>
    <p:extLst>
      <p:ext uri="{BB962C8B-B14F-4D97-AF65-F5344CB8AC3E}">
        <p14:creationId xmlns:p14="http://schemas.microsoft.com/office/powerpoint/2010/main" val="46123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2195736" y="1484784"/>
            <a:ext cx="6624736" cy="576064"/>
          </a:xfrm>
        </p:spPr>
        <p:txBody>
          <a:bodyPr>
            <a:normAutofit fontScale="90000"/>
          </a:bodyPr>
          <a:lstStyle/>
          <a:p>
            <a:r>
              <a:rPr lang="en-US" dirty="0">
                <a:solidFill>
                  <a:schemeClr val="accent1">
                    <a:lumMod val="50000"/>
                  </a:schemeClr>
                </a:solidFill>
                <a:latin typeface="Calibri" panose="020F0502020204030204" pitchFamily="34" charset="0"/>
                <a:cs typeface="Calibri" panose="020F0502020204030204" pitchFamily="34" charset="0"/>
              </a:rPr>
              <a:t>Ministry of Tourism, Greece</a:t>
            </a:r>
            <a:br>
              <a:rPr lang="en-US" dirty="0">
                <a:solidFill>
                  <a:schemeClr val="accent1">
                    <a:lumMod val="50000"/>
                  </a:schemeClr>
                </a:solidFill>
              </a:rPr>
            </a:br>
            <a:endParaRPr lang="en-US" dirty="0"/>
          </a:p>
        </p:txBody>
      </p:sp>
      <p:pic>
        <p:nvPicPr>
          <p:cNvPr id="3" name="Content Placeholder 2" descr="A picture containing text, graphic design, graphics, screenshot&#10;&#10;Description automatically generated">
            <a:extLst>
              <a:ext uri="{FF2B5EF4-FFF2-40B4-BE49-F238E27FC236}">
                <a16:creationId xmlns:a16="http://schemas.microsoft.com/office/drawing/2014/main" id="{93718881-A084-BDF6-36EF-B8730407D1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5068" y="-243408"/>
            <a:ext cx="3097212" cy="2191356"/>
          </a:xfrm>
        </p:spPr>
      </p:pic>
      <p:sp>
        <p:nvSpPr>
          <p:cNvPr id="11" name="10 Marcador de contenido"/>
          <p:cNvSpPr>
            <a:spLocks noGrp="1"/>
          </p:cNvSpPr>
          <p:nvPr>
            <p:ph idx="10"/>
          </p:nvPr>
        </p:nvSpPr>
        <p:spPr>
          <a:xfrm>
            <a:off x="2195736" y="2276872"/>
            <a:ext cx="6624736" cy="4032448"/>
          </a:xfrm>
        </p:spPr>
        <p:txBody>
          <a:bodyPr>
            <a:normAutofit fontScale="92500" lnSpcReduction="10000"/>
          </a:bodyPr>
          <a:lstStyle/>
          <a:p>
            <a:pPr marL="0" lvl="1" indent="0">
              <a:lnSpc>
                <a:spcPct val="150000"/>
              </a:lnSpc>
              <a:buNone/>
            </a:pPr>
            <a:r>
              <a:rPr lang="en-US" sz="1800" b="1" dirty="0">
                <a:solidFill>
                  <a:schemeClr val="accent1">
                    <a:lumMod val="50000"/>
                  </a:schemeClr>
                </a:solidFill>
                <a:latin typeface="Calibri" panose="020F0502020204030204" pitchFamily="34" charset="0"/>
                <a:cs typeface="Calibri" panose="020F0502020204030204" pitchFamily="34" charset="0"/>
              </a:rPr>
              <a:t>DIRECTORATE OF TOURISM EDUCATION AND TRAINING</a:t>
            </a:r>
          </a:p>
          <a:p>
            <a:pPr marL="0" lvl="1" indent="0">
              <a:lnSpc>
                <a:spcPct val="150000"/>
              </a:lnSpc>
            </a:pPr>
            <a:r>
              <a:rPr lang="en-US" sz="1800" dirty="0">
                <a:solidFill>
                  <a:schemeClr val="accent1">
                    <a:lumMod val="50000"/>
                  </a:schemeClr>
                </a:solidFill>
                <a:latin typeface="Calibri" panose="020F0502020204030204" pitchFamily="34" charset="0"/>
                <a:cs typeface="Calibri" panose="020F0502020204030204" pitchFamily="34" charset="0"/>
              </a:rPr>
              <a:t>emphasis on tourism education and vocational training</a:t>
            </a:r>
          </a:p>
          <a:p>
            <a:pPr marL="0" lvl="1" indent="0">
              <a:lnSpc>
                <a:spcPct val="150000"/>
              </a:lnSpc>
            </a:pPr>
            <a:r>
              <a:rPr lang="en-US" sz="1800" dirty="0">
                <a:solidFill>
                  <a:schemeClr val="accent1">
                    <a:lumMod val="50000"/>
                  </a:schemeClr>
                </a:solidFill>
                <a:latin typeface="Calibri" panose="020F0502020204030204" pitchFamily="34" charset="0"/>
                <a:cs typeface="Calibri" panose="020F0502020204030204" pitchFamily="34" charset="0"/>
              </a:rPr>
              <a:t>operational objective: design and implementation of educational policies and training actions aimed at upgrading tourism services provided</a:t>
            </a:r>
          </a:p>
          <a:p>
            <a:pPr marL="0" indent="0">
              <a:lnSpc>
                <a:spcPct val="150000"/>
              </a:lnSpc>
            </a:pPr>
            <a:r>
              <a:rPr lang="en-US" dirty="0">
                <a:solidFill>
                  <a:schemeClr val="accent1">
                    <a:lumMod val="50000"/>
                  </a:schemeClr>
                </a:solidFill>
                <a:latin typeface="Calibri" panose="020F0502020204030204" pitchFamily="34" charset="0"/>
                <a:cs typeface="Calibri" panose="020F0502020204030204" pitchFamily="34" charset="0"/>
              </a:rPr>
              <a:t>Education provided covers a wide spectrum: </a:t>
            </a:r>
          </a:p>
          <a:p>
            <a:pPr marL="0" indent="0">
              <a:lnSpc>
                <a:spcPct val="150000"/>
              </a:lnSpc>
              <a:buNone/>
            </a:pPr>
            <a:r>
              <a:rPr lang="en-US" dirty="0">
                <a:solidFill>
                  <a:schemeClr val="accent1">
                    <a:lumMod val="50000"/>
                  </a:schemeClr>
                </a:solidFill>
                <a:latin typeface="Calibri" panose="020F0502020204030204" pitchFamily="34" charset="0"/>
                <a:cs typeface="Calibri" panose="020F0502020204030204" pitchFamily="34" charset="0"/>
              </a:rPr>
              <a:t>a. Higher Education (ASTE), b. Post-Secondary Vocational Training (Tourism Vocational Training Institutes),           c. Tourist Guides’ Training, d. Continuous Vocational Training</a:t>
            </a:r>
          </a:p>
          <a:p>
            <a:pPr marL="0" lvl="1" indent="0">
              <a:lnSpc>
                <a:spcPct val="150000"/>
              </a:lnSpc>
            </a:pPr>
            <a:r>
              <a:rPr lang="en-US" sz="1800" dirty="0">
                <a:solidFill>
                  <a:schemeClr val="accent1">
                    <a:lumMod val="50000"/>
                  </a:schemeClr>
                </a:solidFill>
                <a:latin typeface="Calibri" panose="020F0502020204030204" pitchFamily="34" charset="0"/>
                <a:cs typeface="Calibri" panose="020F0502020204030204" pitchFamily="34" charset="0"/>
              </a:rPr>
              <a:t>free attendance for all students </a:t>
            </a:r>
          </a:p>
          <a:p>
            <a:pPr marL="0" lvl="1" indent="0">
              <a:lnSpc>
                <a:spcPct val="150000"/>
              </a:lnSpc>
            </a:pPr>
            <a:r>
              <a:rPr lang="en-US" sz="1800" dirty="0">
                <a:solidFill>
                  <a:schemeClr val="accent1">
                    <a:lumMod val="50000"/>
                  </a:schemeClr>
                </a:solidFill>
                <a:latin typeface="Calibri" panose="020F0502020204030204" pitchFamily="34" charset="0"/>
                <a:cs typeface="Calibri" panose="020F0502020204030204" pitchFamily="34" charset="0"/>
              </a:rPr>
              <a:t> include paid placement-apprenticeship in selected hotels and tourism enterprises (on – the - job  training) </a:t>
            </a:r>
          </a:p>
          <a:p>
            <a:endParaRPr lang="mk-M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404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2123728" y="1484784"/>
            <a:ext cx="6696744" cy="792088"/>
          </a:xfrm>
        </p:spPr>
        <p:txBody>
          <a:bodyPr>
            <a:normAutofit fontScale="90000"/>
          </a:bodyPr>
          <a:lstStyle/>
          <a:p>
            <a:r>
              <a:rPr lang="en-US" dirty="0">
                <a:solidFill>
                  <a:schemeClr val="accent1">
                    <a:lumMod val="50000"/>
                  </a:schemeClr>
                </a:solidFill>
                <a:latin typeface="Calibri" panose="020F0502020204030204" pitchFamily="34" charset="0"/>
                <a:cs typeface="Calibri" panose="020F0502020204030204" pitchFamily="34" charset="0"/>
              </a:rPr>
              <a:t>Ministry of Tourism, Greece</a:t>
            </a:r>
            <a:br>
              <a:rPr lang="en-US" dirty="0">
                <a:solidFill>
                  <a:schemeClr val="accent1">
                    <a:lumMod val="50000"/>
                  </a:schemeClr>
                </a:solidFill>
              </a:rPr>
            </a:br>
            <a:endParaRPr lang="en-US" dirty="0"/>
          </a:p>
        </p:txBody>
      </p:sp>
      <p:pic>
        <p:nvPicPr>
          <p:cNvPr id="3" name="Content Placeholder 2" descr="A picture containing text, graphic design, graphics, screenshot&#10;&#10;Description automatically generated">
            <a:extLst>
              <a:ext uri="{FF2B5EF4-FFF2-40B4-BE49-F238E27FC236}">
                <a16:creationId xmlns:a16="http://schemas.microsoft.com/office/drawing/2014/main" id="{93718881-A084-BDF6-36EF-B8730407D1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5068" y="-243408"/>
            <a:ext cx="3097212" cy="2191356"/>
          </a:xfrm>
        </p:spPr>
      </p:pic>
      <p:sp>
        <p:nvSpPr>
          <p:cNvPr id="11" name="10 Marcador de contenido"/>
          <p:cNvSpPr>
            <a:spLocks noGrp="1"/>
          </p:cNvSpPr>
          <p:nvPr>
            <p:ph idx="10"/>
          </p:nvPr>
        </p:nvSpPr>
        <p:spPr>
          <a:xfrm>
            <a:off x="2195736" y="2276872"/>
            <a:ext cx="6480720" cy="4032448"/>
          </a:xfrm>
        </p:spPr>
        <p:txBody>
          <a:bodyPr>
            <a:normAutofit/>
          </a:bodyPr>
          <a:lstStyle/>
          <a:p>
            <a:pPr marL="0" lvl="1" indent="0">
              <a:lnSpc>
                <a:spcPct val="140000"/>
              </a:lnSpc>
              <a:buFont typeface="Arial" pitchFamily="34" charset="0"/>
              <a:buNone/>
            </a:pPr>
            <a:r>
              <a:rPr lang="en-US" sz="1800" b="1" dirty="0">
                <a:solidFill>
                  <a:schemeClr val="accent1">
                    <a:lumMod val="50000"/>
                  </a:schemeClr>
                </a:solidFill>
                <a:latin typeface="Calibri" panose="020F0502020204030204" pitchFamily="34" charset="0"/>
                <a:cs typeface="Calibri" panose="020F0502020204030204" pitchFamily="34" charset="0"/>
              </a:rPr>
              <a:t>HIGHER EDUCATION</a:t>
            </a:r>
          </a:p>
          <a:p>
            <a:pPr marL="0" lvl="1" indent="0">
              <a:lnSpc>
                <a:spcPct val="140000"/>
              </a:lnSpc>
            </a:pPr>
            <a:r>
              <a:rPr lang="el-GR" sz="1700" dirty="0">
                <a:solidFill>
                  <a:schemeClr val="accent1">
                    <a:lumMod val="50000"/>
                  </a:schemeClr>
                </a:solidFill>
                <a:latin typeface="Calibri" panose="020F0502020204030204" pitchFamily="34" charset="0"/>
                <a:cs typeface="Calibri" panose="020F0502020204030204" pitchFamily="34" charset="0"/>
              </a:rPr>
              <a:t>2 </a:t>
            </a:r>
            <a:r>
              <a:rPr lang="en-US" sz="1700" dirty="0">
                <a:solidFill>
                  <a:schemeClr val="accent1">
                    <a:lumMod val="50000"/>
                  </a:schemeClr>
                </a:solidFill>
                <a:latin typeface="Calibri" panose="020F0502020204030204" pitchFamily="34" charset="0"/>
                <a:cs typeface="Calibri" panose="020F0502020204030204" pitchFamily="34" charset="0"/>
              </a:rPr>
              <a:t>Advanced Schools of Tourism Education (ASTE) in Rhodes and Crete</a:t>
            </a:r>
            <a:endParaRPr lang="el-GR" sz="1700" dirty="0">
              <a:solidFill>
                <a:schemeClr val="accent1">
                  <a:lumMod val="50000"/>
                </a:schemeClr>
              </a:solidFill>
              <a:latin typeface="Calibri" panose="020F0502020204030204" pitchFamily="34" charset="0"/>
              <a:cs typeface="Calibri" panose="020F0502020204030204" pitchFamily="34" charset="0"/>
            </a:endParaRPr>
          </a:p>
          <a:p>
            <a:pPr marL="0" lvl="1" indent="0">
              <a:lnSpc>
                <a:spcPct val="140000"/>
              </a:lnSpc>
            </a:pPr>
            <a:r>
              <a:rPr lang="en-US" sz="1700" dirty="0">
                <a:solidFill>
                  <a:schemeClr val="accent1">
                    <a:lumMod val="50000"/>
                  </a:schemeClr>
                </a:solidFill>
                <a:latin typeface="Calibri" panose="020F0502020204030204" pitchFamily="34" charset="0"/>
                <a:cs typeface="Calibri" panose="020F0502020204030204" pitchFamily="34" charset="0"/>
              </a:rPr>
              <a:t>Admittance via National Examinations</a:t>
            </a:r>
          </a:p>
          <a:p>
            <a:pPr marL="0" lvl="1" indent="0">
              <a:lnSpc>
                <a:spcPct val="140000"/>
              </a:lnSpc>
            </a:pPr>
            <a:r>
              <a:rPr lang="en-US" sz="1700" dirty="0">
                <a:solidFill>
                  <a:schemeClr val="accent1">
                    <a:lumMod val="50000"/>
                  </a:schemeClr>
                </a:solidFill>
                <a:latin typeface="Calibri" panose="020F0502020204030204" pitchFamily="34" charset="0"/>
                <a:cs typeface="Calibri" panose="020F0502020204030204" pitchFamily="34" charset="0"/>
              </a:rPr>
              <a:t>8 academic semesters (2 terms/year) and 3 trimesters of paid placement during summer</a:t>
            </a:r>
            <a:r>
              <a:rPr lang="el-GR" sz="1700" dirty="0">
                <a:solidFill>
                  <a:schemeClr val="accent1">
                    <a:lumMod val="50000"/>
                  </a:schemeClr>
                </a:solidFill>
                <a:latin typeface="Calibri" panose="020F0502020204030204" pitchFamily="34" charset="0"/>
                <a:cs typeface="Calibri" panose="020F0502020204030204" pitchFamily="34" charset="0"/>
              </a:rPr>
              <a:t>, </a:t>
            </a:r>
            <a:r>
              <a:rPr lang="en-US" sz="1700" dirty="0">
                <a:solidFill>
                  <a:schemeClr val="accent1">
                    <a:lumMod val="50000"/>
                  </a:schemeClr>
                </a:solidFill>
                <a:latin typeface="Calibri" panose="020F0502020204030204" pitchFamily="34" charset="0"/>
                <a:cs typeface="Calibri" panose="020F0502020204030204" pitchFamily="34" charset="0"/>
              </a:rPr>
              <a:t>supervised closely by the Ministry</a:t>
            </a:r>
          </a:p>
          <a:p>
            <a:pPr marL="0" lvl="1" indent="0">
              <a:lnSpc>
                <a:spcPct val="140000"/>
              </a:lnSpc>
            </a:pPr>
            <a:r>
              <a:rPr lang="en-US" sz="1700" dirty="0">
                <a:solidFill>
                  <a:schemeClr val="accent1">
                    <a:lumMod val="50000"/>
                  </a:schemeClr>
                </a:solidFill>
                <a:latin typeface="Calibri" panose="020F0502020204030204" pitchFamily="34" charset="0"/>
                <a:cs typeface="Calibri" panose="020F0502020204030204" pitchFamily="34" charset="0"/>
              </a:rPr>
              <a:t>European Qualification Framework Level 5</a:t>
            </a:r>
          </a:p>
          <a:p>
            <a:endParaRPr lang="mk-MK" dirty="0"/>
          </a:p>
        </p:txBody>
      </p:sp>
    </p:spTree>
    <p:extLst>
      <p:ext uri="{BB962C8B-B14F-4D97-AF65-F5344CB8AC3E}">
        <p14:creationId xmlns:p14="http://schemas.microsoft.com/office/powerpoint/2010/main" val="939644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1835696" y="1484784"/>
            <a:ext cx="6984776" cy="792088"/>
          </a:xfrm>
        </p:spPr>
        <p:txBody>
          <a:bodyPr>
            <a:normAutofit fontScale="90000"/>
          </a:bodyPr>
          <a:lstStyle/>
          <a:p>
            <a:r>
              <a:rPr lang="en-US" dirty="0">
                <a:solidFill>
                  <a:schemeClr val="accent1">
                    <a:lumMod val="50000"/>
                  </a:schemeClr>
                </a:solidFill>
                <a:latin typeface="Calibri" panose="020F0502020204030204" pitchFamily="34" charset="0"/>
                <a:cs typeface="Calibri" panose="020F0502020204030204" pitchFamily="34" charset="0"/>
              </a:rPr>
              <a:t>Ministry of Tourism, Greece</a:t>
            </a:r>
            <a:br>
              <a:rPr lang="en-US" dirty="0">
                <a:solidFill>
                  <a:schemeClr val="accent1">
                    <a:lumMod val="50000"/>
                  </a:schemeClr>
                </a:solidFill>
              </a:rPr>
            </a:br>
            <a:endParaRPr lang="en-US" dirty="0"/>
          </a:p>
        </p:txBody>
      </p:sp>
      <p:pic>
        <p:nvPicPr>
          <p:cNvPr id="3" name="Content Placeholder 2" descr="A picture containing text, graphic design, graphics, screenshot&#10;&#10;Description automatically generated">
            <a:extLst>
              <a:ext uri="{FF2B5EF4-FFF2-40B4-BE49-F238E27FC236}">
                <a16:creationId xmlns:a16="http://schemas.microsoft.com/office/drawing/2014/main" id="{93718881-A084-BDF6-36EF-B8730407D1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5068" y="-243408"/>
            <a:ext cx="3097212" cy="2191356"/>
          </a:xfrm>
        </p:spPr>
      </p:pic>
      <p:sp>
        <p:nvSpPr>
          <p:cNvPr id="11" name="10 Marcador de contenido"/>
          <p:cNvSpPr>
            <a:spLocks noGrp="1"/>
          </p:cNvSpPr>
          <p:nvPr>
            <p:ph idx="10"/>
          </p:nvPr>
        </p:nvSpPr>
        <p:spPr>
          <a:xfrm>
            <a:off x="1835696" y="2274158"/>
            <a:ext cx="6480720" cy="4032448"/>
          </a:xfrm>
        </p:spPr>
        <p:txBody>
          <a:bodyPr>
            <a:normAutofit fontScale="55000" lnSpcReduction="20000"/>
          </a:bodyPr>
          <a:lstStyle/>
          <a:p>
            <a:pPr marL="0" indent="0">
              <a:buNone/>
            </a:pPr>
            <a:r>
              <a:rPr lang="en-US" sz="3800" b="1" dirty="0">
                <a:solidFill>
                  <a:schemeClr val="accent1">
                    <a:lumMod val="50000"/>
                  </a:schemeClr>
                </a:solidFill>
                <a:latin typeface="Calibri" panose="020F0502020204030204" pitchFamily="34" charset="0"/>
                <a:cs typeface="Calibri" panose="020F0502020204030204" pitchFamily="34" charset="0"/>
              </a:rPr>
              <a:t>POST-SECONDARY VOCATIONAL TRAINING</a:t>
            </a:r>
          </a:p>
          <a:p>
            <a:pPr marL="0" indent="0">
              <a:buNone/>
            </a:pPr>
            <a:endParaRPr lang="en-US" sz="3800" b="1" dirty="0">
              <a:solidFill>
                <a:schemeClr val="accent1">
                  <a:lumMod val="50000"/>
                </a:schemeClr>
              </a:solidFill>
              <a:latin typeface="Calibri" panose="020F0502020204030204" pitchFamily="34" charset="0"/>
              <a:cs typeface="Calibri" panose="020F0502020204030204" pitchFamily="34" charset="0"/>
            </a:endParaRPr>
          </a:p>
          <a:p>
            <a:pPr marL="0" lvl="1" indent="0">
              <a:lnSpc>
                <a:spcPct val="160000"/>
              </a:lnSpc>
            </a:pPr>
            <a:r>
              <a:rPr lang="en-US" sz="2700" dirty="0">
                <a:solidFill>
                  <a:schemeClr val="accent1">
                    <a:lumMod val="50000"/>
                  </a:schemeClr>
                </a:solidFill>
                <a:latin typeface="Calibri" panose="020F0502020204030204" pitchFamily="34" charset="0"/>
                <a:cs typeface="Calibri" panose="020F0502020204030204" pitchFamily="34" charset="0"/>
              </a:rPr>
              <a:t>8 Tourism Vocational Training Institutes (TVTI) across the whole country</a:t>
            </a:r>
          </a:p>
          <a:p>
            <a:pPr marL="0" lvl="1" indent="0">
              <a:lnSpc>
                <a:spcPct val="160000"/>
              </a:lnSpc>
            </a:pPr>
            <a:r>
              <a:rPr lang="en-US" sz="2700" dirty="0">
                <a:solidFill>
                  <a:schemeClr val="accent1">
                    <a:lumMod val="50000"/>
                  </a:schemeClr>
                </a:solidFill>
                <a:latin typeface="Calibri" panose="020F0502020204030204" pitchFamily="34" charset="0"/>
                <a:cs typeface="Calibri" panose="020F0502020204030204" pitchFamily="34" charset="0"/>
              </a:rPr>
              <a:t>Admittance via a procedure supervised by the Ministry of Tourism</a:t>
            </a:r>
          </a:p>
          <a:p>
            <a:pPr marL="0" lvl="1" indent="0">
              <a:lnSpc>
                <a:spcPct val="160000"/>
              </a:lnSpc>
            </a:pPr>
            <a:r>
              <a:rPr lang="en-US" sz="2700" dirty="0">
                <a:solidFill>
                  <a:schemeClr val="accent1">
                    <a:lumMod val="50000"/>
                  </a:schemeClr>
                </a:solidFill>
                <a:latin typeface="Calibri" panose="020F0502020204030204" pitchFamily="34" charset="0"/>
                <a:cs typeface="Calibri" panose="020F0502020204030204" pitchFamily="34" charset="0"/>
              </a:rPr>
              <a:t>Specializations: Executive in Hospitality Units, Tourism Administration Executive, Technician in Culinary Art (chef), Baker-Technician in Pastry Art, Executive in Travel and Tourism Business *, Executive in Hospitality Operations – Rooms Division Specialization * </a:t>
            </a:r>
            <a:r>
              <a:rPr lang="en-US" sz="1800" dirty="0">
                <a:effectLst/>
                <a:latin typeface="Microsoft Sans Serif" panose="020B0604020202020204" pitchFamily="34" charset="0"/>
                <a:ea typeface="Microsoft Sans Serif" panose="020B0604020202020204" pitchFamily="34" charset="0"/>
              </a:rPr>
              <a:t> </a:t>
            </a:r>
            <a:endParaRPr lang="en-US" sz="2700" dirty="0">
              <a:solidFill>
                <a:schemeClr val="accent1">
                  <a:lumMod val="50000"/>
                </a:schemeClr>
              </a:solidFill>
              <a:latin typeface="Calibri" panose="020F0502020204030204" pitchFamily="34" charset="0"/>
              <a:cs typeface="Calibri" panose="020F0502020204030204" pitchFamily="34" charset="0"/>
            </a:endParaRPr>
          </a:p>
          <a:p>
            <a:pPr marL="0" lvl="1" indent="0">
              <a:lnSpc>
                <a:spcPct val="160000"/>
              </a:lnSpc>
            </a:pPr>
            <a:r>
              <a:rPr lang="en-US" sz="2700" dirty="0">
                <a:solidFill>
                  <a:schemeClr val="accent1">
                    <a:lumMod val="50000"/>
                  </a:schemeClr>
                </a:solidFill>
                <a:latin typeface="Calibri" panose="020F0502020204030204" pitchFamily="34" charset="0"/>
                <a:cs typeface="Calibri" panose="020F0502020204030204" pitchFamily="34" charset="0"/>
              </a:rPr>
              <a:t>4 academic semesters (2 terms/year) and 2 semesters of paid placement, supervised closely by the Ministry</a:t>
            </a:r>
          </a:p>
          <a:p>
            <a:pPr marL="0" lvl="1" indent="0">
              <a:lnSpc>
                <a:spcPct val="160000"/>
              </a:lnSpc>
            </a:pPr>
            <a:r>
              <a:rPr lang="en-US" sz="2700" dirty="0">
                <a:solidFill>
                  <a:schemeClr val="accent1">
                    <a:lumMod val="50000"/>
                  </a:schemeClr>
                </a:solidFill>
                <a:latin typeface="Calibri" panose="020F0502020204030204" pitchFamily="34" charset="0"/>
                <a:cs typeface="Calibri" panose="020F0502020204030204" pitchFamily="34" charset="0"/>
              </a:rPr>
              <a:t>European Qualification Framework Level 5</a:t>
            </a:r>
            <a:endParaRPr lang="mk-M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199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1907704" y="1484784"/>
            <a:ext cx="6912768" cy="792088"/>
          </a:xfrm>
        </p:spPr>
        <p:txBody>
          <a:bodyPr>
            <a:normAutofit fontScale="90000"/>
          </a:bodyPr>
          <a:lstStyle/>
          <a:p>
            <a:r>
              <a:rPr lang="en-US" dirty="0">
                <a:solidFill>
                  <a:schemeClr val="accent1">
                    <a:lumMod val="50000"/>
                  </a:schemeClr>
                </a:solidFill>
                <a:latin typeface="Calibri" panose="020F0502020204030204" pitchFamily="34" charset="0"/>
                <a:cs typeface="Calibri" panose="020F0502020204030204" pitchFamily="34" charset="0"/>
              </a:rPr>
              <a:t>Ministry of Tourism, Greece</a:t>
            </a:r>
            <a:br>
              <a:rPr lang="en-US" dirty="0">
                <a:solidFill>
                  <a:schemeClr val="accent1">
                    <a:lumMod val="50000"/>
                  </a:schemeClr>
                </a:solidFill>
              </a:rPr>
            </a:br>
            <a:endParaRPr lang="en-US" dirty="0"/>
          </a:p>
        </p:txBody>
      </p:sp>
      <p:pic>
        <p:nvPicPr>
          <p:cNvPr id="3" name="Content Placeholder 2" descr="A picture containing text, graphic design, graphics, screenshot&#10;&#10;Description automatically generated">
            <a:extLst>
              <a:ext uri="{FF2B5EF4-FFF2-40B4-BE49-F238E27FC236}">
                <a16:creationId xmlns:a16="http://schemas.microsoft.com/office/drawing/2014/main" id="{93718881-A084-BDF6-36EF-B8730407D1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5068" y="-243408"/>
            <a:ext cx="3097212" cy="2191356"/>
          </a:xfrm>
        </p:spPr>
      </p:pic>
      <p:sp>
        <p:nvSpPr>
          <p:cNvPr id="11" name="10 Marcador de contenido"/>
          <p:cNvSpPr>
            <a:spLocks noGrp="1"/>
          </p:cNvSpPr>
          <p:nvPr>
            <p:ph idx="10"/>
          </p:nvPr>
        </p:nvSpPr>
        <p:spPr>
          <a:xfrm>
            <a:off x="1907704" y="2276872"/>
            <a:ext cx="6480720" cy="4032448"/>
          </a:xfrm>
        </p:spPr>
        <p:txBody>
          <a:bodyPr>
            <a:normAutofit fontScale="40000" lnSpcReduction="20000"/>
          </a:bodyPr>
          <a:lstStyle/>
          <a:p>
            <a:pPr marL="0" indent="0">
              <a:lnSpc>
                <a:spcPct val="90000"/>
              </a:lnSpc>
              <a:buNone/>
            </a:pPr>
            <a:r>
              <a:rPr lang="en-US" sz="5300" b="1" dirty="0">
                <a:solidFill>
                  <a:schemeClr val="accent1">
                    <a:lumMod val="50000"/>
                  </a:schemeClr>
                </a:solidFill>
                <a:latin typeface="Calibri" panose="020F0502020204030204" pitchFamily="34" charset="0"/>
                <a:cs typeface="Calibri" panose="020F0502020204030204" pitchFamily="34" charset="0"/>
              </a:rPr>
              <a:t>TOURIST GUIDES’ TRAINING</a:t>
            </a:r>
          </a:p>
          <a:p>
            <a:pPr marL="0" lvl="1" indent="0">
              <a:lnSpc>
                <a:spcPct val="160000"/>
              </a:lnSpc>
            </a:pPr>
            <a:r>
              <a:rPr lang="en-US" sz="4600" dirty="0">
                <a:solidFill>
                  <a:schemeClr val="accent1">
                    <a:lumMod val="50000"/>
                  </a:schemeClr>
                </a:solidFill>
                <a:latin typeface="Calibri" panose="020F0502020204030204" pitchFamily="34" charset="0"/>
                <a:cs typeface="Calibri" panose="020F0502020204030204" pitchFamily="34" charset="0"/>
              </a:rPr>
              <a:t>5 Schools for Tourist Guides: Athens (Attica), Thessaloniki (Macedonia), Rhodes (South Aegean), </a:t>
            </a:r>
            <a:r>
              <a:rPr lang="en-US" sz="4600" dirty="0" err="1">
                <a:solidFill>
                  <a:schemeClr val="accent1">
                    <a:lumMod val="50000"/>
                  </a:schemeClr>
                </a:solidFill>
                <a:latin typeface="Calibri" panose="020F0502020204030204" pitchFamily="34" charset="0"/>
                <a:cs typeface="Calibri" panose="020F0502020204030204" pitchFamily="34" charset="0"/>
              </a:rPr>
              <a:t>Rethymno</a:t>
            </a:r>
            <a:r>
              <a:rPr lang="en-US" sz="4600" dirty="0">
                <a:solidFill>
                  <a:schemeClr val="accent1">
                    <a:lumMod val="50000"/>
                  </a:schemeClr>
                </a:solidFill>
                <a:latin typeface="Calibri" panose="020F0502020204030204" pitchFamily="34" charset="0"/>
                <a:cs typeface="Calibri" panose="020F0502020204030204" pitchFamily="34" charset="0"/>
              </a:rPr>
              <a:t> (Crete) and Corfu (Ionian Islands)</a:t>
            </a:r>
          </a:p>
          <a:p>
            <a:pPr marL="0" lvl="1" indent="0">
              <a:lnSpc>
                <a:spcPct val="160000"/>
              </a:lnSpc>
            </a:pPr>
            <a:r>
              <a:rPr lang="en-US" sz="4600" dirty="0">
                <a:solidFill>
                  <a:schemeClr val="accent1">
                    <a:lumMod val="50000"/>
                  </a:schemeClr>
                </a:solidFill>
                <a:latin typeface="Calibri" panose="020F0502020204030204" pitchFamily="34" charset="0"/>
                <a:cs typeface="Calibri" panose="020F0502020204030204" pitchFamily="34" charset="0"/>
              </a:rPr>
              <a:t>Admittance via a procedure supervised by the Ministry of Tourism</a:t>
            </a:r>
          </a:p>
          <a:p>
            <a:pPr marL="0" lvl="1" indent="0">
              <a:lnSpc>
                <a:spcPct val="160000"/>
              </a:lnSpc>
            </a:pPr>
            <a:r>
              <a:rPr lang="en-US" sz="4600" dirty="0">
                <a:solidFill>
                  <a:schemeClr val="accent1">
                    <a:lumMod val="50000"/>
                  </a:schemeClr>
                </a:solidFill>
                <a:latin typeface="Calibri" panose="020F0502020204030204" pitchFamily="34" charset="0"/>
                <a:cs typeface="Calibri" panose="020F0502020204030204" pitchFamily="34" charset="0"/>
              </a:rPr>
              <a:t>2 academic years (theoretical classes and educational visits and trips to important museums and archaeological sites)</a:t>
            </a:r>
          </a:p>
        </p:txBody>
      </p:sp>
    </p:spTree>
    <p:extLst>
      <p:ext uri="{BB962C8B-B14F-4D97-AF65-F5344CB8AC3E}">
        <p14:creationId xmlns:p14="http://schemas.microsoft.com/office/powerpoint/2010/main" val="184804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1907704" y="1484784"/>
            <a:ext cx="6912768" cy="792088"/>
          </a:xfrm>
        </p:spPr>
        <p:txBody>
          <a:bodyPr>
            <a:normAutofit fontScale="90000"/>
          </a:bodyPr>
          <a:lstStyle/>
          <a:p>
            <a:r>
              <a:rPr lang="en-US" dirty="0">
                <a:solidFill>
                  <a:schemeClr val="accent1">
                    <a:lumMod val="50000"/>
                  </a:schemeClr>
                </a:solidFill>
                <a:latin typeface="Calibri" panose="020F0502020204030204" pitchFamily="34" charset="0"/>
                <a:cs typeface="Calibri" panose="020F0502020204030204" pitchFamily="34" charset="0"/>
              </a:rPr>
              <a:t>Ministry of Tourism, Greece</a:t>
            </a:r>
            <a:br>
              <a:rPr lang="en-US" dirty="0">
                <a:solidFill>
                  <a:schemeClr val="accent1">
                    <a:lumMod val="50000"/>
                  </a:schemeClr>
                </a:solidFill>
              </a:rPr>
            </a:br>
            <a:endParaRPr lang="en-US" dirty="0"/>
          </a:p>
        </p:txBody>
      </p:sp>
      <p:pic>
        <p:nvPicPr>
          <p:cNvPr id="3" name="Content Placeholder 2" descr="A picture containing text, graphic design, graphics, screenshot&#10;&#10;Description automatically generated">
            <a:extLst>
              <a:ext uri="{FF2B5EF4-FFF2-40B4-BE49-F238E27FC236}">
                <a16:creationId xmlns:a16="http://schemas.microsoft.com/office/drawing/2014/main" id="{93718881-A084-BDF6-36EF-B8730407D1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5068" y="-243408"/>
            <a:ext cx="3097212" cy="2191356"/>
          </a:xfrm>
        </p:spPr>
      </p:pic>
      <p:sp>
        <p:nvSpPr>
          <p:cNvPr id="11" name="10 Marcador de contenido"/>
          <p:cNvSpPr>
            <a:spLocks noGrp="1"/>
          </p:cNvSpPr>
          <p:nvPr>
            <p:ph idx="10"/>
          </p:nvPr>
        </p:nvSpPr>
        <p:spPr>
          <a:xfrm>
            <a:off x="1907704" y="2276872"/>
            <a:ext cx="7056784" cy="4032448"/>
          </a:xfrm>
        </p:spPr>
        <p:txBody>
          <a:bodyPr>
            <a:normAutofit fontScale="25000" lnSpcReduction="20000"/>
          </a:bodyPr>
          <a:lstStyle/>
          <a:p>
            <a:pPr marL="0" indent="0">
              <a:buNone/>
            </a:pPr>
            <a:r>
              <a:rPr lang="en-US" sz="8400" b="1" dirty="0">
                <a:solidFill>
                  <a:schemeClr val="accent1">
                    <a:lumMod val="50000"/>
                  </a:schemeClr>
                </a:solidFill>
                <a:latin typeface="Calibri" panose="020F0502020204030204" pitchFamily="34" charset="0"/>
                <a:cs typeface="Calibri" panose="020F0502020204030204" pitchFamily="34" charset="0"/>
              </a:rPr>
              <a:t>CONTINUOUS VOCATIONAL TRAINING</a:t>
            </a:r>
          </a:p>
          <a:p>
            <a:pPr marL="0" indent="0" algn="ctr">
              <a:buNone/>
            </a:pPr>
            <a:endParaRPr lang="en-US" sz="6600" b="1" dirty="0">
              <a:solidFill>
                <a:schemeClr val="accent1">
                  <a:lumMod val="50000"/>
                </a:schemeClr>
              </a:solidFill>
              <a:latin typeface="Calibri" panose="020F0502020204030204" pitchFamily="34" charset="0"/>
              <a:cs typeface="Calibri" panose="020F0502020204030204" pitchFamily="34" charset="0"/>
            </a:endParaRPr>
          </a:p>
          <a:p>
            <a:pPr marL="0" lvl="1" indent="0">
              <a:lnSpc>
                <a:spcPct val="160000"/>
              </a:lnSpc>
            </a:pPr>
            <a:r>
              <a:rPr lang="en-US" sz="7200" dirty="0">
                <a:solidFill>
                  <a:schemeClr val="accent1">
                    <a:lumMod val="50000"/>
                  </a:schemeClr>
                </a:solidFill>
                <a:latin typeface="Calibri" panose="020F0502020204030204" pitchFamily="34" charset="0"/>
                <a:cs typeface="Calibri" panose="020F0502020204030204" pitchFamily="34" charset="0"/>
              </a:rPr>
              <a:t>Vocational training </a:t>
            </a:r>
            <a:r>
              <a:rPr lang="en-US" sz="7200" dirty="0" err="1">
                <a:solidFill>
                  <a:schemeClr val="accent1">
                    <a:lumMod val="50000"/>
                  </a:schemeClr>
                </a:solidFill>
                <a:latin typeface="Calibri" panose="020F0502020204030204" pitchFamily="34" charset="0"/>
                <a:cs typeface="Calibri" panose="020F0502020204030204" pitchFamily="34" charset="0"/>
              </a:rPr>
              <a:t>programmes</a:t>
            </a:r>
            <a:r>
              <a:rPr lang="en-US" sz="7200" dirty="0">
                <a:solidFill>
                  <a:schemeClr val="accent1">
                    <a:lumMod val="50000"/>
                  </a:schemeClr>
                </a:solidFill>
                <a:latin typeface="Calibri" panose="020F0502020204030204" pitchFamily="34" charset="0"/>
                <a:cs typeface="Calibri" panose="020F0502020204030204" pitchFamily="34" charset="0"/>
              </a:rPr>
              <a:t> for unqualified employees and temporarily unemployed professionals who have only empirical knowledge on the field</a:t>
            </a:r>
          </a:p>
          <a:p>
            <a:pPr marL="0" lvl="1" indent="0">
              <a:lnSpc>
                <a:spcPct val="160000"/>
              </a:lnSpc>
            </a:pPr>
            <a:r>
              <a:rPr lang="en-US" sz="7200" dirty="0">
                <a:solidFill>
                  <a:schemeClr val="accent1">
                    <a:lumMod val="50000"/>
                  </a:schemeClr>
                </a:solidFill>
                <a:latin typeface="Calibri" panose="020F0502020204030204" pitchFamily="34" charset="0"/>
                <a:cs typeface="Calibri" panose="020F0502020204030204" pitchFamily="34" charset="0"/>
              </a:rPr>
              <a:t>Several cities in Greece, depending on local market’s needs</a:t>
            </a:r>
          </a:p>
          <a:p>
            <a:pPr marL="0" lvl="1" indent="0">
              <a:lnSpc>
                <a:spcPct val="160000"/>
              </a:lnSpc>
            </a:pPr>
            <a:r>
              <a:rPr lang="en-US" sz="7200" dirty="0">
                <a:solidFill>
                  <a:schemeClr val="accent1">
                    <a:lumMod val="50000"/>
                  </a:schemeClr>
                </a:solidFill>
                <a:latin typeface="Calibri" panose="020F0502020204030204" pitchFamily="34" charset="0"/>
                <a:cs typeface="Calibri" panose="020F0502020204030204" pitchFamily="34" charset="0"/>
              </a:rPr>
              <a:t>Admittance via a procedure supervised by the Ministry of Tourism</a:t>
            </a:r>
          </a:p>
          <a:p>
            <a:pPr marL="0" lvl="1" indent="0">
              <a:lnSpc>
                <a:spcPct val="160000"/>
              </a:lnSpc>
            </a:pPr>
            <a:r>
              <a:rPr lang="en-US" sz="7200" dirty="0">
                <a:solidFill>
                  <a:schemeClr val="accent1">
                    <a:lumMod val="50000"/>
                  </a:schemeClr>
                </a:solidFill>
                <a:latin typeface="Calibri" panose="020F0502020204030204" pitchFamily="34" charset="0"/>
                <a:cs typeface="Calibri" panose="020F0502020204030204" pitchFamily="34" charset="0"/>
              </a:rPr>
              <a:t>380 hours of attendance</a:t>
            </a:r>
          </a:p>
          <a:p>
            <a:pPr marL="0" lvl="1" indent="0">
              <a:lnSpc>
                <a:spcPct val="160000"/>
              </a:lnSpc>
            </a:pPr>
            <a:r>
              <a:rPr lang="en-US" sz="7200" dirty="0">
                <a:solidFill>
                  <a:schemeClr val="accent1">
                    <a:lumMod val="50000"/>
                  </a:schemeClr>
                </a:solidFill>
                <a:latin typeface="Calibri" panose="020F0502020204030204" pitchFamily="34" charset="0"/>
                <a:cs typeface="Calibri" panose="020F0502020204030204" pitchFamily="34" charset="0"/>
              </a:rPr>
              <a:t>Aims: enrich skills, develop specialized personnel and upgrade the level of offered services in Greece’s tourism industry</a:t>
            </a:r>
          </a:p>
        </p:txBody>
      </p:sp>
    </p:spTree>
    <p:extLst>
      <p:ext uri="{BB962C8B-B14F-4D97-AF65-F5344CB8AC3E}">
        <p14:creationId xmlns:p14="http://schemas.microsoft.com/office/powerpoint/2010/main" val="414280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2123728" y="1340768"/>
            <a:ext cx="6912768" cy="792088"/>
          </a:xfrm>
        </p:spPr>
        <p:txBody>
          <a:bodyPr>
            <a:normAutofit fontScale="90000"/>
          </a:bodyPr>
          <a:lstStyle/>
          <a:p>
            <a:r>
              <a:rPr lang="en-US" dirty="0">
                <a:solidFill>
                  <a:schemeClr val="accent1">
                    <a:lumMod val="50000"/>
                  </a:schemeClr>
                </a:solidFill>
                <a:latin typeface="Calibri" panose="020F0502020204030204" pitchFamily="34" charset="0"/>
                <a:cs typeface="Calibri" panose="020F0502020204030204" pitchFamily="34" charset="0"/>
              </a:rPr>
              <a:t>Ministry of Tourism, Greece</a:t>
            </a:r>
            <a:br>
              <a:rPr lang="en-US" dirty="0">
                <a:solidFill>
                  <a:schemeClr val="accent1">
                    <a:lumMod val="50000"/>
                  </a:schemeClr>
                </a:solidFill>
              </a:rPr>
            </a:br>
            <a:endParaRPr lang="en-US" dirty="0"/>
          </a:p>
        </p:txBody>
      </p:sp>
      <p:pic>
        <p:nvPicPr>
          <p:cNvPr id="3" name="Content Placeholder 2" descr="A picture containing text, graphic design, graphics, screenshot&#10;&#10;Description automatically generated">
            <a:extLst>
              <a:ext uri="{FF2B5EF4-FFF2-40B4-BE49-F238E27FC236}">
                <a16:creationId xmlns:a16="http://schemas.microsoft.com/office/drawing/2014/main" id="{93718881-A084-BDF6-36EF-B8730407D1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5936" y="-310528"/>
            <a:ext cx="3097212" cy="2191356"/>
          </a:xfrm>
        </p:spPr>
      </p:pic>
      <p:sp>
        <p:nvSpPr>
          <p:cNvPr id="11" name="10 Marcador de contenido"/>
          <p:cNvSpPr>
            <a:spLocks noGrp="1"/>
          </p:cNvSpPr>
          <p:nvPr>
            <p:ph idx="10"/>
          </p:nvPr>
        </p:nvSpPr>
        <p:spPr>
          <a:xfrm>
            <a:off x="2051720" y="3068960"/>
            <a:ext cx="6373216" cy="3585544"/>
          </a:xfrm>
        </p:spPr>
        <p:txBody>
          <a:bodyPr>
            <a:noAutofit/>
          </a:bodyPr>
          <a:lstStyle/>
          <a:p>
            <a:pPr marL="0" lvl="1" indent="0">
              <a:spcAft>
                <a:spcPts val="800"/>
              </a:spcAft>
            </a:pPr>
            <a:r>
              <a:rPr lang="en-US" sz="1800" dirty="0">
                <a:solidFill>
                  <a:schemeClr val="accent1">
                    <a:lumMod val="50000"/>
                  </a:schemeClr>
                </a:solidFill>
                <a:latin typeface="Calibri" panose="020F0502020204030204" pitchFamily="34" charset="0"/>
                <a:cs typeface="Calibri" panose="020F0502020204030204" pitchFamily="34" charset="0"/>
              </a:rPr>
              <a:t>The Ministry has designed and plans to implement upskilling and reskilling training </a:t>
            </a:r>
            <a:r>
              <a:rPr lang="en-US" sz="1800" dirty="0" err="1">
                <a:solidFill>
                  <a:schemeClr val="accent1">
                    <a:lumMod val="50000"/>
                  </a:schemeClr>
                </a:solidFill>
                <a:latin typeface="Calibri" panose="020F0502020204030204" pitchFamily="34" charset="0"/>
                <a:cs typeface="Calibri" panose="020F0502020204030204" pitchFamily="34" charset="0"/>
              </a:rPr>
              <a:t>programmes</a:t>
            </a:r>
            <a:endParaRPr lang="el-GR" sz="1800" dirty="0">
              <a:solidFill>
                <a:schemeClr val="accent1">
                  <a:lumMod val="50000"/>
                </a:schemeClr>
              </a:solidFill>
              <a:latin typeface="Calibri" panose="020F0502020204030204" pitchFamily="34" charset="0"/>
              <a:cs typeface="Calibri" panose="020F0502020204030204" pitchFamily="34" charset="0"/>
            </a:endParaRPr>
          </a:p>
          <a:p>
            <a:pPr marL="0" lvl="1" indent="0">
              <a:spcAft>
                <a:spcPts val="800"/>
              </a:spcAft>
            </a:pPr>
            <a:r>
              <a:rPr lang="en-US" sz="1800" dirty="0">
                <a:solidFill>
                  <a:schemeClr val="accent1">
                    <a:lumMod val="50000"/>
                  </a:schemeClr>
                </a:solidFill>
                <a:latin typeface="Calibri" panose="020F0502020204030204" pitchFamily="34" charset="0"/>
                <a:cs typeface="Calibri" panose="020F0502020204030204" pitchFamily="34" charset="0"/>
              </a:rPr>
              <a:t>Its main purpose is to equip the workforce of any age with the skills needed in the labor market as well as with skills in line with the green and digital transition of the EU, by means of brief training </a:t>
            </a:r>
            <a:r>
              <a:rPr lang="en-US" sz="1800" dirty="0" err="1">
                <a:solidFill>
                  <a:schemeClr val="accent1">
                    <a:lumMod val="50000"/>
                  </a:schemeClr>
                </a:solidFill>
                <a:latin typeface="Calibri" panose="020F0502020204030204" pitchFamily="34" charset="0"/>
                <a:cs typeface="Calibri" panose="020F0502020204030204" pitchFamily="34" charset="0"/>
              </a:rPr>
              <a:t>programmes</a:t>
            </a:r>
            <a:r>
              <a:rPr lang="en-US" sz="1800" dirty="0">
                <a:solidFill>
                  <a:schemeClr val="accent1">
                    <a:lumMod val="50000"/>
                  </a:schemeClr>
                </a:solidFill>
                <a:latin typeface="Calibri" panose="020F0502020204030204" pitchFamily="34" charset="0"/>
                <a:cs typeface="Calibri" panose="020F0502020204030204" pitchFamily="34" charset="0"/>
              </a:rPr>
              <a:t> </a:t>
            </a:r>
          </a:p>
          <a:p>
            <a:pPr marL="0" lvl="1" indent="0">
              <a:spcAft>
                <a:spcPts val="800"/>
              </a:spcAft>
            </a:pPr>
            <a:r>
              <a:rPr lang="en-US" sz="1800" dirty="0">
                <a:solidFill>
                  <a:schemeClr val="accent1">
                    <a:lumMod val="50000"/>
                  </a:schemeClr>
                </a:solidFill>
                <a:latin typeface="Calibri" panose="020F0502020204030204" pitchFamily="34" charset="0"/>
                <a:cs typeface="Calibri" panose="020F0502020204030204" pitchFamily="34" charset="0"/>
              </a:rPr>
              <a:t>Addressed to specific categories of workers and unemployed in the tourism sector</a:t>
            </a:r>
            <a:r>
              <a:rPr lang="el-GR" sz="1800" dirty="0">
                <a:solidFill>
                  <a:schemeClr val="accent1">
                    <a:lumMod val="50000"/>
                  </a:schemeClr>
                </a:solidFill>
                <a:latin typeface="Calibri" panose="020F0502020204030204" pitchFamily="34" charset="0"/>
                <a:cs typeface="Calibri" panose="020F0502020204030204" pitchFamily="34" charset="0"/>
              </a:rPr>
              <a:t>: </a:t>
            </a:r>
            <a:r>
              <a:rPr lang="en-US" sz="1800" b="1" dirty="0">
                <a:solidFill>
                  <a:schemeClr val="accent1">
                    <a:lumMod val="50000"/>
                  </a:schemeClr>
                </a:solidFill>
                <a:latin typeface="Calibri" panose="020F0502020204030204" pitchFamily="34" charset="0"/>
                <a:cs typeface="Calibri" panose="020F0502020204030204" pitchFamily="34" charset="0"/>
              </a:rPr>
              <a:t>a</a:t>
            </a:r>
            <a:r>
              <a:rPr lang="en-US" sz="1800" dirty="0">
                <a:solidFill>
                  <a:schemeClr val="accent1">
                    <a:lumMod val="50000"/>
                  </a:schemeClr>
                </a:solidFill>
                <a:latin typeface="Calibri" panose="020F0502020204030204" pitchFamily="34" charset="0"/>
                <a:cs typeface="Calibri" panose="020F0502020204030204" pitchFamily="34" charset="0"/>
              </a:rPr>
              <a:t>) seasonal workers, </a:t>
            </a:r>
            <a:r>
              <a:rPr lang="en-US" sz="1800" b="1" dirty="0">
                <a:solidFill>
                  <a:schemeClr val="accent1">
                    <a:lumMod val="50000"/>
                  </a:schemeClr>
                </a:solidFill>
                <a:latin typeface="Calibri" panose="020F0502020204030204" pitchFamily="34" charset="0"/>
                <a:cs typeface="Calibri" panose="020F0502020204030204" pitchFamily="34" charset="0"/>
              </a:rPr>
              <a:t>b</a:t>
            </a:r>
            <a:r>
              <a:rPr lang="en-US" sz="1800" dirty="0">
                <a:solidFill>
                  <a:schemeClr val="accent1">
                    <a:lumMod val="50000"/>
                  </a:schemeClr>
                </a:solidFill>
                <a:latin typeface="Calibri" panose="020F0502020204030204" pitchFamily="34" charset="0"/>
                <a:cs typeface="Calibri" panose="020F0502020204030204" pitchFamily="34" charset="0"/>
              </a:rPr>
              <a:t>) long-term unemployed and </a:t>
            </a:r>
            <a:r>
              <a:rPr lang="en-US" sz="1800" b="1" dirty="0">
                <a:solidFill>
                  <a:schemeClr val="accent1">
                    <a:lumMod val="50000"/>
                  </a:schemeClr>
                </a:solidFill>
                <a:latin typeface="Calibri" panose="020F0502020204030204" pitchFamily="34" charset="0"/>
                <a:cs typeface="Calibri" panose="020F0502020204030204" pitchFamily="34" charset="0"/>
              </a:rPr>
              <a:t>c</a:t>
            </a:r>
            <a:r>
              <a:rPr lang="en-US" sz="1800" dirty="0">
                <a:solidFill>
                  <a:schemeClr val="accent1">
                    <a:lumMod val="50000"/>
                  </a:schemeClr>
                </a:solidFill>
                <a:latin typeface="Calibri" panose="020F0502020204030204" pitchFamily="34" charset="0"/>
                <a:cs typeface="Calibri" panose="020F0502020204030204" pitchFamily="34" charset="0"/>
              </a:rPr>
              <a:t>) employees whose employment contract was suspended in 2020 and 2021 due to COVID-19 implication on businesses’ operation. </a:t>
            </a:r>
          </a:p>
          <a:p>
            <a:pPr marL="0" lvl="1" indent="0">
              <a:spcAft>
                <a:spcPts val="800"/>
              </a:spcAft>
            </a:pPr>
            <a:endParaRPr lang="en-US" sz="18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9558D9C-4B78-3B28-99AD-F227B5CA3FF3}"/>
              </a:ext>
            </a:extLst>
          </p:cNvPr>
          <p:cNvSpPr txBox="1"/>
          <p:nvPr/>
        </p:nvSpPr>
        <p:spPr>
          <a:xfrm>
            <a:off x="2123729" y="1844824"/>
            <a:ext cx="6768752" cy="1061829"/>
          </a:xfrm>
          <a:prstGeom prst="rect">
            <a:avLst/>
          </a:prstGeom>
          <a:noFill/>
        </p:spPr>
        <p:txBody>
          <a:bodyPr wrap="square">
            <a:spAutoFit/>
          </a:bodyPr>
          <a:lstStyle/>
          <a:p>
            <a:pPr marL="0" indent="0">
              <a:buNone/>
            </a:pPr>
            <a:r>
              <a:rPr lang="en-US" sz="2100" b="1" dirty="0">
                <a:solidFill>
                  <a:schemeClr val="accent1">
                    <a:lumMod val="50000"/>
                  </a:schemeClr>
                </a:solidFill>
                <a:latin typeface="Calibri" panose="020F0502020204030204" pitchFamily="34" charset="0"/>
                <a:cs typeface="Calibri" panose="020F0502020204030204" pitchFamily="34" charset="0"/>
              </a:rPr>
              <a:t>CURRENT DEVELOPMENT – </a:t>
            </a:r>
          </a:p>
          <a:p>
            <a:pPr marL="0" indent="0">
              <a:buNone/>
            </a:pPr>
            <a:r>
              <a:rPr lang="en-US" sz="2100" b="1" dirty="0">
                <a:solidFill>
                  <a:schemeClr val="accent1">
                    <a:lumMod val="50000"/>
                  </a:schemeClr>
                </a:solidFill>
                <a:latin typeface="Calibri" panose="020F0502020204030204" pitchFamily="34" charset="0"/>
                <a:cs typeface="Calibri" panose="020F0502020204030204" pitchFamily="34" charset="0"/>
              </a:rPr>
              <a:t>NATIONAL RECOVERY AND RESILIENCE PLAN “GREECE 2.0”</a:t>
            </a:r>
            <a:r>
              <a:rPr lang="el-GR" sz="2100" b="1" dirty="0">
                <a:solidFill>
                  <a:schemeClr val="accent1">
                    <a:lumMod val="50000"/>
                  </a:schemeClr>
                </a:solidFill>
                <a:latin typeface="Calibri" panose="020F0502020204030204" pitchFamily="34" charset="0"/>
                <a:cs typeface="Calibri" panose="020F0502020204030204" pitchFamily="34" charset="0"/>
              </a:rPr>
              <a:t> (1/</a:t>
            </a:r>
            <a:r>
              <a:rPr lang="en-US" sz="2100" b="1" dirty="0">
                <a:solidFill>
                  <a:schemeClr val="accent1">
                    <a:lumMod val="50000"/>
                  </a:schemeClr>
                </a:solidFill>
                <a:latin typeface="Calibri" panose="020F0502020204030204" pitchFamily="34" charset="0"/>
                <a:cs typeface="Calibri" panose="020F0502020204030204" pitchFamily="34" charset="0"/>
              </a:rPr>
              <a:t>4</a:t>
            </a:r>
            <a:r>
              <a:rPr lang="el-GR" sz="2100" b="1" dirty="0">
                <a:solidFill>
                  <a:schemeClr val="accent1">
                    <a:lumMod val="50000"/>
                  </a:schemeClr>
                </a:solidFill>
                <a:latin typeface="Calibri" panose="020F0502020204030204" pitchFamily="34" charset="0"/>
                <a:cs typeface="Calibri" panose="020F0502020204030204" pitchFamily="34" charset="0"/>
              </a:rPr>
              <a:t>)</a:t>
            </a:r>
            <a:endParaRPr lang="en-US" sz="2100" b="1"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935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2123728" y="1340768"/>
            <a:ext cx="6912768" cy="792088"/>
          </a:xfrm>
        </p:spPr>
        <p:txBody>
          <a:bodyPr>
            <a:normAutofit fontScale="90000"/>
          </a:bodyPr>
          <a:lstStyle/>
          <a:p>
            <a:r>
              <a:rPr lang="en-US" dirty="0">
                <a:solidFill>
                  <a:schemeClr val="accent1">
                    <a:lumMod val="50000"/>
                  </a:schemeClr>
                </a:solidFill>
                <a:latin typeface="Calibri" panose="020F0502020204030204" pitchFamily="34" charset="0"/>
                <a:cs typeface="Calibri" panose="020F0502020204030204" pitchFamily="34" charset="0"/>
              </a:rPr>
              <a:t>Ministry of Tourism, Greece</a:t>
            </a:r>
            <a:br>
              <a:rPr lang="en-US" dirty="0">
                <a:solidFill>
                  <a:schemeClr val="accent1">
                    <a:lumMod val="50000"/>
                  </a:schemeClr>
                </a:solidFill>
              </a:rPr>
            </a:br>
            <a:endParaRPr lang="en-US" dirty="0"/>
          </a:p>
        </p:txBody>
      </p:sp>
      <p:pic>
        <p:nvPicPr>
          <p:cNvPr id="3" name="Content Placeholder 2" descr="A picture containing text, graphic design, graphics, screenshot&#10;&#10;Description automatically generated">
            <a:extLst>
              <a:ext uri="{FF2B5EF4-FFF2-40B4-BE49-F238E27FC236}">
                <a16:creationId xmlns:a16="http://schemas.microsoft.com/office/drawing/2014/main" id="{93718881-A084-BDF6-36EF-B8730407D17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5936" y="-310528"/>
            <a:ext cx="3097212" cy="2191356"/>
          </a:xfrm>
        </p:spPr>
      </p:pic>
      <p:sp>
        <p:nvSpPr>
          <p:cNvPr id="11" name="10 Marcador de contenido"/>
          <p:cNvSpPr>
            <a:spLocks noGrp="1"/>
          </p:cNvSpPr>
          <p:nvPr>
            <p:ph idx="10"/>
          </p:nvPr>
        </p:nvSpPr>
        <p:spPr>
          <a:xfrm>
            <a:off x="1738038" y="2995211"/>
            <a:ext cx="7128792" cy="3744416"/>
          </a:xfrm>
        </p:spPr>
        <p:txBody>
          <a:bodyPr>
            <a:noAutofit/>
          </a:bodyPr>
          <a:lstStyle/>
          <a:p>
            <a:pPr marL="0" algn="just" rtl="0" eaLnBrk="1" fontAlgn="t" latinLnBrk="0" hangingPunct="1">
              <a:spcBef>
                <a:spcPts val="0"/>
              </a:spcBef>
              <a:spcAft>
                <a:spcPts val="0"/>
              </a:spcAft>
            </a:pPr>
            <a:r>
              <a:rPr lang="en-US" sz="1800" dirty="0">
                <a:solidFill>
                  <a:schemeClr val="accent1">
                    <a:lumMod val="50000"/>
                  </a:schemeClr>
                </a:solidFill>
                <a:latin typeface="Calibri" panose="020F0502020204030204" pitchFamily="34" charset="0"/>
                <a:cs typeface="Calibri" panose="020F0502020204030204" pitchFamily="34" charset="0"/>
              </a:rPr>
              <a:t>-Project objective: The upskilling and reskilling of the human resources of the tourism sector stand as the necessary condition for the implementation of policies and measures that will facilitate the sector's growth model transformation, contributing in parallel to better shape the image of the industry in the post COVID-19 era</a:t>
            </a:r>
          </a:p>
          <a:p>
            <a:pPr marL="0" algn="just" rtl="0" eaLnBrk="1" fontAlgn="t" latinLnBrk="0" hangingPunct="1">
              <a:spcBef>
                <a:spcPts val="0"/>
              </a:spcBef>
              <a:spcAft>
                <a:spcPts val="0"/>
              </a:spcAft>
            </a:pPr>
            <a:endParaRPr lang="el-GR" sz="1800" dirty="0">
              <a:solidFill>
                <a:schemeClr val="accent1">
                  <a:lumMod val="50000"/>
                </a:schemeClr>
              </a:solidFill>
              <a:latin typeface="Calibri" panose="020F0502020204030204" pitchFamily="34" charset="0"/>
              <a:cs typeface="Calibri" panose="020F0502020204030204" pitchFamily="34" charset="0"/>
            </a:endParaRPr>
          </a:p>
          <a:p>
            <a:pPr marL="0" lvl="1" indent="0">
              <a:spcAft>
                <a:spcPts val="800"/>
              </a:spcAft>
              <a:buNone/>
            </a:pPr>
            <a:r>
              <a:rPr lang="en-US" sz="1800" dirty="0">
                <a:solidFill>
                  <a:schemeClr val="accent1">
                    <a:lumMod val="50000"/>
                  </a:schemeClr>
                </a:solidFill>
                <a:latin typeface="Calibri" panose="020F0502020204030204" pitchFamily="34" charset="0"/>
                <a:cs typeface="Calibri" panose="020F0502020204030204" pitchFamily="34" charset="0"/>
              </a:rPr>
              <a:t>-The Ministry of Tourism has designed and plans to implement upskilling and reskilling training </a:t>
            </a:r>
            <a:r>
              <a:rPr lang="en-US" sz="1800" dirty="0" err="1">
                <a:solidFill>
                  <a:schemeClr val="accent1">
                    <a:lumMod val="50000"/>
                  </a:schemeClr>
                </a:solidFill>
                <a:latin typeface="Calibri" panose="020F0502020204030204" pitchFamily="34" charset="0"/>
                <a:cs typeface="Calibri" panose="020F0502020204030204" pitchFamily="34" charset="0"/>
              </a:rPr>
              <a:t>programmes</a:t>
            </a:r>
            <a:r>
              <a:rPr lang="en-US" sz="1800" dirty="0">
                <a:solidFill>
                  <a:schemeClr val="accent1">
                    <a:lumMod val="50000"/>
                  </a:schemeClr>
                </a:solidFill>
                <a:latin typeface="Calibri" panose="020F0502020204030204" pitchFamily="34" charset="0"/>
                <a:cs typeface="Calibri" panose="020F0502020204030204" pitchFamily="34" charset="0"/>
              </a:rPr>
              <a:t>. Their purpose is to equip the workforce of any age with the skills needed in the </a:t>
            </a:r>
            <a:r>
              <a:rPr lang="en-US" sz="1800" dirty="0" err="1">
                <a:solidFill>
                  <a:schemeClr val="accent1">
                    <a:lumMod val="50000"/>
                  </a:schemeClr>
                </a:solidFill>
                <a:latin typeface="Calibri" panose="020F0502020204030204" pitchFamily="34" charset="0"/>
                <a:cs typeface="Calibri" panose="020F0502020204030204" pitchFamily="34" charset="0"/>
              </a:rPr>
              <a:t>labour</a:t>
            </a:r>
            <a:r>
              <a:rPr lang="en-US" sz="1800" dirty="0">
                <a:solidFill>
                  <a:schemeClr val="accent1">
                    <a:lumMod val="50000"/>
                  </a:schemeClr>
                </a:solidFill>
                <a:latin typeface="Calibri" panose="020F0502020204030204" pitchFamily="34" charset="0"/>
                <a:cs typeface="Calibri" panose="020F0502020204030204" pitchFamily="34" charset="0"/>
              </a:rPr>
              <a:t> market as well as with skills in line with the green and digital transition of the EU, by means of brief training </a:t>
            </a:r>
            <a:r>
              <a:rPr lang="en-US" sz="1800" dirty="0" err="1">
                <a:solidFill>
                  <a:schemeClr val="accent1">
                    <a:lumMod val="50000"/>
                  </a:schemeClr>
                </a:solidFill>
                <a:latin typeface="Calibri" panose="020F0502020204030204" pitchFamily="34" charset="0"/>
                <a:cs typeface="Calibri" panose="020F0502020204030204" pitchFamily="34" charset="0"/>
              </a:rPr>
              <a:t>programmes</a:t>
            </a:r>
            <a:r>
              <a:rPr lang="en-US" sz="1800" dirty="0">
                <a:solidFill>
                  <a:schemeClr val="accent1">
                    <a:lumMod val="50000"/>
                  </a:schemeClr>
                </a:solidFill>
                <a:latin typeface="Calibri" panose="020F0502020204030204" pitchFamily="34" charset="0"/>
                <a:cs typeface="Calibri" panose="020F0502020204030204" pitchFamily="34" charset="0"/>
              </a:rPr>
              <a:t>.</a:t>
            </a:r>
          </a:p>
          <a:p>
            <a:pPr marL="0" lvl="1" indent="0">
              <a:spcAft>
                <a:spcPts val="800"/>
              </a:spcAft>
              <a:buNone/>
            </a:pPr>
            <a:endParaRPr lang="en-US" sz="18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9558D9C-4B78-3B28-99AD-F227B5CA3FF3}"/>
              </a:ext>
            </a:extLst>
          </p:cNvPr>
          <p:cNvSpPr txBox="1"/>
          <p:nvPr/>
        </p:nvSpPr>
        <p:spPr>
          <a:xfrm>
            <a:off x="2123729" y="1844824"/>
            <a:ext cx="6768752" cy="1061829"/>
          </a:xfrm>
          <a:prstGeom prst="rect">
            <a:avLst/>
          </a:prstGeom>
          <a:noFill/>
        </p:spPr>
        <p:txBody>
          <a:bodyPr wrap="square">
            <a:spAutoFit/>
          </a:bodyPr>
          <a:lstStyle/>
          <a:p>
            <a:pPr marL="0" indent="0">
              <a:buNone/>
            </a:pPr>
            <a:r>
              <a:rPr lang="en-US" sz="2100" b="1" dirty="0">
                <a:solidFill>
                  <a:schemeClr val="accent1">
                    <a:lumMod val="50000"/>
                  </a:schemeClr>
                </a:solidFill>
                <a:latin typeface="Calibri" panose="020F0502020204030204" pitchFamily="34" charset="0"/>
                <a:cs typeface="Calibri" panose="020F0502020204030204" pitchFamily="34" charset="0"/>
              </a:rPr>
              <a:t>CURRENT DEVELOPMENT – </a:t>
            </a:r>
          </a:p>
          <a:p>
            <a:pPr marL="0" indent="0">
              <a:buNone/>
            </a:pPr>
            <a:r>
              <a:rPr lang="en-US" sz="2100" b="1" dirty="0">
                <a:solidFill>
                  <a:schemeClr val="accent1">
                    <a:lumMod val="50000"/>
                  </a:schemeClr>
                </a:solidFill>
                <a:latin typeface="Calibri" panose="020F0502020204030204" pitchFamily="34" charset="0"/>
                <a:cs typeface="Calibri" panose="020F0502020204030204" pitchFamily="34" charset="0"/>
              </a:rPr>
              <a:t>NATIONAL RECOVERY AND RESILIENCE PLAN “GREECE 2.0”</a:t>
            </a:r>
            <a:r>
              <a:rPr lang="el-GR" sz="2100" b="1" dirty="0">
                <a:solidFill>
                  <a:schemeClr val="accent1">
                    <a:lumMod val="50000"/>
                  </a:schemeClr>
                </a:solidFill>
                <a:latin typeface="Calibri" panose="020F0502020204030204" pitchFamily="34" charset="0"/>
                <a:cs typeface="Calibri" panose="020F0502020204030204" pitchFamily="34" charset="0"/>
              </a:rPr>
              <a:t> (</a:t>
            </a:r>
            <a:r>
              <a:rPr lang="en-US" sz="2100" b="1" dirty="0">
                <a:solidFill>
                  <a:schemeClr val="accent1">
                    <a:lumMod val="50000"/>
                  </a:schemeClr>
                </a:solidFill>
                <a:latin typeface="Calibri" panose="020F0502020204030204" pitchFamily="34" charset="0"/>
                <a:cs typeface="Calibri" panose="020F0502020204030204" pitchFamily="34" charset="0"/>
              </a:rPr>
              <a:t>2/4</a:t>
            </a:r>
            <a:r>
              <a:rPr lang="el-GR" sz="2100" b="1" dirty="0">
                <a:solidFill>
                  <a:schemeClr val="accent1">
                    <a:lumMod val="50000"/>
                  </a:schemeClr>
                </a:solidFill>
                <a:latin typeface="Calibri" panose="020F0502020204030204" pitchFamily="34" charset="0"/>
                <a:cs typeface="Calibri" panose="020F0502020204030204" pitchFamily="34" charset="0"/>
              </a:rPr>
              <a:t>)</a:t>
            </a:r>
            <a:endParaRPr lang="en-US" sz="2100" b="1"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140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803217D-426B-3B96-5DE6-59E4E08D9EFF}"/>
              </a:ext>
            </a:extLst>
          </p:cNvPr>
          <p:cNvSpPr>
            <a:spLocks noGrp="1"/>
          </p:cNvSpPr>
          <p:nvPr>
            <p:ph idx="1"/>
          </p:nvPr>
        </p:nvSpPr>
        <p:spPr>
          <a:xfrm>
            <a:off x="2123728" y="3015535"/>
            <a:ext cx="6912768" cy="3797841"/>
          </a:xfrm>
        </p:spPr>
        <p:txBody>
          <a:bodyPr>
            <a:noAutofit/>
          </a:bodyPr>
          <a:lstStyle/>
          <a:p>
            <a:pPr marL="0" lvl="1" indent="0">
              <a:lnSpc>
                <a:spcPct val="120000"/>
              </a:lnSpc>
              <a:spcAft>
                <a:spcPts val="800"/>
              </a:spcAft>
              <a:buNone/>
            </a:pPr>
            <a:r>
              <a:rPr lang="en-US" sz="1600" dirty="0">
                <a:solidFill>
                  <a:schemeClr val="accent1">
                    <a:lumMod val="50000"/>
                  </a:schemeClr>
                </a:solidFill>
                <a:latin typeface="Calibri" panose="020F0502020204030204" pitchFamily="34" charset="0"/>
                <a:cs typeface="Calibri" panose="020F0502020204030204" pitchFamily="34" charset="0"/>
              </a:rPr>
              <a:t>Said training </a:t>
            </a:r>
            <a:r>
              <a:rPr lang="en-US" sz="1600" dirty="0" err="1">
                <a:solidFill>
                  <a:schemeClr val="accent1">
                    <a:lumMod val="50000"/>
                  </a:schemeClr>
                </a:solidFill>
                <a:latin typeface="Calibri" panose="020F0502020204030204" pitchFamily="34" charset="0"/>
                <a:cs typeface="Calibri" panose="020F0502020204030204" pitchFamily="34" charset="0"/>
              </a:rPr>
              <a:t>programmes’</a:t>
            </a:r>
            <a:r>
              <a:rPr lang="en-US" sz="1600" dirty="0">
                <a:solidFill>
                  <a:schemeClr val="accent1">
                    <a:lumMod val="50000"/>
                  </a:schemeClr>
                </a:solidFill>
                <a:latin typeface="Calibri" panose="020F0502020204030204" pitchFamily="34" charset="0"/>
                <a:cs typeface="Calibri" panose="020F0502020204030204" pitchFamily="34" charset="0"/>
              </a:rPr>
              <a:t> characteristics: </a:t>
            </a:r>
          </a:p>
          <a:p>
            <a:pPr marL="0" lvl="1" indent="0">
              <a:lnSpc>
                <a:spcPct val="120000"/>
              </a:lnSpc>
              <a:spcAft>
                <a:spcPts val="800"/>
              </a:spcAft>
              <a:buNone/>
            </a:pPr>
            <a:r>
              <a:rPr lang="en-US" sz="1600" dirty="0">
                <a:solidFill>
                  <a:schemeClr val="accent1">
                    <a:lumMod val="50000"/>
                  </a:schemeClr>
                </a:solidFill>
                <a:latin typeface="Calibri" panose="020F0502020204030204" pitchFamily="34" charset="0"/>
                <a:cs typeface="Calibri" panose="020F0502020204030204" pitchFamily="34" charset="0"/>
              </a:rPr>
              <a:t>1. Addressed to specific categories of workers and unemployed in the tourism sector</a:t>
            </a:r>
            <a:r>
              <a:rPr lang="el-GR" sz="1600" dirty="0">
                <a:solidFill>
                  <a:schemeClr val="accent1">
                    <a:lumMod val="50000"/>
                  </a:schemeClr>
                </a:solidFill>
                <a:latin typeface="Calibri" panose="020F0502020204030204" pitchFamily="34" charset="0"/>
                <a:cs typeface="Calibri" panose="020F0502020204030204" pitchFamily="34" charset="0"/>
              </a:rPr>
              <a:t>: </a:t>
            </a:r>
            <a:r>
              <a:rPr lang="en-US" sz="1600" dirty="0">
                <a:solidFill>
                  <a:schemeClr val="accent1">
                    <a:lumMod val="50000"/>
                  </a:schemeClr>
                </a:solidFill>
                <a:latin typeface="Calibri" panose="020F0502020204030204" pitchFamily="34" charset="0"/>
                <a:cs typeface="Calibri" panose="020F0502020204030204" pitchFamily="34" charset="0"/>
              </a:rPr>
              <a:t>a) seasonal workers, b) long-term unemployed and c) employees whose employment contract was suspended in 2020 and 2021 due to COVID-19 implication on businesses’ operation. </a:t>
            </a:r>
          </a:p>
          <a:p>
            <a:pPr marL="0" lvl="1" indent="0">
              <a:lnSpc>
                <a:spcPct val="120000"/>
              </a:lnSpc>
              <a:spcAft>
                <a:spcPts val="800"/>
              </a:spcAft>
              <a:buNone/>
            </a:pPr>
            <a:r>
              <a:rPr lang="en-US" sz="1600" dirty="0">
                <a:solidFill>
                  <a:schemeClr val="accent1">
                    <a:lumMod val="50000"/>
                  </a:schemeClr>
                </a:solidFill>
                <a:latin typeface="Calibri" panose="020F0502020204030204" pitchFamily="34" charset="0"/>
                <a:cs typeface="Calibri" panose="020F0502020204030204" pitchFamily="34" charset="0"/>
              </a:rPr>
              <a:t>2. Targeted at least 18,000 beneficiaries</a:t>
            </a:r>
          </a:p>
          <a:p>
            <a:pPr marL="0" lvl="1" indent="0">
              <a:lnSpc>
                <a:spcPct val="120000"/>
              </a:lnSpc>
              <a:spcAft>
                <a:spcPts val="800"/>
              </a:spcAft>
              <a:buNone/>
            </a:pPr>
            <a:r>
              <a:rPr lang="en-US" sz="1600" dirty="0">
                <a:solidFill>
                  <a:schemeClr val="accent1">
                    <a:lumMod val="50000"/>
                  </a:schemeClr>
                </a:solidFill>
                <a:latin typeface="Calibri" panose="020F0502020204030204" pitchFamily="34" charset="0"/>
                <a:cs typeface="Calibri" panose="020F0502020204030204" pitchFamily="34" charset="0"/>
              </a:rPr>
              <a:t>3. Use of asynchronous technological tools</a:t>
            </a:r>
          </a:p>
          <a:p>
            <a:pPr marL="0" lvl="1" indent="0">
              <a:lnSpc>
                <a:spcPct val="120000"/>
              </a:lnSpc>
              <a:spcAft>
                <a:spcPts val="800"/>
              </a:spcAft>
              <a:buNone/>
            </a:pPr>
            <a:r>
              <a:rPr lang="en-US" sz="1600" dirty="0">
                <a:solidFill>
                  <a:schemeClr val="accent1">
                    <a:lumMod val="50000"/>
                  </a:schemeClr>
                </a:solidFill>
                <a:latin typeface="Calibri" panose="020F0502020204030204" pitchFamily="34" charset="0"/>
                <a:cs typeface="Calibri" panose="020F0502020204030204" pitchFamily="34" charset="0"/>
              </a:rPr>
              <a:t>4. Offer an educational allowance to each trainee (250 euros)</a:t>
            </a:r>
          </a:p>
          <a:p>
            <a:pPr marL="0" lvl="1" indent="0">
              <a:lnSpc>
                <a:spcPct val="120000"/>
              </a:lnSpc>
              <a:spcAft>
                <a:spcPts val="800"/>
              </a:spcAft>
              <a:buNone/>
            </a:pPr>
            <a:r>
              <a:rPr lang="en-US" sz="1600" dirty="0">
                <a:solidFill>
                  <a:schemeClr val="accent1">
                    <a:lumMod val="50000"/>
                  </a:schemeClr>
                </a:solidFill>
                <a:latin typeface="Calibri" panose="020F0502020204030204" pitchFamily="34" charset="0"/>
                <a:cs typeface="Calibri" panose="020F0502020204030204" pitchFamily="34" charset="0"/>
              </a:rPr>
              <a:t>5. Implemented through four (4) cycles, first one of which is expected to start towards the end of the year.</a:t>
            </a:r>
            <a:endParaRPr lang="el-GR" sz="1600" dirty="0">
              <a:solidFill>
                <a:schemeClr val="accent1">
                  <a:lumMod val="50000"/>
                </a:schemeClr>
              </a:solidFill>
              <a:latin typeface="Calibri" panose="020F0502020204030204" pitchFamily="34" charset="0"/>
              <a:cs typeface="Calibri" panose="020F0502020204030204" pitchFamily="34" charset="0"/>
            </a:endParaRPr>
          </a:p>
          <a:p>
            <a:endParaRPr lang="el-GR" sz="1500" dirty="0"/>
          </a:p>
        </p:txBody>
      </p:sp>
      <p:sp>
        <p:nvSpPr>
          <p:cNvPr id="5" name="8 Título">
            <a:extLst>
              <a:ext uri="{FF2B5EF4-FFF2-40B4-BE49-F238E27FC236}">
                <a16:creationId xmlns:a16="http://schemas.microsoft.com/office/drawing/2014/main" id="{CB3229C5-B187-F998-FF97-8E5FBBCD7FB6}"/>
              </a:ext>
            </a:extLst>
          </p:cNvPr>
          <p:cNvSpPr txBox="1">
            <a:spLocks/>
          </p:cNvSpPr>
          <p:nvPr/>
        </p:nvSpPr>
        <p:spPr>
          <a:xfrm>
            <a:off x="2123728" y="1484784"/>
            <a:ext cx="6912768" cy="792088"/>
          </a:xfrm>
          <a:prstGeom prst="rect">
            <a:avLst/>
          </a:prstGeom>
        </p:spPr>
        <p:txBody>
          <a:bodyPr vert="horz" lIns="91440" tIns="45720" rIns="91440" bIns="45720" rtlCol="0" anchor="t" anchorCtr="0">
            <a:normAutofit fontScale="82500" lnSpcReduction="20000"/>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US" dirty="0">
                <a:solidFill>
                  <a:schemeClr val="accent1">
                    <a:lumMod val="50000"/>
                  </a:schemeClr>
                </a:solidFill>
                <a:latin typeface="Calibri" panose="020F0502020204030204" pitchFamily="34" charset="0"/>
                <a:cs typeface="Calibri" panose="020F0502020204030204" pitchFamily="34" charset="0"/>
              </a:rPr>
              <a:t>Ministry of Tourism, Greece</a:t>
            </a:r>
            <a:br>
              <a:rPr lang="en-US" dirty="0">
                <a:solidFill>
                  <a:schemeClr val="accent1">
                    <a:lumMod val="50000"/>
                  </a:schemeClr>
                </a:solidFill>
              </a:rPr>
            </a:br>
            <a:endParaRPr lang="en-US" dirty="0"/>
          </a:p>
        </p:txBody>
      </p:sp>
      <p:sp>
        <p:nvSpPr>
          <p:cNvPr id="6" name="TextBox 5">
            <a:extLst>
              <a:ext uri="{FF2B5EF4-FFF2-40B4-BE49-F238E27FC236}">
                <a16:creationId xmlns:a16="http://schemas.microsoft.com/office/drawing/2014/main" id="{2CD67A94-617F-6DE5-20C7-0FE7489979A6}"/>
              </a:ext>
            </a:extLst>
          </p:cNvPr>
          <p:cNvSpPr txBox="1"/>
          <p:nvPr/>
        </p:nvSpPr>
        <p:spPr>
          <a:xfrm>
            <a:off x="2123729" y="1953706"/>
            <a:ext cx="7020272" cy="1061829"/>
          </a:xfrm>
          <a:prstGeom prst="rect">
            <a:avLst/>
          </a:prstGeom>
          <a:noFill/>
        </p:spPr>
        <p:txBody>
          <a:bodyPr wrap="square">
            <a:spAutoFit/>
          </a:bodyPr>
          <a:lstStyle/>
          <a:p>
            <a:pPr marL="0" indent="0">
              <a:buNone/>
            </a:pPr>
            <a:r>
              <a:rPr lang="en-US" sz="2100" b="1" dirty="0">
                <a:solidFill>
                  <a:schemeClr val="accent1">
                    <a:lumMod val="50000"/>
                  </a:schemeClr>
                </a:solidFill>
                <a:latin typeface="Calibri" panose="020F0502020204030204" pitchFamily="34" charset="0"/>
                <a:cs typeface="Calibri" panose="020F0502020204030204" pitchFamily="34" charset="0"/>
              </a:rPr>
              <a:t>CURRENT DEVELOPMENT – </a:t>
            </a:r>
          </a:p>
          <a:p>
            <a:pPr marL="0" indent="0">
              <a:buNone/>
            </a:pPr>
            <a:r>
              <a:rPr lang="en-US" sz="2100" b="1" dirty="0">
                <a:solidFill>
                  <a:schemeClr val="accent1">
                    <a:lumMod val="50000"/>
                  </a:schemeClr>
                </a:solidFill>
                <a:latin typeface="Calibri" panose="020F0502020204030204" pitchFamily="34" charset="0"/>
                <a:cs typeface="Calibri" panose="020F0502020204030204" pitchFamily="34" charset="0"/>
              </a:rPr>
              <a:t>NATIONAL RECOVERY AND RESILIENCE PLAN “GREECE 2.0”</a:t>
            </a:r>
            <a:r>
              <a:rPr lang="el-GR" sz="2100" b="1" dirty="0">
                <a:solidFill>
                  <a:schemeClr val="accent1">
                    <a:lumMod val="50000"/>
                  </a:schemeClr>
                </a:solidFill>
                <a:latin typeface="Calibri" panose="020F0502020204030204" pitchFamily="34" charset="0"/>
                <a:cs typeface="Calibri" panose="020F0502020204030204" pitchFamily="34" charset="0"/>
              </a:rPr>
              <a:t> (</a:t>
            </a:r>
            <a:r>
              <a:rPr lang="en-US" sz="2100" b="1" dirty="0">
                <a:solidFill>
                  <a:schemeClr val="accent1">
                    <a:lumMod val="50000"/>
                  </a:schemeClr>
                </a:solidFill>
                <a:latin typeface="Calibri" panose="020F0502020204030204" pitchFamily="34" charset="0"/>
                <a:cs typeface="Calibri" panose="020F0502020204030204" pitchFamily="34" charset="0"/>
              </a:rPr>
              <a:t>3/4</a:t>
            </a:r>
            <a:r>
              <a:rPr lang="el-GR" sz="2100" b="1" dirty="0">
                <a:solidFill>
                  <a:schemeClr val="accent1">
                    <a:lumMod val="50000"/>
                  </a:schemeClr>
                </a:solidFill>
                <a:latin typeface="Calibri" panose="020F0502020204030204" pitchFamily="34" charset="0"/>
                <a:cs typeface="Calibri" panose="020F0502020204030204" pitchFamily="34" charset="0"/>
              </a:rPr>
              <a:t>)</a:t>
            </a:r>
            <a:endParaRPr lang="en-US" sz="2100" b="1"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70587"/>
      </p:ext>
    </p:extLst>
  </p:cSld>
  <p:clrMapOvr>
    <a:masterClrMapping/>
  </p:clrMapOvr>
</p:sld>
</file>

<file path=ppt/theme/theme1.xml><?xml version="1.0" encoding="utf-8"?>
<a:theme xmlns:a="http://schemas.openxmlformats.org/drawingml/2006/main" name="Diseño personalizad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Diseño personalizad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2109</TotalTime>
  <Words>902</Words>
  <Application>Microsoft Office PowerPoint</Application>
  <PresentationFormat>Προβολή στην οθόνη (4:3)</PresentationFormat>
  <Paragraphs>77</Paragraphs>
  <Slides>12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4</vt:i4>
      </vt:variant>
      <vt:variant>
        <vt:lpstr>Τίτλοι διαφανειών</vt:lpstr>
      </vt:variant>
      <vt:variant>
        <vt:i4>12</vt:i4>
      </vt:variant>
    </vt:vector>
  </HeadingPairs>
  <TitlesOfParts>
    <vt:vector size="21" baseType="lpstr">
      <vt:lpstr>Arial</vt:lpstr>
      <vt:lpstr>Calibri</vt:lpstr>
      <vt:lpstr>Microsoft Sans Serif</vt:lpstr>
      <vt:lpstr>Trebuchet MS</vt:lpstr>
      <vt:lpstr>Wingdings 3</vt:lpstr>
      <vt:lpstr>Diseño personalizado</vt:lpstr>
      <vt:lpstr>1_Diseño personalizado</vt:lpstr>
      <vt:lpstr>4_Diseño personalizado</vt:lpstr>
      <vt:lpstr>Facet</vt:lpstr>
      <vt:lpstr>Educated and skilled workforce  for sustainable tourism  as addressed by the Hellenic Ministry of Tourism.</vt:lpstr>
      <vt:lpstr>Ministry of Tourism, Greece </vt:lpstr>
      <vt:lpstr>Ministry of Tourism, Greece </vt:lpstr>
      <vt:lpstr>Ministry of Tourism, Greece </vt:lpstr>
      <vt:lpstr>Ministry of Tourism, Greece </vt:lpstr>
      <vt:lpstr>Ministry of Tourism, Greece </vt:lpstr>
      <vt:lpstr>Ministry of Tourism, Greece </vt:lpstr>
      <vt:lpstr>Ministry of Tourism, Greece </vt:lpstr>
      <vt:lpstr>Παρουσίαση του PowerPoint</vt:lpstr>
      <vt:lpstr> </vt:lpstr>
      <vt:lpstr>Παρουσίαση του PowerPoint</vt:lpstr>
      <vt:lpstr>Thank you for your attention!  Dimitra Vasilopoulou Directorate of Tourism Education and Training,  Ministry of Tourism GREECE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dc:creator>
  <cp:lastModifiedBy>Δήμητρα Βασιλοπούλου</cp:lastModifiedBy>
  <cp:revision>27</cp:revision>
  <cp:lastPrinted>2023-05-18T09:36:15Z</cp:lastPrinted>
  <dcterms:created xsi:type="dcterms:W3CDTF">2015-01-19T16:33:12Z</dcterms:created>
  <dcterms:modified xsi:type="dcterms:W3CDTF">2023-05-18T10:51:09Z</dcterms:modified>
</cp:coreProperties>
</file>