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26"/>
  </p:notesMasterIdLst>
  <p:handoutMasterIdLst>
    <p:handoutMasterId r:id="rId27"/>
  </p:handoutMasterIdLst>
  <p:sldIdLst>
    <p:sldId id="606" r:id="rId3"/>
    <p:sldId id="675" r:id="rId4"/>
    <p:sldId id="727" r:id="rId5"/>
    <p:sldId id="676" r:id="rId6"/>
    <p:sldId id="730" r:id="rId7"/>
    <p:sldId id="688" r:id="rId8"/>
    <p:sldId id="689" r:id="rId9"/>
    <p:sldId id="728" r:id="rId10"/>
    <p:sldId id="677" r:id="rId11"/>
    <p:sldId id="678" r:id="rId12"/>
    <p:sldId id="696" r:id="rId13"/>
    <p:sldId id="729" r:id="rId14"/>
    <p:sldId id="679" r:id="rId15"/>
    <p:sldId id="680" r:id="rId16"/>
    <p:sldId id="699" r:id="rId17"/>
    <p:sldId id="697" r:id="rId18"/>
    <p:sldId id="698" r:id="rId19"/>
    <p:sldId id="687" r:id="rId20"/>
    <p:sldId id="633" r:id="rId21"/>
    <p:sldId id="731" r:id="rId22"/>
    <p:sldId id="685" r:id="rId23"/>
    <p:sldId id="692" r:id="rId24"/>
    <p:sldId id="693" r:id="rId25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o' Carnevale" initials="NC" lastIdx="2" clrIdx="0">
    <p:extLst>
      <p:ext uri="{19B8F6BF-5375-455C-9EA6-DF929625EA0E}">
        <p15:presenceInfo xmlns:p15="http://schemas.microsoft.com/office/powerpoint/2012/main" userId="S::nicolo.carnevale@studbocconi.it::3857f13b-7344-436c-a39b-4043f5c29f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9"/>
    <a:srgbClr val="CCCDD0"/>
    <a:srgbClr val="BBC6D9"/>
    <a:srgbClr val="E2EFDA"/>
    <a:srgbClr val="028937"/>
    <a:srgbClr val="214683"/>
    <a:srgbClr val="13294B"/>
    <a:srgbClr val="E1523E"/>
    <a:srgbClr val="B2B2B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73" autoAdjust="0"/>
    <p:restoredTop sz="94892" autoAdjust="0"/>
  </p:normalViewPr>
  <p:slideViewPr>
    <p:cSldViewPr snapToGrid="0">
      <p:cViewPr varScale="1">
        <p:scale>
          <a:sx n="77" d="100"/>
          <a:sy n="77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1E264-EA15-404E-A5BC-5EBCD867C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844DA-86E0-486F-B3D3-99DC3154B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6609-CDD9-4EF4-9256-DCCDA2398326}" type="datetimeFigureOut">
              <a:rPr lang="it-IT" smtClean="0"/>
              <a:t>24/05/2023</a:t>
            </a:fld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0F0D6-095F-42C1-A14E-65AF1EA37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DDEA8-3E0A-4712-9880-CB0F77988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83670-99FE-4092-8AFD-16065AD976C1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091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D86C37-550A-4784-BC49-2D2458F5CE31}" type="datetimeFigureOut">
              <a:rPr lang="en-US" smtClean="0"/>
              <a:t>24-May-23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BFD71-583F-474A-97E4-6006528A3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6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There is no evidence of structural congestions so far, but some countries are less connected than others due to their limited size and geographical position (inner ex-Yugoslavian countries such as Bosnia &amp; Herzegovina and Montenegro). In particular, Bosnia &amp; Herzegovina is currently connected only via Serbia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New developments (such as the Ionian-Adriatic Pipeline, IAP) would increase the degree of integration, and could foster the development of the gas sector where this is currently absent (Albania, Montenegro)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Roadmap is not related to the implementation of the liberalization reform (third energy package) – clearly such reform would also encompass market integration.</a:t>
            </a:r>
          </a:p>
          <a:p>
            <a:endParaRPr lang="en-GB" dirty="0"/>
          </a:p>
          <a:p>
            <a:r>
              <a:rPr lang="en-GB" dirty="0"/>
              <a:t>The Roadmap is concerned only with the measures necessary to ensure integration under the entry-exit model. For instance, if a monopolist has access to transmission capacity, it is sufficient that is makes it available to suppliers downstream in a transparent manner (no hoarding…).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Electricity is evolving </a:t>
            </a:r>
            <a:r>
              <a:rPr lang="en-GB" dirty="0" err="1"/>
              <a:t>fastly</a:t>
            </a:r>
            <a:r>
              <a:rPr lang="en-GB" dirty="0"/>
              <a:t>, with many markets implementing national exchanges (incl. intraday expected in Serbia). The natural next step is the integration into SDAC and SIDC.</a:t>
            </a:r>
          </a:p>
          <a:p>
            <a:r>
              <a:rPr lang="en-GB" dirty="0"/>
              <a:t>European platforms for balancing is a new thing, so far only Italy/Greece/Slovenia/Croatia are compliant (possibly waiting until derogation deadlines)</a:t>
            </a:r>
          </a:p>
          <a:p>
            <a:endParaRPr lang="en-GB" dirty="0"/>
          </a:p>
          <a:p>
            <a:r>
              <a:rPr lang="en-GB" dirty="0"/>
              <a:t>On gas, the situation is worse. Where VTPs are implemented, allocation is performed well and there are no issues.  But in the ex-Yugoslavia region there is no gas market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4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Occhio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qui </a:t>
            </a:r>
            <a:r>
              <a:rPr lang="en-GB" dirty="0" err="1"/>
              <a:t>siamo</a:t>
            </a:r>
            <a:r>
              <a:rPr lang="en-GB" dirty="0"/>
              <a:t> “loose”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concetto</a:t>
            </a:r>
            <a:r>
              <a:rPr lang="en-GB" dirty="0"/>
              <a:t> di “EU platforms”. TERRE solo </a:t>
            </a:r>
            <a:r>
              <a:rPr lang="en-GB" dirty="0" err="1"/>
              <a:t>l’Italia</a:t>
            </a:r>
            <a:r>
              <a:rPr lang="en-GB" dirty="0"/>
              <a:t> è Member, </a:t>
            </a:r>
            <a:r>
              <a:rPr lang="en-GB" dirty="0" err="1"/>
              <a:t>però</a:t>
            </a:r>
            <a:r>
              <a:rPr lang="en-GB" dirty="0"/>
              <a:t> Grecia Slovenia e </a:t>
            </a:r>
            <a:r>
              <a:rPr lang="en-GB" dirty="0" err="1"/>
              <a:t>Croazia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dentro</a:t>
            </a:r>
            <a:r>
              <a:rPr lang="en-GB" dirty="0"/>
              <a:t> MARI e PICASSO (RR non è compulsory credo).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detto</a:t>
            </a:r>
            <a:r>
              <a:rPr lang="en-GB" dirty="0"/>
              <a:t>,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stati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deroghe</a:t>
            </a:r>
            <a:r>
              <a:rPr lang="en-GB" dirty="0"/>
              <a:t> per </a:t>
            </a:r>
            <a:r>
              <a:rPr lang="en-GB" dirty="0" err="1"/>
              <a:t>implementare</a:t>
            </a:r>
            <a:r>
              <a:rPr lang="en-GB" dirty="0"/>
              <a:t> </a:t>
            </a:r>
            <a:r>
              <a:rPr lang="en-GB" dirty="0" err="1"/>
              <a:t>oltre</a:t>
            </a:r>
            <a:r>
              <a:rPr lang="en-GB" dirty="0"/>
              <a:t> la deadline </a:t>
            </a:r>
            <a:r>
              <a:rPr lang="en-GB" dirty="0" err="1"/>
              <a:t>prevista</a:t>
            </a:r>
            <a:r>
              <a:rPr lang="en-GB" dirty="0"/>
              <a:t> dale EBGL (</a:t>
            </a:r>
            <a:r>
              <a:rPr lang="en-GB" dirty="0" err="1"/>
              <a:t>tipo</a:t>
            </a:r>
            <a:r>
              <a:rPr lang="en-GB" dirty="0"/>
              <a:t>: Grecia al 2024). </a:t>
            </a:r>
            <a:r>
              <a:rPr lang="en-GB" dirty="0" err="1"/>
              <a:t>Considero</a:t>
            </a:r>
            <a:r>
              <a:rPr lang="en-GB" dirty="0"/>
              <a:t> </a:t>
            </a:r>
            <a:r>
              <a:rPr lang="en-GB" dirty="0" err="1"/>
              <a:t>comunque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come “compliant”.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FD71-583F-474A-97E4-6006528A3F7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7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1C97-5A52-4105-ADF1-D21C2C1F2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312" y="878889"/>
            <a:ext cx="9144000" cy="1649066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74597-48D6-4CAE-9C10-8148FDE6F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12" y="2545711"/>
            <a:ext cx="9144000" cy="123617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it-IT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03AD-1051-48C7-AB92-2C85DB20E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r="96249" b="12655"/>
          <a:stretch/>
        </p:blipFill>
        <p:spPr>
          <a:xfrm>
            <a:off x="0" y="4895148"/>
            <a:ext cx="5541818" cy="1962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57AAE-CE0B-40D7-ADBC-A737B88FB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12826"/>
          <a:stretch/>
        </p:blipFill>
        <p:spPr>
          <a:xfrm>
            <a:off x="3515349" y="4895148"/>
            <a:ext cx="6673496" cy="1962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162B7D-7989-447A-AD36-40FFFEF6D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2" t="33829" b="12826"/>
          <a:stretch/>
        </p:blipFill>
        <p:spPr>
          <a:xfrm>
            <a:off x="10068772" y="4895148"/>
            <a:ext cx="2126874" cy="1962852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3F6D3A9E-988A-4F16-8770-5E66E267E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8" y="5576997"/>
            <a:ext cx="1104654" cy="8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DAA-F068-4638-8EDD-E01D0D62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5" y="261136"/>
            <a:ext cx="10515600" cy="571144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B8BA-358B-4BB2-95FD-9CE2202A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5" y="1427237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2BA99-E87E-4A7B-BE23-F2D10D49B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73BB9-9B5F-4B78-ACE4-043214A24D5C}"/>
              </a:ext>
            </a:extLst>
          </p:cNvPr>
          <p:cNvCxnSpPr>
            <a:cxnSpLocks/>
          </p:cNvCxnSpPr>
          <p:nvPr userDrawn="1"/>
        </p:nvCxnSpPr>
        <p:spPr>
          <a:xfrm>
            <a:off x="704085" y="980941"/>
            <a:ext cx="10515600" cy="0"/>
          </a:xfrm>
          <a:prstGeom prst="line">
            <a:avLst/>
          </a:prstGeom>
          <a:ln w="19050" cap="rnd">
            <a:solidFill>
              <a:srgbClr val="13294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DB8FFC-FF22-4B63-9DF9-558611A8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485" y="6335029"/>
            <a:ext cx="2743200" cy="276334"/>
          </a:xfrm>
          <a:prstGeom prst="rect">
            <a:avLst/>
          </a:prstGeom>
        </p:spPr>
        <p:txBody>
          <a:bodyPr rIns="36000"/>
          <a:lstStyle>
            <a:lvl1pPr algn="r">
              <a:defRPr sz="1050">
                <a:solidFill>
                  <a:srgbClr val="13294B"/>
                </a:solidFill>
              </a:defRPr>
            </a:lvl1pPr>
          </a:lstStyle>
          <a:p>
            <a:fld id="{65E472A8-6E45-465C-BAA0-F2E1128EF5C8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4" name="Picture 2" descr="Regione Marche">
            <a:extLst>
              <a:ext uri="{FF2B5EF4-FFF2-40B4-BE49-F238E27FC236}">
                <a16:creationId xmlns:a16="http://schemas.microsoft.com/office/drawing/2014/main" id="{832E375F-AE96-FC1C-CEF7-399A4C16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28" y="6277266"/>
            <a:ext cx="1018068" cy="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83A46-D690-EEDE-1E28-1A179C622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6" y="6072290"/>
            <a:ext cx="1018068" cy="7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129603"/>
            <a:ext cx="5181600" cy="504736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</a:defRPr>
            </a:lvl1pPr>
            <a:lvl2pPr>
              <a:defRPr sz="1800">
                <a:solidFill>
                  <a:srgbClr val="13294B"/>
                </a:solidFill>
              </a:defRPr>
            </a:lvl2pPr>
            <a:lvl3pPr>
              <a:defRPr sz="1600">
                <a:solidFill>
                  <a:srgbClr val="13294B"/>
                </a:solidFill>
              </a:defRPr>
            </a:lvl3pPr>
            <a:lvl4pPr>
              <a:defRPr sz="1400">
                <a:solidFill>
                  <a:srgbClr val="13294B"/>
                </a:solidFill>
              </a:defRPr>
            </a:lvl4pPr>
            <a:lvl5pPr>
              <a:defRPr sz="1400"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129603"/>
            <a:ext cx="5181600" cy="504736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</a:defRPr>
            </a:lvl1pPr>
            <a:lvl2pPr>
              <a:defRPr sz="1800">
                <a:solidFill>
                  <a:srgbClr val="13294B"/>
                </a:solidFill>
              </a:defRPr>
            </a:lvl2pPr>
            <a:lvl3pPr>
              <a:defRPr sz="1600">
                <a:solidFill>
                  <a:srgbClr val="13294B"/>
                </a:solidFill>
              </a:defRPr>
            </a:lvl3pPr>
            <a:lvl4pPr>
              <a:defRPr sz="1400">
                <a:solidFill>
                  <a:srgbClr val="13294B"/>
                </a:solidFill>
              </a:defRPr>
            </a:lvl4pPr>
            <a:lvl5pPr>
              <a:defRPr sz="1400"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33A86A-2CA3-4A57-B7EF-619EF606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5" y="261136"/>
            <a:ext cx="10515600" cy="571144"/>
          </a:xfrm>
        </p:spPr>
        <p:txBody>
          <a:bodyPr>
            <a:normAutofit/>
          </a:bodyPr>
          <a:lstStyle>
            <a:lvl1pPr algn="r">
              <a:defRPr sz="3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AF5E65-4423-4010-84E8-4EEBD45C853B}"/>
              </a:ext>
            </a:extLst>
          </p:cNvPr>
          <p:cNvCxnSpPr>
            <a:cxnSpLocks/>
          </p:cNvCxnSpPr>
          <p:nvPr userDrawn="1"/>
        </p:nvCxnSpPr>
        <p:spPr>
          <a:xfrm>
            <a:off x="704085" y="980941"/>
            <a:ext cx="10515600" cy="0"/>
          </a:xfrm>
          <a:prstGeom prst="line">
            <a:avLst/>
          </a:prstGeom>
          <a:ln w="19050" cap="rnd">
            <a:solidFill>
              <a:srgbClr val="13294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2F04443-9200-484A-AC4D-20FEE827DA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D20D04E3-E9AB-497C-9197-15E1CA2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485" y="6335029"/>
            <a:ext cx="2743200" cy="27633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3294B"/>
                </a:solidFill>
              </a:defRPr>
            </a:lvl1pPr>
          </a:lstStyle>
          <a:p>
            <a:fld id="{65E472A8-6E45-465C-BAA0-F2E1128EF5C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9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14D3-EDA0-4A96-8E49-CA6430BD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64D1B-C037-4211-A6BB-0970AF01B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1C97-5A52-4105-ADF1-D21C2C1F2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312" y="878889"/>
            <a:ext cx="9144000" cy="1649066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74597-48D6-4CAE-9C10-8148FDE6F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12" y="2545711"/>
            <a:ext cx="9144000" cy="123617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it-IT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03AD-1051-48C7-AB92-2C85DB20E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r="96249" b="12655"/>
          <a:stretch/>
        </p:blipFill>
        <p:spPr>
          <a:xfrm>
            <a:off x="0" y="4895148"/>
            <a:ext cx="5541818" cy="1962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57AAE-CE0B-40D7-ADBC-A737B88FB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12826"/>
          <a:stretch/>
        </p:blipFill>
        <p:spPr>
          <a:xfrm>
            <a:off x="3515349" y="4895148"/>
            <a:ext cx="6673496" cy="1962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162B7D-7989-447A-AD36-40FFFEF6D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2" t="33829" b="12826"/>
          <a:stretch/>
        </p:blipFill>
        <p:spPr>
          <a:xfrm>
            <a:off x="10068772" y="4895148"/>
            <a:ext cx="2126874" cy="1962852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3F6D3A9E-988A-4F16-8770-5E66E267E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8" y="5576997"/>
            <a:ext cx="1104654" cy="8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DAA-F068-4638-8EDD-E01D0D62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5" y="261136"/>
            <a:ext cx="10515600" cy="571144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B8BA-358B-4BB2-95FD-9CE2202A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5" y="1427237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2BA99-E87E-4A7B-BE23-F2D10D49B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73BB9-9B5F-4B78-ACE4-043214A24D5C}"/>
              </a:ext>
            </a:extLst>
          </p:cNvPr>
          <p:cNvCxnSpPr>
            <a:cxnSpLocks/>
          </p:cNvCxnSpPr>
          <p:nvPr userDrawn="1"/>
        </p:nvCxnSpPr>
        <p:spPr>
          <a:xfrm>
            <a:off x="704085" y="980941"/>
            <a:ext cx="10515600" cy="0"/>
          </a:xfrm>
          <a:prstGeom prst="line">
            <a:avLst/>
          </a:prstGeom>
          <a:ln w="19050" cap="rnd">
            <a:solidFill>
              <a:srgbClr val="13294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DB8FFC-FF22-4B63-9DF9-558611A8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485" y="6335029"/>
            <a:ext cx="2743200" cy="276334"/>
          </a:xfrm>
          <a:prstGeom prst="rect">
            <a:avLst/>
          </a:prstGeom>
        </p:spPr>
        <p:txBody>
          <a:bodyPr rIns="36000"/>
          <a:lstStyle>
            <a:lvl1pPr algn="r">
              <a:defRPr sz="1050">
                <a:solidFill>
                  <a:srgbClr val="13294B"/>
                </a:solidFill>
              </a:defRPr>
            </a:lvl1pPr>
          </a:lstStyle>
          <a:p>
            <a:fld id="{65E472A8-6E45-465C-BAA0-F2E1128EF5C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1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129603"/>
            <a:ext cx="5181600" cy="504736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</a:defRPr>
            </a:lvl1pPr>
            <a:lvl2pPr>
              <a:defRPr sz="1800">
                <a:solidFill>
                  <a:srgbClr val="13294B"/>
                </a:solidFill>
              </a:defRPr>
            </a:lvl2pPr>
            <a:lvl3pPr>
              <a:defRPr sz="1600">
                <a:solidFill>
                  <a:srgbClr val="13294B"/>
                </a:solidFill>
              </a:defRPr>
            </a:lvl3pPr>
            <a:lvl4pPr>
              <a:defRPr sz="1400">
                <a:solidFill>
                  <a:srgbClr val="13294B"/>
                </a:solidFill>
              </a:defRPr>
            </a:lvl4pPr>
            <a:lvl5pPr>
              <a:defRPr sz="1400"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129603"/>
            <a:ext cx="5181600" cy="504736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3294B"/>
                </a:solidFill>
              </a:defRPr>
            </a:lvl1pPr>
            <a:lvl2pPr>
              <a:defRPr sz="1800">
                <a:solidFill>
                  <a:srgbClr val="13294B"/>
                </a:solidFill>
              </a:defRPr>
            </a:lvl2pPr>
            <a:lvl3pPr>
              <a:defRPr sz="1600">
                <a:solidFill>
                  <a:srgbClr val="13294B"/>
                </a:solidFill>
              </a:defRPr>
            </a:lvl3pPr>
            <a:lvl4pPr>
              <a:defRPr sz="1400">
                <a:solidFill>
                  <a:srgbClr val="13294B"/>
                </a:solidFill>
              </a:defRPr>
            </a:lvl4pPr>
            <a:lvl5pPr>
              <a:defRPr sz="1400"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33A86A-2CA3-4A57-B7EF-619EF606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5" y="261136"/>
            <a:ext cx="10515600" cy="571144"/>
          </a:xfrm>
        </p:spPr>
        <p:txBody>
          <a:bodyPr>
            <a:normAutofit/>
          </a:bodyPr>
          <a:lstStyle>
            <a:lvl1pPr algn="r">
              <a:defRPr sz="3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it-IT" noProof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AF5E65-4423-4010-84E8-4EEBD45C853B}"/>
              </a:ext>
            </a:extLst>
          </p:cNvPr>
          <p:cNvCxnSpPr>
            <a:cxnSpLocks/>
          </p:cNvCxnSpPr>
          <p:nvPr userDrawn="1"/>
        </p:nvCxnSpPr>
        <p:spPr>
          <a:xfrm>
            <a:off x="704085" y="980941"/>
            <a:ext cx="10515600" cy="0"/>
          </a:xfrm>
          <a:prstGeom prst="line">
            <a:avLst/>
          </a:prstGeom>
          <a:ln w="19050" cap="rnd">
            <a:solidFill>
              <a:srgbClr val="13294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2F04443-9200-484A-AC4D-20FEE827DA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D20D04E3-E9AB-497C-9197-15E1CA2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485" y="6335029"/>
            <a:ext cx="2743200" cy="27633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3294B"/>
                </a:solidFill>
              </a:defRPr>
            </a:lvl1pPr>
          </a:lstStyle>
          <a:p>
            <a:fld id="{65E472A8-6E45-465C-BAA0-F2E1128EF5C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9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14D3-EDA0-4A96-8E49-CA6430BD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64D1B-C037-4211-A6BB-0970AF01B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" y="6224870"/>
            <a:ext cx="653859" cy="4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ubtitle_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902031"/>
            <a:ext cx="10752000" cy="419687"/>
          </a:xfrm>
        </p:spPr>
        <p:txBody>
          <a:bodyPr lIns="72000" tIns="72000" rIns="72000" bIns="72000"/>
          <a:lstStyle>
            <a:lvl1pPr>
              <a:lnSpc>
                <a:spcPts val="25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4E14-A543-43F7-9E97-65C05440D4DF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A93F123C-4EE5-4AFB-B89D-9B06B731F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443728"/>
            <a:ext cx="10752000" cy="419687"/>
          </a:xfrm>
        </p:spPr>
        <p:txBody>
          <a:bodyPr tIns="0"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CLICK TO EDIT MASTER SUBTITLE STYLE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7848A9-E687-4257-82A0-C70BB035B2E7}"/>
              </a:ext>
            </a:extLst>
          </p:cNvPr>
          <p:cNvSpPr/>
          <p:nvPr userDrawn="1"/>
        </p:nvSpPr>
        <p:spPr>
          <a:xfrm>
            <a:off x="0" y="0"/>
            <a:ext cx="12192000" cy="2027208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6EDA38-2037-44B7-8089-383B0E16E1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5" y="2240190"/>
            <a:ext cx="10842625" cy="466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6FABC6EC-EF8D-4648-99C2-693C07A393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4437630"/>
            <a:ext cx="10750550" cy="4196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Professional </a:t>
            </a:r>
            <a:r>
              <a:rPr lang="it-IT" dirty="0" err="1"/>
              <a:t>Qualification</a:t>
            </a:r>
            <a:r>
              <a:rPr lang="it-IT" dirty="0"/>
              <a:t> 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7C17D186-BADA-4617-859C-A883D6DB50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725" y="3971925"/>
            <a:ext cx="10750550" cy="4191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Speaker</a:t>
            </a:r>
          </a:p>
        </p:txBody>
      </p:sp>
    </p:spTree>
    <p:extLst>
      <p:ext uri="{BB962C8B-B14F-4D97-AF65-F5344CB8AC3E}">
        <p14:creationId xmlns:p14="http://schemas.microsoft.com/office/powerpoint/2010/main" val="11110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5319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717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o.tesio@dfc-economics.com" TargetMode="External"/><Relationship Id="rId7" Type="http://schemas.openxmlformats.org/officeDocument/2006/relationships/hyperlink" Target="mailto:guido.cervigni@dfc-economics.com" TargetMode="External"/><Relationship Id="rId2" Type="http://schemas.openxmlformats.org/officeDocument/2006/relationships/hyperlink" Target="mailto:massimo.romano@dfc-economics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alberto.pototschnig@dfc-economics.com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AC7B-C657-405F-976A-C21A87D2B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97" y="1237108"/>
            <a:ext cx="9533076" cy="1649066"/>
          </a:xfrm>
        </p:spPr>
        <p:txBody>
          <a:bodyPr>
            <a:normAutofit/>
          </a:bodyPr>
          <a:lstStyle/>
          <a:p>
            <a:r>
              <a:rPr lang="en-GB" sz="2800" dirty="0"/>
              <a:t>Road Map towards a EUSAIR Power Exchange and Natural Gas Trading Hub for the Adriatic and Ionian Region</a:t>
            </a:r>
            <a:br>
              <a:rPr lang="en-GB" sz="2800" dirty="0"/>
            </a:br>
            <a:br>
              <a:rPr lang="en-GB" sz="1100" dirty="0"/>
            </a:br>
            <a:r>
              <a:rPr lang="en-GB" sz="2800" dirty="0"/>
              <a:t>Outlook and Proposals</a:t>
            </a:r>
            <a:endParaRPr lang="it-IT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364A0-9245-4D45-9F70-C2A96E14F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97" y="3037793"/>
            <a:ext cx="10734413" cy="1967839"/>
          </a:xfrm>
        </p:spPr>
        <p:txBody>
          <a:bodyPr>
            <a:normAutofit/>
          </a:bodyPr>
          <a:lstStyle/>
          <a:p>
            <a:endParaRPr lang="it-IT" sz="1000" b="1" dirty="0"/>
          </a:p>
          <a:p>
            <a:r>
              <a:rPr lang="it-IT" sz="1800" dirty="0"/>
              <a:t>8</a:t>
            </a:r>
            <a:r>
              <a:rPr lang="it-IT" sz="1800" baseline="30000" dirty="0"/>
              <a:t>th</a:t>
            </a:r>
            <a:r>
              <a:rPr lang="it-IT" sz="1800" dirty="0"/>
              <a:t> EUSAIR </a:t>
            </a:r>
            <a:r>
              <a:rPr lang="it-IT" sz="1800" dirty="0" err="1"/>
              <a:t>Annual</a:t>
            </a:r>
            <a:r>
              <a:rPr lang="it-IT" sz="1800" dirty="0"/>
              <a:t> Forum</a:t>
            </a:r>
          </a:p>
          <a:p>
            <a:r>
              <a:rPr lang="it-IT" sz="1800" dirty="0"/>
              <a:t>Sarajevo</a:t>
            </a:r>
          </a:p>
          <a:p>
            <a:r>
              <a:rPr lang="it-IT" sz="1800" dirty="0"/>
              <a:t>24/05/2023</a:t>
            </a:r>
          </a:p>
        </p:txBody>
      </p:sp>
      <p:pic>
        <p:nvPicPr>
          <p:cNvPr id="1026" name="Picture 2" descr="Regione Marche">
            <a:extLst>
              <a:ext uri="{FF2B5EF4-FFF2-40B4-BE49-F238E27FC236}">
                <a16:creationId xmlns:a16="http://schemas.microsoft.com/office/drawing/2014/main" id="{A58DAF9A-B875-2F95-A004-9E9DDDBC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77" y="435425"/>
            <a:ext cx="1323047" cy="4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0C4669-9358-1138-112F-7915478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7" y="8612"/>
            <a:ext cx="1771649" cy="12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4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C6E0-5819-1EF1-C643-18D1A025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of market development in the region (electricity)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49DA-23B3-7FAD-F208-EDC80BC4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8607-CA4F-8089-551F-A5DEDBA8E7F1}"/>
              </a:ext>
            </a:extLst>
          </p:cNvPr>
          <p:cNvSpPr/>
          <p:nvPr/>
        </p:nvSpPr>
        <p:spPr>
          <a:xfrm>
            <a:off x="704085" y="1198179"/>
            <a:ext cx="10515600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Relevant questions to assess gaps with respect to the European “target model”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499FB-F99D-9FAD-EA57-16B30C32794E}"/>
              </a:ext>
            </a:extLst>
          </p:cNvPr>
          <p:cNvSpPr/>
          <p:nvPr/>
        </p:nvSpPr>
        <p:spPr>
          <a:xfrm>
            <a:off x="704083" y="2135270"/>
            <a:ext cx="5687192" cy="45639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Are national power exchanges established?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18792-6844-5180-F74F-4E0A6645DF30}"/>
              </a:ext>
            </a:extLst>
          </p:cNvPr>
          <p:cNvSpPr/>
          <p:nvPr/>
        </p:nvSpPr>
        <p:spPr>
          <a:xfrm>
            <a:off x="704084" y="2929534"/>
            <a:ext cx="5687192" cy="10055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Are exchanges part of the European coupled market?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417FE5-22C9-5CB3-5338-24BAA27D312A}"/>
              </a:ext>
            </a:extLst>
          </p:cNvPr>
          <p:cNvSpPr/>
          <p:nvPr/>
        </p:nvSpPr>
        <p:spPr>
          <a:xfrm>
            <a:off x="7115174" y="2128861"/>
            <a:ext cx="4104511" cy="46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Day-ahead &amp; Intraday?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9408D-FF89-ACB9-97F3-1137786CD4B8}"/>
              </a:ext>
            </a:extLst>
          </p:cNvPr>
          <p:cNvSpPr/>
          <p:nvPr/>
        </p:nvSpPr>
        <p:spPr>
          <a:xfrm>
            <a:off x="7115175" y="2969513"/>
            <a:ext cx="4104511" cy="462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SDAC</a:t>
            </a:r>
            <a:r>
              <a:rPr lang="en-GB" sz="1400" dirty="0">
                <a:solidFill>
                  <a:schemeClr val="tx1"/>
                </a:solidFill>
              </a:rPr>
              <a:t> – day-ahead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EBC708-150F-C36F-1900-A9E545760C84}"/>
              </a:ext>
            </a:extLst>
          </p:cNvPr>
          <p:cNvSpPr/>
          <p:nvPr/>
        </p:nvSpPr>
        <p:spPr>
          <a:xfrm>
            <a:off x="7115174" y="3472291"/>
            <a:ext cx="4104511" cy="462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SIDC</a:t>
            </a:r>
            <a:r>
              <a:rPr lang="en-GB" sz="1400" dirty="0">
                <a:solidFill>
                  <a:schemeClr val="tx1"/>
                </a:solidFill>
              </a:rPr>
              <a:t> – intraday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1A045C-CA10-344B-FE68-A905396E30B9}"/>
              </a:ext>
            </a:extLst>
          </p:cNvPr>
          <p:cNvSpPr/>
          <p:nvPr/>
        </p:nvSpPr>
        <p:spPr>
          <a:xfrm>
            <a:off x="704084" y="4257939"/>
            <a:ext cx="5687192" cy="10055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 the ancillary service market integrated with the European platforms for balancing?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2BE71-CA35-2E68-F735-CA12B1BF5372}"/>
              </a:ext>
            </a:extLst>
          </p:cNvPr>
          <p:cNvSpPr/>
          <p:nvPr/>
        </p:nvSpPr>
        <p:spPr>
          <a:xfrm>
            <a:off x="7115174" y="4257939"/>
            <a:ext cx="4104511" cy="276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TERRE</a:t>
            </a:r>
            <a:r>
              <a:rPr lang="en-GB" sz="1400" dirty="0">
                <a:solidFill>
                  <a:schemeClr val="tx1"/>
                </a:solidFill>
              </a:rPr>
              <a:t> – RR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08585-4E57-9E23-6544-745DA18B566C}"/>
              </a:ext>
            </a:extLst>
          </p:cNvPr>
          <p:cNvSpPr/>
          <p:nvPr/>
        </p:nvSpPr>
        <p:spPr>
          <a:xfrm>
            <a:off x="7115173" y="4628723"/>
            <a:ext cx="4104511" cy="276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MARI</a:t>
            </a:r>
            <a:r>
              <a:rPr lang="en-GB" sz="1400" dirty="0">
                <a:solidFill>
                  <a:schemeClr val="tx1"/>
                </a:solidFill>
              </a:rPr>
              <a:t> – </a:t>
            </a:r>
            <a:r>
              <a:rPr lang="en-GB" sz="1400" dirty="0" err="1">
                <a:solidFill>
                  <a:schemeClr val="tx1"/>
                </a:solidFill>
              </a:rPr>
              <a:t>mFRR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89150-EDA1-9D37-FBE3-306719975B21}"/>
              </a:ext>
            </a:extLst>
          </p:cNvPr>
          <p:cNvSpPr/>
          <p:nvPr/>
        </p:nvSpPr>
        <p:spPr>
          <a:xfrm>
            <a:off x="7115174" y="4987160"/>
            <a:ext cx="4104511" cy="276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PICASSO</a:t>
            </a:r>
            <a:r>
              <a:rPr lang="en-GB" sz="1400" dirty="0">
                <a:solidFill>
                  <a:schemeClr val="tx1"/>
                </a:solidFill>
              </a:rPr>
              <a:t> – </a:t>
            </a:r>
            <a:r>
              <a:rPr lang="en-GB" sz="1400" dirty="0" err="1">
                <a:solidFill>
                  <a:schemeClr val="tx1"/>
                </a:solidFill>
              </a:rPr>
              <a:t>aFRR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3B58C33-B740-6D78-B7E0-399549A0AD05}"/>
              </a:ext>
            </a:extLst>
          </p:cNvPr>
          <p:cNvSpPr/>
          <p:nvPr/>
        </p:nvSpPr>
        <p:spPr>
          <a:xfrm rot="5400000">
            <a:off x="6270437" y="3336013"/>
            <a:ext cx="965576" cy="23258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71D459E-6F97-F953-6472-256471AAFA9B}"/>
              </a:ext>
            </a:extLst>
          </p:cNvPr>
          <p:cNvSpPr/>
          <p:nvPr/>
        </p:nvSpPr>
        <p:spPr>
          <a:xfrm rot="5400000">
            <a:off x="6530578" y="2247176"/>
            <a:ext cx="456393" cy="23258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016B575-1090-0450-7795-BE451F56BE8F}"/>
              </a:ext>
            </a:extLst>
          </p:cNvPr>
          <p:cNvSpPr/>
          <p:nvPr/>
        </p:nvSpPr>
        <p:spPr>
          <a:xfrm rot="5400000">
            <a:off x="6270437" y="4679441"/>
            <a:ext cx="965576" cy="23258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5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459EE4-FF5F-1FD8-EBF3-9B50AA0CFEA2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21" name="Picture 30">
            <a:extLst>
              <a:ext uri="{FF2B5EF4-FFF2-40B4-BE49-F238E27FC236}">
                <a16:creationId xmlns:a16="http://schemas.microsoft.com/office/drawing/2014/main" id="{80D7758D-968A-3F70-1886-43DFC455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82" y="3454573"/>
            <a:ext cx="409822" cy="2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26" descr="upload.wikimedia.org/wikipedia/commons/thumb/3/36/...">
            <a:extLst>
              <a:ext uri="{FF2B5EF4-FFF2-40B4-BE49-F238E27FC236}">
                <a16:creationId xmlns:a16="http://schemas.microsoft.com/office/drawing/2014/main" id="{6202E1D2-C820-D989-88AE-8A078448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40" y="5226098"/>
            <a:ext cx="318896" cy="2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" name="Picture 22">
            <a:extLst>
              <a:ext uri="{FF2B5EF4-FFF2-40B4-BE49-F238E27FC236}">
                <a16:creationId xmlns:a16="http://schemas.microsoft.com/office/drawing/2014/main" id="{A138EA02-8667-038E-01E4-B199A9C8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38" y="2362071"/>
            <a:ext cx="266943" cy="1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9" name="Picture 20" descr="upload.wikimedia.org/wikipedia/commons/thumb/b/bf/...">
            <a:extLst>
              <a:ext uri="{FF2B5EF4-FFF2-40B4-BE49-F238E27FC236}">
                <a16:creationId xmlns:a16="http://schemas.microsoft.com/office/drawing/2014/main" id="{8FC4B01C-EE53-E765-E677-A65CAC3F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85" y="1200804"/>
            <a:ext cx="305410" cy="1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8" name="Picture 18" descr="upload.wikimedia.org/wikipedia/commons/1/1b/Flag_o...">
            <a:extLst>
              <a:ext uri="{FF2B5EF4-FFF2-40B4-BE49-F238E27FC236}">
                <a16:creationId xmlns:a16="http://schemas.microsoft.com/office/drawing/2014/main" id="{68B656A4-3427-F726-10B6-53001ADC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38" y="1403415"/>
            <a:ext cx="316310" cy="1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316B8-07ED-DC4D-4B3B-4940D896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261136"/>
            <a:ext cx="11153697" cy="571144"/>
          </a:xfrm>
        </p:spPr>
        <p:txBody>
          <a:bodyPr>
            <a:normAutofit fontScale="90000"/>
          </a:bodyPr>
          <a:lstStyle/>
          <a:p>
            <a:r>
              <a:rPr lang="en-GB" dirty="0"/>
              <a:t>Current status of market development in the Adriatic-Ionian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9CC5-53FE-11EE-FEE2-57FCA650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11</a:t>
            </a:fld>
            <a:endParaRPr lang="it-I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63220C-2DF9-5B84-85E0-F3AAB4AFC1F0}"/>
              </a:ext>
            </a:extLst>
          </p:cNvPr>
          <p:cNvGrpSpPr>
            <a:grpSpLocks noChangeAspect="1"/>
          </p:cNvGrpSpPr>
          <p:nvPr/>
        </p:nvGrpSpPr>
        <p:grpSpPr>
          <a:xfrm>
            <a:off x="985548" y="2207172"/>
            <a:ext cx="6443598" cy="4140210"/>
            <a:chOff x="1714520" y="1955800"/>
            <a:chExt cx="4983033" cy="3201751"/>
          </a:xfrm>
        </p:grpSpPr>
        <p:sp>
          <p:nvSpPr>
            <p:cNvPr id="36" name="Freeform 1214">
              <a:extLst>
                <a:ext uri="{FF2B5EF4-FFF2-40B4-BE49-F238E27FC236}">
                  <a16:creationId xmlns:a16="http://schemas.microsoft.com/office/drawing/2014/main" id="{3AE25B96-A010-9A5A-2779-F7F94622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593" y="3912427"/>
              <a:ext cx="1307024" cy="12253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188">
              <a:extLst>
                <a:ext uri="{FF2B5EF4-FFF2-40B4-BE49-F238E27FC236}">
                  <a16:creationId xmlns:a16="http://schemas.microsoft.com/office/drawing/2014/main" id="{15A9898E-8453-BDD2-029F-3151EA74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620" y="3833370"/>
              <a:ext cx="510556" cy="316223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190">
              <a:extLst>
                <a:ext uri="{FF2B5EF4-FFF2-40B4-BE49-F238E27FC236}">
                  <a16:creationId xmlns:a16="http://schemas.microsoft.com/office/drawing/2014/main" id="{6D4C1EA2-FDD5-08D7-CE60-5517D12F9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169" y="3003287"/>
              <a:ext cx="694358" cy="61268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191">
              <a:extLst>
                <a:ext uri="{FF2B5EF4-FFF2-40B4-BE49-F238E27FC236}">
                  <a16:creationId xmlns:a16="http://schemas.microsoft.com/office/drawing/2014/main" id="{0FF0CC18-5A96-7CBC-41FC-1269AA5A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302" y="2667302"/>
              <a:ext cx="1082381" cy="869612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92">
              <a:extLst>
                <a:ext uri="{FF2B5EF4-FFF2-40B4-BE49-F238E27FC236}">
                  <a16:creationId xmlns:a16="http://schemas.microsoft.com/office/drawing/2014/main" id="{81CAAE25-029C-81A1-F472-7B34DA96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370" y="3695025"/>
              <a:ext cx="306333" cy="671973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193">
              <a:extLst>
                <a:ext uri="{FF2B5EF4-FFF2-40B4-BE49-F238E27FC236}">
                  <a16:creationId xmlns:a16="http://schemas.microsoft.com/office/drawing/2014/main" id="{D69B9204-8E45-41CC-971C-4203A951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45" y="1955800"/>
              <a:ext cx="1531670" cy="652208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194">
              <a:extLst>
                <a:ext uri="{FF2B5EF4-FFF2-40B4-BE49-F238E27FC236}">
                  <a16:creationId xmlns:a16="http://schemas.microsoft.com/office/drawing/2014/main" id="{4DC904F2-F682-DED2-0765-1B0E887C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58" y="2054621"/>
              <a:ext cx="1347870" cy="711500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200">
              <a:extLst>
                <a:ext uri="{FF2B5EF4-FFF2-40B4-BE49-F238E27FC236}">
                  <a16:creationId xmlns:a16="http://schemas.microsoft.com/office/drawing/2014/main" id="{E35CC298-74F8-40C2-1E9E-6D21559D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860" y="2153440"/>
              <a:ext cx="1919693" cy="1166070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202">
              <a:extLst>
                <a:ext uri="{FF2B5EF4-FFF2-40B4-BE49-F238E27FC236}">
                  <a16:creationId xmlns:a16="http://schemas.microsoft.com/office/drawing/2014/main" id="{93A5846A-BC8B-DD36-CDF9-C70258484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05" y="3279981"/>
              <a:ext cx="1245758" cy="652208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203">
              <a:extLst>
                <a:ext uri="{FF2B5EF4-FFF2-40B4-BE49-F238E27FC236}">
                  <a16:creationId xmlns:a16="http://schemas.microsoft.com/office/drawing/2014/main" id="{89318469-4D42-4815-1564-0547645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439" y="3734552"/>
              <a:ext cx="510556" cy="335985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213">
              <a:extLst>
                <a:ext uri="{FF2B5EF4-FFF2-40B4-BE49-F238E27FC236}">
                  <a16:creationId xmlns:a16="http://schemas.microsoft.com/office/drawing/2014/main" id="{2D824757-7BC6-9779-8FF4-345630AB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923" y="2568481"/>
              <a:ext cx="633091" cy="296458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223">
              <a:extLst>
                <a:ext uri="{FF2B5EF4-FFF2-40B4-BE49-F238E27FC236}">
                  <a16:creationId xmlns:a16="http://schemas.microsoft.com/office/drawing/2014/main" id="{745EFB18-22D9-58C2-A50A-0EF7D097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966" y="4090301"/>
              <a:ext cx="306333" cy="494098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224">
              <a:extLst>
                <a:ext uri="{FF2B5EF4-FFF2-40B4-BE49-F238E27FC236}">
                  <a16:creationId xmlns:a16="http://schemas.microsoft.com/office/drawing/2014/main" id="{DE067906-DC12-F5B7-DA7A-820E8757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053" y="2509189"/>
              <a:ext cx="2430251" cy="2272847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225">
              <a:extLst>
                <a:ext uri="{FF2B5EF4-FFF2-40B4-BE49-F238E27FC236}">
                  <a16:creationId xmlns:a16="http://schemas.microsoft.com/office/drawing/2014/main" id="{F6DCC23C-B03E-E6EA-6347-F7B598AB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234" y="4821566"/>
              <a:ext cx="530979" cy="335985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226">
              <a:extLst>
                <a:ext uri="{FF2B5EF4-FFF2-40B4-BE49-F238E27FC236}">
                  <a16:creationId xmlns:a16="http://schemas.microsoft.com/office/drawing/2014/main" id="{A52BACB6-FF25-BC86-F896-C03895B7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260" y="2746356"/>
              <a:ext cx="776045" cy="968431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208">
              <a:extLst>
                <a:ext uri="{FF2B5EF4-FFF2-40B4-BE49-F238E27FC236}">
                  <a16:creationId xmlns:a16="http://schemas.microsoft.com/office/drawing/2014/main" id="{ACE11793-DAB8-3E41-890C-7A0C1920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20" y="2331314"/>
              <a:ext cx="857735" cy="434806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BC9ED3-966A-C8AE-4059-D4BA4A4FE1CC}"/>
                </a:ext>
              </a:extLst>
            </p:cNvPr>
            <p:cNvSpPr/>
            <p:nvPr/>
          </p:nvSpPr>
          <p:spPr>
            <a:xfrm>
              <a:off x="4271506" y="3469276"/>
              <a:ext cx="252031" cy="514144"/>
            </a:xfrm>
            <a:custGeom>
              <a:avLst/>
              <a:gdLst>
                <a:gd name="connsiteX0" fmla="*/ 57150 w 119062"/>
                <a:gd name="connsiteY0" fmla="*/ 0 h 242887"/>
                <a:gd name="connsiteX1" fmla="*/ 30956 w 119062"/>
                <a:gd name="connsiteY1" fmla="*/ 69056 h 242887"/>
                <a:gd name="connsiteX2" fmla="*/ 11906 w 119062"/>
                <a:gd name="connsiteY2" fmla="*/ 88106 h 242887"/>
                <a:gd name="connsiteX3" fmla="*/ 0 w 119062"/>
                <a:gd name="connsiteY3" fmla="*/ 121443 h 242887"/>
                <a:gd name="connsiteX4" fmla="*/ 11906 w 119062"/>
                <a:gd name="connsiteY4" fmla="*/ 128587 h 242887"/>
                <a:gd name="connsiteX5" fmla="*/ 28575 w 119062"/>
                <a:gd name="connsiteY5" fmla="*/ 157162 h 242887"/>
                <a:gd name="connsiteX6" fmla="*/ 50006 w 119062"/>
                <a:gd name="connsiteY6" fmla="*/ 207168 h 242887"/>
                <a:gd name="connsiteX7" fmla="*/ 61912 w 119062"/>
                <a:gd name="connsiteY7" fmla="*/ 242887 h 242887"/>
                <a:gd name="connsiteX8" fmla="*/ 102394 w 119062"/>
                <a:gd name="connsiteY8" fmla="*/ 204787 h 242887"/>
                <a:gd name="connsiteX9" fmla="*/ 85725 w 119062"/>
                <a:gd name="connsiteY9" fmla="*/ 157162 h 242887"/>
                <a:gd name="connsiteX10" fmla="*/ 119062 w 119062"/>
                <a:gd name="connsiteY10" fmla="*/ 88106 h 242887"/>
                <a:gd name="connsiteX11" fmla="*/ 57150 w 119062"/>
                <a:gd name="connsiteY11" fmla="*/ 0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62" h="242887">
                  <a:moveTo>
                    <a:pt x="57150" y="0"/>
                  </a:moveTo>
                  <a:lnTo>
                    <a:pt x="30956" y="69056"/>
                  </a:lnTo>
                  <a:lnTo>
                    <a:pt x="11906" y="88106"/>
                  </a:lnTo>
                  <a:lnTo>
                    <a:pt x="0" y="121443"/>
                  </a:lnTo>
                  <a:lnTo>
                    <a:pt x="11906" y="128587"/>
                  </a:lnTo>
                  <a:lnTo>
                    <a:pt x="28575" y="157162"/>
                  </a:lnTo>
                  <a:lnTo>
                    <a:pt x="50006" y="207168"/>
                  </a:lnTo>
                  <a:lnTo>
                    <a:pt x="61912" y="242887"/>
                  </a:lnTo>
                  <a:lnTo>
                    <a:pt x="102394" y="204787"/>
                  </a:lnTo>
                  <a:lnTo>
                    <a:pt x="85725" y="157162"/>
                  </a:lnTo>
                  <a:lnTo>
                    <a:pt x="119062" y="8810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B265C3-180F-71AB-1EAF-73F8E8A70621}"/>
              </a:ext>
            </a:extLst>
          </p:cNvPr>
          <p:cNvGrpSpPr/>
          <p:nvPr/>
        </p:nvGrpSpPr>
        <p:grpSpPr>
          <a:xfrm>
            <a:off x="2153890" y="5371189"/>
            <a:ext cx="885780" cy="982265"/>
            <a:chOff x="1387907" y="3315225"/>
            <a:chExt cx="885780" cy="982265"/>
          </a:xfrm>
        </p:grpSpPr>
        <p:pic>
          <p:nvPicPr>
            <p:cNvPr id="2058" name="Picture 10" descr="upload.wikimedia.org/wikipedia/en/0/03/Flag_of_Ita...">
              <a:extLst>
                <a:ext uri="{FF2B5EF4-FFF2-40B4-BE49-F238E27FC236}">
                  <a16:creationId xmlns:a16="http://schemas.microsoft.com/office/drawing/2014/main" id="{38A6E295-CA54-89A4-A636-6B348F930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06117" y="3323726"/>
              <a:ext cx="263514" cy="17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38350D-438B-9484-2C84-EB9DBB6929A0}"/>
                </a:ext>
              </a:extLst>
            </p:cNvPr>
            <p:cNvGrpSpPr/>
            <p:nvPr/>
          </p:nvGrpSpPr>
          <p:grpSpPr>
            <a:xfrm>
              <a:off x="1387907" y="3315225"/>
              <a:ext cx="885780" cy="982265"/>
              <a:chOff x="796178" y="3946923"/>
              <a:chExt cx="885780" cy="98226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6E5D65-F154-4FF1-E3F3-721ACFDD66B7}"/>
                  </a:ext>
                </a:extLst>
              </p:cNvPr>
              <p:cNvGrpSpPr/>
              <p:nvPr/>
            </p:nvGrpSpPr>
            <p:grpSpPr>
              <a:xfrm>
                <a:off x="812268" y="4191381"/>
                <a:ext cx="803021" cy="304800"/>
                <a:chOff x="1046442" y="4146661"/>
                <a:chExt cx="803021" cy="304800"/>
              </a:xfrm>
            </p:grpSpPr>
            <p:pic>
              <p:nvPicPr>
                <p:cNvPr id="2056" name="Picture 8" descr="Plug ">
                  <a:extLst>
                    <a:ext uri="{FF2B5EF4-FFF2-40B4-BE49-F238E27FC236}">
                      <a16:creationId xmlns:a16="http://schemas.microsoft.com/office/drawing/2014/main" id="{1B09316C-BBE8-480F-BD2A-CA41249D3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6442" y="4146661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3C1C7DE-1010-A7EC-3B0F-222B251E75A8}"/>
                    </a:ext>
                  </a:extLst>
                </p:cNvPr>
                <p:cNvGrpSpPr/>
                <p:nvPr/>
              </p:nvGrpSpPr>
              <p:grpSpPr>
                <a:xfrm>
                  <a:off x="1448696" y="4255040"/>
                  <a:ext cx="400767" cy="108337"/>
                  <a:chOff x="1448696" y="4255040"/>
                  <a:chExt cx="400767" cy="108337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3B284937-66F8-AC14-4935-CDEF40D377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448696" y="4255040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B0F7BBF-AB4E-ED6C-4C19-7E49045FD1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97751" y="4255040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76205104-844E-C974-E177-D6066EB884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41463" y="4255377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7FC1F59-D67C-E4C9-A8FB-A070D1E634F0}"/>
                  </a:ext>
                </a:extLst>
              </p:cNvPr>
              <p:cNvGrpSpPr/>
              <p:nvPr/>
            </p:nvGrpSpPr>
            <p:grpSpPr>
              <a:xfrm>
                <a:off x="796178" y="4586784"/>
                <a:ext cx="812491" cy="304800"/>
                <a:chOff x="1046442" y="4564310"/>
                <a:chExt cx="812491" cy="304800"/>
              </a:xfrm>
            </p:grpSpPr>
            <p:pic>
              <p:nvPicPr>
                <p:cNvPr id="2052" name="Picture 4" descr="Natural gas ">
                  <a:extLst>
                    <a:ext uri="{FF2B5EF4-FFF2-40B4-BE49-F238E27FC236}">
                      <a16:creationId xmlns:a16="http://schemas.microsoft.com/office/drawing/2014/main" id="{745D96B0-82F7-10AA-7D01-7E7C14CF9A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6442" y="456431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DE9A3EF-3A5F-146B-8636-0E8A260A73C3}"/>
                    </a:ext>
                  </a:extLst>
                </p:cNvPr>
                <p:cNvGrpSpPr/>
                <p:nvPr/>
              </p:nvGrpSpPr>
              <p:grpSpPr>
                <a:xfrm>
                  <a:off x="1448696" y="4671863"/>
                  <a:ext cx="410237" cy="110823"/>
                  <a:chOff x="1448696" y="4252217"/>
                  <a:chExt cx="410237" cy="110823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3F5BC50A-6BAF-4A00-BB05-BEAF71A13A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448696" y="4255040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2D6E277-7824-1351-3CEA-27E1EBF1B3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02172" y="4252217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78D6D7A6-AD21-0A01-A703-C9A24761F5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50933" y="4252488"/>
                    <a:ext cx="108000" cy="108000"/>
                  </a:xfrm>
                  <a:prstGeom prst="ellipse">
                    <a:avLst/>
                  </a:prstGeom>
                  <a:solidFill>
                    <a:srgbClr val="0289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A23096-E389-6D5C-E6B7-092761D67692}"/>
                  </a:ext>
                </a:extLst>
              </p:cNvPr>
              <p:cNvSpPr/>
              <p:nvPr/>
            </p:nvSpPr>
            <p:spPr>
              <a:xfrm>
                <a:off x="809625" y="3946923"/>
                <a:ext cx="872333" cy="9822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5A69F0-DAAC-2CF1-34AE-0F99E8A69078}"/>
              </a:ext>
            </a:extLst>
          </p:cNvPr>
          <p:cNvGrpSpPr/>
          <p:nvPr/>
        </p:nvGrpSpPr>
        <p:grpSpPr>
          <a:xfrm>
            <a:off x="5702484" y="5599000"/>
            <a:ext cx="885780" cy="982265"/>
            <a:chOff x="796178" y="3946923"/>
            <a:chExt cx="885780" cy="9822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F778EC-A0B3-A147-6871-6EC0D49ACEF6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54" name="Picture 8" descr="Plug ">
                <a:extLst>
                  <a:ext uri="{FF2B5EF4-FFF2-40B4-BE49-F238E27FC236}">
                    <a16:creationId xmlns:a16="http://schemas.microsoft.com/office/drawing/2014/main" id="{56E7B5F9-2B7A-E49B-D990-110EEE66E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9CAB332-61F3-AAC3-B2D0-E042CFED392B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1A85253-E55B-C582-9EB3-ED12B2AB81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DC9770A-FE74-3836-93D2-4FAD5972EF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7671520-1A08-66C7-2C03-2EA5293B41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97F93D-AB34-7709-BF73-9475C5236BF7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49" name="Picture 4" descr="Natural gas ">
                <a:extLst>
                  <a:ext uri="{FF2B5EF4-FFF2-40B4-BE49-F238E27FC236}">
                    <a16:creationId xmlns:a16="http://schemas.microsoft.com/office/drawing/2014/main" id="{3B8A923C-F031-ECE5-2F28-51A4A659E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7BFA53F-6D6A-4A97-D589-C9859A990029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9FBFEB3-B9A2-2021-840B-1905963291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1F5215CA-9FF4-6315-F599-B2F7BC3A38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E8E35D2-D11D-0BF9-9206-0CD637887D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B81A14-0D69-8D9C-DE4F-F2AED9D11858}"/>
                </a:ext>
              </a:extLst>
            </p:cNvPr>
            <p:cNvSpPr/>
            <p:nvPr/>
          </p:nvSpPr>
          <p:spPr>
            <a:xfrm>
              <a:off x="809625" y="3946923"/>
              <a:ext cx="872333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F98804-4163-E1BB-87B0-C298224052B4}"/>
              </a:ext>
            </a:extLst>
          </p:cNvPr>
          <p:cNvGrpSpPr/>
          <p:nvPr/>
        </p:nvGrpSpPr>
        <p:grpSpPr>
          <a:xfrm>
            <a:off x="6095290" y="1199349"/>
            <a:ext cx="874288" cy="982265"/>
            <a:chOff x="796178" y="3946923"/>
            <a:chExt cx="874288" cy="9822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CCBDD02-40E7-2C3B-B10C-26F09387D5E0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059" name="Picture 8" descr="Plug ">
                <a:extLst>
                  <a:ext uri="{FF2B5EF4-FFF2-40B4-BE49-F238E27FC236}">
                    <a16:creationId xmlns:a16="http://schemas.microsoft.com/office/drawing/2014/main" id="{3C5F0DA8-A293-BBFA-858B-941210FFE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60" name="Group 2059">
                <a:extLst>
                  <a:ext uri="{FF2B5EF4-FFF2-40B4-BE49-F238E27FC236}">
                    <a16:creationId xmlns:a16="http://schemas.microsoft.com/office/drawing/2014/main" id="{4CA101AA-1931-6240-A813-493385DAC26B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68FB62A0-76EF-17FC-FEE9-78FE2F426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2" name="Oval 2061">
                  <a:extLst>
                    <a:ext uri="{FF2B5EF4-FFF2-40B4-BE49-F238E27FC236}">
                      <a16:creationId xmlns:a16="http://schemas.microsoft.com/office/drawing/2014/main" id="{F3B31097-159C-28C2-296A-11525D3A86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3" name="Oval 2062">
                  <a:extLst>
                    <a:ext uri="{FF2B5EF4-FFF2-40B4-BE49-F238E27FC236}">
                      <a16:creationId xmlns:a16="http://schemas.microsoft.com/office/drawing/2014/main" id="{5FE37FD5-745D-A96A-3736-40B7EC7D40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0C809F1-5EF5-9248-3DF5-304B9E99064E}"/>
                </a:ext>
              </a:extLst>
            </p:cNvPr>
            <p:cNvGrpSpPr/>
            <p:nvPr/>
          </p:nvGrpSpPr>
          <p:grpSpPr>
            <a:xfrm>
              <a:off x="796178" y="4586784"/>
              <a:ext cx="510254" cy="304800"/>
              <a:chOff x="1046442" y="4564310"/>
              <a:chExt cx="510254" cy="304800"/>
            </a:xfrm>
          </p:grpSpPr>
          <p:pic>
            <p:nvPicPr>
              <p:cNvPr id="2049" name="Picture 4" descr="Natural gas ">
                <a:extLst>
                  <a:ext uri="{FF2B5EF4-FFF2-40B4-BE49-F238E27FC236}">
                    <a16:creationId xmlns:a16="http://schemas.microsoft.com/office/drawing/2014/main" id="{B5F2992A-B4AB-AC02-4FD8-F191A0069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3" name="Oval 2052">
                <a:extLst>
                  <a:ext uri="{FF2B5EF4-FFF2-40B4-BE49-F238E27FC236}">
                    <a16:creationId xmlns:a16="http://schemas.microsoft.com/office/drawing/2014/main" id="{6419808B-B567-4593-128F-6489F12C98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8696" y="467468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id="{E5BF21A7-36E2-7007-63E3-B950BB7A4B4E}"/>
                </a:ext>
              </a:extLst>
            </p:cNvPr>
            <p:cNvSpPr/>
            <p:nvPr/>
          </p:nvSpPr>
          <p:spPr>
            <a:xfrm>
              <a:off x="809626" y="3946923"/>
              <a:ext cx="860840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2976B030-A45D-0D88-699D-3CBA100155ED}"/>
              </a:ext>
            </a:extLst>
          </p:cNvPr>
          <p:cNvGrpSpPr/>
          <p:nvPr/>
        </p:nvGrpSpPr>
        <p:grpSpPr>
          <a:xfrm>
            <a:off x="2012651" y="1238357"/>
            <a:ext cx="874286" cy="982265"/>
            <a:chOff x="796178" y="3946923"/>
            <a:chExt cx="874286" cy="982265"/>
          </a:xfrm>
        </p:grpSpPr>
        <p:grpSp>
          <p:nvGrpSpPr>
            <p:cNvPr id="2067" name="Group 2066">
              <a:extLst>
                <a:ext uri="{FF2B5EF4-FFF2-40B4-BE49-F238E27FC236}">
                  <a16:creationId xmlns:a16="http://schemas.microsoft.com/office/drawing/2014/main" id="{1CDBBADB-EE32-B0B4-5DA0-9E5117C0CFD5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075" name="Picture 8" descr="Plug ">
                <a:extLst>
                  <a:ext uri="{FF2B5EF4-FFF2-40B4-BE49-F238E27FC236}">
                    <a16:creationId xmlns:a16="http://schemas.microsoft.com/office/drawing/2014/main" id="{3F54274D-84ED-0448-DC32-87A363C0A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76" name="Group 2075">
                <a:extLst>
                  <a:ext uri="{FF2B5EF4-FFF2-40B4-BE49-F238E27FC236}">
                    <a16:creationId xmlns:a16="http://schemas.microsoft.com/office/drawing/2014/main" id="{BB7ACBDD-0084-3763-6D36-3E6D83210346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077" name="Oval 2076">
                  <a:extLst>
                    <a:ext uri="{FF2B5EF4-FFF2-40B4-BE49-F238E27FC236}">
                      <a16:creationId xmlns:a16="http://schemas.microsoft.com/office/drawing/2014/main" id="{590E2DE5-1CA5-C366-BA46-362101B3BC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8" name="Oval 2077">
                  <a:extLst>
                    <a:ext uri="{FF2B5EF4-FFF2-40B4-BE49-F238E27FC236}">
                      <a16:creationId xmlns:a16="http://schemas.microsoft.com/office/drawing/2014/main" id="{2FBD115A-419C-9D0D-F43C-2B5865E60B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9" name="Oval 2078">
                  <a:extLst>
                    <a:ext uri="{FF2B5EF4-FFF2-40B4-BE49-F238E27FC236}">
                      <a16:creationId xmlns:a16="http://schemas.microsoft.com/office/drawing/2014/main" id="{69A9F4C2-1757-4503-6177-2B7933B966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8AAAC3A4-73E7-0D4C-C94B-E89CA5021649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070" name="Picture 4" descr="Natural gas ">
                <a:extLst>
                  <a:ext uri="{FF2B5EF4-FFF2-40B4-BE49-F238E27FC236}">
                    <a16:creationId xmlns:a16="http://schemas.microsoft.com/office/drawing/2014/main" id="{E37B8999-53A8-6BA4-C3D5-FE283BA4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71" name="Group 2070">
                <a:extLst>
                  <a:ext uri="{FF2B5EF4-FFF2-40B4-BE49-F238E27FC236}">
                    <a16:creationId xmlns:a16="http://schemas.microsoft.com/office/drawing/2014/main" id="{6A02E2FB-2211-6C7C-46C5-C6EDAC63D808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072" name="Oval 2071">
                  <a:extLst>
                    <a:ext uri="{FF2B5EF4-FFF2-40B4-BE49-F238E27FC236}">
                      <a16:creationId xmlns:a16="http://schemas.microsoft.com/office/drawing/2014/main" id="{496B0FC1-37EB-D291-C9BF-EE5356EF53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3" name="Oval 2072">
                  <a:extLst>
                    <a:ext uri="{FF2B5EF4-FFF2-40B4-BE49-F238E27FC236}">
                      <a16:creationId xmlns:a16="http://schemas.microsoft.com/office/drawing/2014/main" id="{97D24166-0814-28BC-2D8C-3018E18F16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4" name="Oval 2073">
                  <a:extLst>
                    <a:ext uri="{FF2B5EF4-FFF2-40B4-BE49-F238E27FC236}">
                      <a16:creationId xmlns:a16="http://schemas.microsoft.com/office/drawing/2014/main" id="{85E1A6C8-0A62-9097-CD79-F9BE598B44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B1E9C372-A892-98C9-46F3-89B63679755F}"/>
                </a:ext>
              </a:extLst>
            </p:cNvPr>
            <p:cNvSpPr/>
            <p:nvPr/>
          </p:nvSpPr>
          <p:spPr>
            <a:xfrm>
              <a:off x="809625" y="3946923"/>
              <a:ext cx="860839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793E2E63-4AEE-98BE-6232-C11FF87A3490}"/>
              </a:ext>
            </a:extLst>
          </p:cNvPr>
          <p:cNvGrpSpPr/>
          <p:nvPr/>
        </p:nvGrpSpPr>
        <p:grpSpPr>
          <a:xfrm>
            <a:off x="4254115" y="1390757"/>
            <a:ext cx="874288" cy="982265"/>
            <a:chOff x="796178" y="3946923"/>
            <a:chExt cx="874288" cy="982265"/>
          </a:xfrm>
        </p:grpSpPr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8F82FE4A-EF93-E8B9-2EE1-F60A2CB61B19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091" name="Picture 8" descr="Plug ">
                <a:extLst>
                  <a:ext uri="{FF2B5EF4-FFF2-40B4-BE49-F238E27FC236}">
                    <a16:creationId xmlns:a16="http://schemas.microsoft.com/office/drawing/2014/main" id="{81C1F338-E49F-A0F9-9F52-02ED7EF772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92" name="Group 2091">
                <a:extLst>
                  <a:ext uri="{FF2B5EF4-FFF2-40B4-BE49-F238E27FC236}">
                    <a16:creationId xmlns:a16="http://schemas.microsoft.com/office/drawing/2014/main" id="{AC5512B6-D1F4-2962-4E13-067876456456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093" name="Oval 2092">
                  <a:extLst>
                    <a:ext uri="{FF2B5EF4-FFF2-40B4-BE49-F238E27FC236}">
                      <a16:creationId xmlns:a16="http://schemas.microsoft.com/office/drawing/2014/main" id="{95FDE0E6-EBA9-F6C2-F0BB-02342D88B0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4" name="Oval 2093">
                  <a:extLst>
                    <a:ext uri="{FF2B5EF4-FFF2-40B4-BE49-F238E27FC236}">
                      <a16:creationId xmlns:a16="http://schemas.microsoft.com/office/drawing/2014/main" id="{45DADCF2-F73A-A105-6A07-5B20DA9812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5" name="Oval 2094">
                  <a:extLst>
                    <a:ext uri="{FF2B5EF4-FFF2-40B4-BE49-F238E27FC236}">
                      <a16:creationId xmlns:a16="http://schemas.microsoft.com/office/drawing/2014/main" id="{1357E588-6ADB-0404-D21D-114A75705A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F5ECC7D0-A12B-CAE7-E9BE-7A1748E8523C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086" name="Picture 4" descr="Natural gas ">
                <a:extLst>
                  <a:ext uri="{FF2B5EF4-FFF2-40B4-BE49-F238E27FC236}">
                    <a16:creationId xmlns:a16="http://schemas.microsoft.com/office/drawing/2014/main" id="{E653EF21-364D-434E-A73B-C7D21ED9A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87" name="Group 2086">
                <a:extLst>
                  <a:ext uri="{FF2B5EF4-FFF2-40B4-BE49-F238E27FC236}">
                    <a16:creationId xmlns:a16="http://schemas.microsoft.com/office/drawing/2014/main" id="{557B003A-90DC-7766-68D1-43EA0F4E3777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088" name="Oval 2087">
                  <a:extLst>
                    <a:ext uri="{FF2B5EF4-FFF2-40B4-BE49-F238E27FC236}">
                      <a16:creationId xmlns:a16="http://schemas.microsoft.com/office/drawing/2014/main" id="{83AE26BF-AD7E-4F6C-1DE7-CB3FCB29AF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9" name="Oval 2088">
                  <a:extLst>
                    <a:ext uri="{FF2B5EF4-FFF2-40B4-BE49-F238E27FC236}">
                      <a16:creationId xmlns:a16="http://schemas.microsoft.com/office/drawing/2014/main" id="{324489EE-09CD-EB31-4B57-A24AF7FEC6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0" name="Oval 2089">
                  <a:extLst>
                    <a:ext uri="{FF2B5EF4-FFF2-40B4-BE49-F238E27FC236}">
                      <a16:creationId xmlns:a16="http://schemas.microsoft.com/office/drawing/2014/main" id="{7472AC74-31F6-07F9-1B9D-461E2CE38E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85" name="Rectangle 2084">
              <a:extLst>
                <a:ext uri="{FF2B5EF4-FFF2-40B4-BE49-F238E27FC236}">
                  <a16:creationId xmlns:a16="http://schemas.microsoft.com/office/drawing/2014/main" id="{53908D21-C0B4-6AC5-7B1D-14FED3125693}"/>
                </a:ext>
              </a:extLst>
            </p:cNvPr>
            <p:cNvSpPr/>
            <p:nvPr/>
          </p:nvSpPr>
          <p:spPr>
            <a:xfrm>
              <a:off x="809626" y="3946923"/>
              <a:ext cx="860840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98" name="Group 2097">
            <a:extLst>
              <a:ext uri="{FF2B5EF4-FFF2-40B4-BE49-F238E27FC236}">
                <a16:creationId xmlns:a16="http://schemas.microsoft.com/office/drawing/2014/main" id="{FE363188-929F-CF75-0F51-88014A93BCD6}"/>
              </a:ext>
            </a:extLst>
          </p:cNvPr>
          <p:cNvGrpSpPr/>
          <p:nvPr/>
        </p:nvGrpSpPr>
        <p:grpSpPr>
          <a:xfrm>
            <a:off x="7798546" y="2354948"/>
            <a:ext cx="940394" cy="982265"/>
            <a:chOff x="796178" y="3946923"/>
            <a:chExt cx="940394" cy="982265"/>
          </a:xfrm>
        </p:grpSpPr>
        <p:grpSp>
          <p:nvGrpSpPr>
            <p:cNvPr id="2099" name="Group 2098">
              <a:extLst>
                <a:ext uri="{FF2B5EF4-FFF2-40B4-BE49-F238E27FC236}">
                  <a16:creationId xmlns:a16="http://schemas.microsoft.com/office/drawing/2014/main" id="{40A6DF09-F42C-A4D4-52A4-7CF4F9A515E2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107" name="Picture 8" descr="Plug ">
                <a:extLst>
                  <a:ext uri="{FF2B5EF4-FFF2-40B4-BE49-F238E27FC236}">
                    <a16:creationId xmlns:a16="http://schemas.microsoft.com/office/drawing/2014/main" id="{594FFA38-2332-1ED1-B169-DC53E4A3B8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08" name="Group 2107">
                <a:extLst>
                  <a:ext uri="{FF2B5EF4-FFF2-40B4-BE49-F238E27FC236}">
                    <a16:creationId xmlns:a16="http://schemas.microsoft.com/office/drawing/2014/main" id="{909E3EF2-78CF-355B-53B2-62975ECF49CF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109" name="Oval 2108">
                  <a:extLst>
                    <a:ext uri="{FF2B5EF4-FFF2-40B4-BE49-F238E27FC236}">
                      <a16:creationId xmlns:a16="http://schemas.microsoft.com/office/drawing/2014/main" id="{C2FDDCA9-A4A3-3B49-22AA-327AF3F14A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0" name="Oval 2109">
                  <a:extLst>
                    <a:ext uri="{FF2B5EF4-FFF2-40B4-BE49-F238E27FC236}">
                      <a16:creationId xmlns:a16="http://schemas.microsoft.com/office/drawing/2014/main" id="{215985B4-E9D9-A13D-3178-8B3B62EBCF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pattFill prst="dkUpDiag">
                  <a:fgClr>
                    <a:srgbClr val="028937"/>
                  </a:fgClr>
                  <a:bgClr>
                    <a:schemeClr val="bg1"/>
                  </a:bgClr>
                </a:patt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1" name="Oval 2110">
                  <a:extLst>
                    <a:ext uri="{FF2B5EF4-FFF2-40B4-BE49-F238E27FC236}">
                      <a16:creationId xmlns:a16="http://schemas.microsoft.com/office/drawing/2014/main" id="{3F83AA5B-FCA7-BCA8-A9E0-9F89D7D1D2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100" name="Group 2099">
              <a:extLst>
                <a:ext uri="{FF2B5EF4-FFF2-40B4-BE49-F238E27FC236}">
                  <a16:creationId xmlns:a16="http://schemas.microsoft.com/office/drawing/2014/main" id="{EDD736A5-5315-F437-3244-DDB6BF9E5378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102" name="Picture 4" descr="Natural gas ">
                <a:extLst>
                  <a:ext uri="{FF2B5EF4-FFF2-40B4-BE49-F238E27FC236}">
                    <a16:creationId xmlns:a16="http://schemas.microsoft.com/office/drawing/2014/main" id="{DE558420-3779-CF79-02DE-9030AB12F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03" name="Group 2102">
                <a:extLst>
                  <a:ext uri="{FF2B5EF4-FFF2-40B4-BE49-F238E27FC236}">
                    <a16:creationId xmlns:a16="http://schemas.microsoft.com/office/drawing/2014/main" id="{2AB4C8B0-A497-029E-D152-AA7B718A88AA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104" name="Oval 2103">
                  <a:extLst>
                    <a:ext uri="{FF2B5EF4-FFF2-40B4-BE49-F238E27FC236}">
                      <a16:creationId xmlns:a16="http://schemas.microsoft.com/office/drawing/2014/main" id="{3E37146C-A2A6-7B29-470F-06E56B11EF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5" name="Oval 2104">
                  <a:extLst>
                    <a:ext uri="{FF2B5EF4-FFF2-40B4-BE49-F238E27FC236}">
                      <a16:creationId xmlns:a16="http://schemas.microsoft.com/office/drawing/2014/main" id="{1F719028-B007-F6C3-B2A2-59231F717E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6" name="Oval 2105">
                  <a:extLst>
                    <a:ext uri="{FF2B5EF4-FFF2-40B4-BE49-F238E27FC236}">
                      <a16:creationId xmlns:a16="http://schemas.microsoft.com/office/drawing/2014/main" id="{9293A988-E341-A8D7-1624-4D2BD56F0B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01" name="Rectangle 2100">
              <a:extLst>
                <a:ext uri="{FF2B5EF4-FFF2-40B4-BE49-F238E27FC236}">
                  <a16:creationId xmlns:a16="http://schemas.microsoft.com/office/drawing/2014/main" id="{A0317A89-B046-3107-659D-99A7C8A500D4}"/>
                </a:ext>
              </a:extLst>
            </p:cNvPr>
            <p:cNvSpPr/>
            <p:nvPr/>
          </p:nvSpPr>
          <p:spPr>
            <a:xfrm>
              <a:off x="809625" y="3946923"/>
              <a:ext cx="926947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FE89BCD2-C9CD-1597-6F47-391FDB2FE6ED}"/>
              </a:ext>
            </a:extLst>
          </p:cNvPr>
          <p:cNvGrpSpPr/>
          <p:nvPr/>
        </p:nvGrpSpPr>
        <p:grpSpPr>
          <a:xfrm>
            <a:off x="8725493" y="4704788"/>
            <a:ext cx="940396" cy="982265"/>
            <a:chOff x="796178" y="3946923"/>
            <a:chExt cx="940396" cy="982265"/>
          </a:xfrm>
        </p:grpSpPr>
        <p:grpSp>
          <p:nvGrpSpPr>
            <p:cNvPr id="2115" name="Group 2114">
              <a:extLst>
                <a:ext uri="{FF2B5EF4-FFF2-40B4-BE49-F238E27FC236}">
                  <a16:creationId xmlns:a16="http://schemas.microsoft.com/office/drawing/2014/main" id="{AA0AF36B-A33F-1207-9C64-6C3DD97CDC86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123" name="Picture 8" descr="Plug ">
                <a:extLst>
                  <a:ext uri="{FF2B5EF4-FFF2-40B4-BE49-F238E27FC236}">
                    <a16:creationId xmlns:a16="http://schemas.microsoft.com/office/drawing/2014/main" id="{0166CC0D-EBA0-D8EF-84C6-3DA3759A0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24" name="Group 2123">
                <a:extLst>
                  <a:ext uri="{FF2B5EF4-FFF2-40B4-BE49-F238E27FC236}">
                    <a16:creationId xmlns:a16="http://schemas.microsoft.com/office/drawing/2014/main" id="{E63394F8-92B8-7AE0-7436-2CD47D3FD0D6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125" name="Oval 2124">
                  <a:extLst>
                    <a:ext uri="{FF2B5EF4-FFF2-40B4-BE49-F238E27FC236}">
                      <a16:creationId xmlns:a16="http://schemas.microsoft.com/office/drawing/2014/main" id="{98DF6E0C-7C35-C311-1B63-622100D328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pattFill prst="dkUpDiag">
                  <a:fgClr>
                    <a:srgbClr val="028937"/>
                  </a:fgClr>
                  <a:bgClr>
                    <a:schemeClr val="bg1"/>
                  </a:bgClr>
                </a:patt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6" name="Oval 2125">
                  <a:extLst>
                    <a:ext uri="{FF2B5EF4-FFF2-40B4-BE49-F238E27FC236}">
                      <a16:creationId xmlns:a16="http://schemas.microsoft.com/office/drawing/2014/main" id="{6193AA62-7D0A-DA3F-271C-B32DB48FF1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7" name="Oval 2126">
                  <a:extLst>
                    <a:ext uri="{FF2B5EF4-FFF2-40B4-BE49-F238E27FC236}">
                      <a16:creationId xmlns:a16="http://schemas.microsoft.com/office/drawing/2014/main" id="{BD58EE7A-0318-5617-681D-6997EFF6A8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116" name="Group 2115">
              <a:extLst>
                <a:ext uri="{FF2B5EF4-FFF2-40B4-BE49-F238E27FC236}">
                  <a16:creationId xmlns:a16="http://schemas.microsoft.com/office/drawing/2014/main" id="{D8360D95-B0EE-BAD8-ED91-F963A84954C9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118" name="Picture 4" descr="Natural gas ">
                <a:extLst>
                  <a:ext uri="{FF2B5EF4-FFF2-40B4-BE49-F238E27FC236}">
                    <a16:creationId xmlns:a16="http://schemas.microsoft.com/office/drawing/2014/main" id="{D1A733F3-5D38-9921-5B41-EB2DC9A4E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19" name="Group 2118">
                <a:extLst>
                  <a:ext uri="{FF2B5EF4-FFF2-40B4-BE49-F238E27FC236}">
                    <a16:creationId xmlns:a16="http://schemas.microsoft.com/office/drawing/2014/main" id="{C120B9B0-E8CE-C1A5-D61F-A3AC74F7B7E7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120" name="Oval 2119">
                  <a:extLst>
                    <a:ext uri="{FF2B5EF4-FFF2-40B4-BE49-F238E27FC236}">
                      <a16:creationId xmlns:a16="http://schemas.microsoft.com/office/drawing/2014/main" id="{11BB41BF-B6DD-3112-3613-B43076EC6A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1" name="Oval 2120">
                  <a:extLst>
                    <a:ext uri="{FF2B5EF4-FFF2-40B4-BE49-F238E27FC236}">
                      <a16:creationId xmlns:a16="http://schemas.microsoft.com/office/drawing/2014/main" id="{BDDB0755-67CA-BED3-AF13-57D537CC6A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2" name="Oval 2121">
                  <a:extLst>
                    <a:ext uri="{FF2B5EF4-FFF2-40B4-BE49-F238E27FC236}">
                      <a16:creationId xmlns:a16="http://schemas.microsoft.com/office/drawing/2014/main" id="{62F83369-87BE-7F61-CDFF-DD127C5E5D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17" name="Rectangle 2116">
              <a:extLst>
                <a:ext uri="{FF2B5EF4-FFF2-40B4-BE49-F238E27FC236}">
                  <a16:creationId xmlns:a16="http://schemas.microsoft.com/office/drawing/2014/main" id="{BCD22B8F-A470-8AEF-8098-83CC2091DF86}"/>
                </a:ext>
              </a:extLst>
            </p:cNvPr>
            <p:cNvSpPr/>
            <p:nvPr/>
          </p:nvSpPr>
          <p:spPr>
            <a:xfrm>
              <a:off x="809626" y="3946923"/>
              <a:ext cx="926948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0" name="Group 2129">
            <a:extLst>
              <a:ext uri="{FF2B5EF4-FFF2-40B4-BE49-F238E27FC236}">
                <a16:creationId xmlns:a16="http://schemas.microsoft.com/office/drawing/2014/main" id="{FD19D93C-3385-0941-FF33-6C97B3826879}"/>
              </a:ext>
            </a:extLst>
          </p:cNvPr>
          <p:cNvGrpSpPr/>
          <p:nvPr/>
        </p:nvGrpSpPr>
        <p:grpSpPr>
          <a:xfrm>
            <a:off x="7291336" y="5225074"/>
            <a:ext cx="940396" cy="982265"/>
            <a:chOff x="796178" y="3946923"/>
            <a:chExt cx="940396" cy="982265"/>
          </a:xfrm>
        </p:grpSpPr>
        <p:grpSp>
          <p:nvGrpSpPr>
            <p:cNvPr id="2131" name="Group 2130">
              <a:extLst>
                <a:ext uri="{FF2B5EF4-FFF2-40B4-BE49-F238E27FC236}">
                  <a16:creationId xmlns:a16="http://schemas.microsoft.com/office/drawing/2014/main" id="{F4124B56-FBB1-F61E-1670-82BA0D7157B9}"/>
                </a:ext>
              </a:extLst>
            </p:cNvPr>
            <p:cNvGrpSpPr/>
            <p:nvPr/>
          </p:nvGrpSpPr>
          <p:grpSpPr>
            <a:xfrm>
              <a:off x="812268" y="4191381"/>
              <a:ext cx="659309" cy="304800"/>
              <a:chOff x="1046442" y="4146661"/>
              <a:chExt cx="659309" cy="304800"/>
            </a:xfrm>
          </p:grpSpPr>
          <p:pic>
            <p:nvPicPr>
              <p:cNvPr id="2139" name="Picture 8" descr="Plug ">
                <a:extLst>
                  <a:ext uri="{FF2B5EF4-FFF2-40B4-BE49-F238E27FC236}">
                    <a16:creationId xmlns:a16="http://schemas.microsoft.com/office/drawing/2014/main" id="{0A33C3CC-2D88-F6EC-F2AB-1417030B2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40" name="Group 2139">
                <a:extLst>
                  <a:ext uri="{FF2B5EF4-FFF2-40B4-BE49-F238E27FC236}">
                    <a16:creationId xmlns:a16="http://schemas.microsoft.com/office/drawing/2014/main" id="{A0C1EF01-752F-8999-A927-A1E649D9C33B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257055" cy="108000"/>
                <a:chOff x="1448696" y="4255040"/>
                <a:chExt cx="257055" cy="108000"/>
              </a:xfrm>
            </p:grpSpPr>
            <p:sp>
              <p:nvSpPr>
                <p:cNvPr id="2141" name="Oval 2140">
                  <a:extLst>
                    <a:ext uri="{FF2B5EF4-FFF2-40B4-BE49-F238E27FC236}">
                      <a16:creationId xmlns:a16="http://schemas.microsoft.com/office/drawing/2014/main" id="{4E3E8DF6-4A59-879E-A372-369CAEEEBA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solidFill>
                  <a:srgbClr val="0289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2" name="Oval 2141">
                  <a:extLst>
                    <a:ext uri="{FF2B5EF4-FFF2-40B4-BE49-F238E27FC236}">
                      <a16:creationId xmlns:a16="http://schemas.microsoft.com/office/drawing/2014/main" id="{A6D4C17F-6D41-0FA0-E605-AA44494778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2132" name="Group 2131">
              <a:extLst>
                <a:ext uri="{FF2B5EF4-FFF2-40B4-BE49-F238E27FC236}">
                  <a16:creationId xmlns:a16="http://schemas.microsoft.com/office/drawing/2014/main" id="{F03B593D-89CB-D523-8DD9-2402B85ABC91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134" name="Picture 4" descr="Natural gas ">
                <a:extLst>
                  <a:ext uri="{FF2B5EF4-FFF2-40B4-BE49-F238E27FC236}">
                    <a16:creationId xmlns:a16="http://schemas.microsoft.com/office/drawing/2014/main" id="{5FC25B87-6C07-FB17-56DF-319422A2C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35" name="Group 2134">
                <a:extLst>
                  <a:ext uri="{FF2B5EF4-FFF2-40B4-BE49-F238E27FC236}">
                    <a16:creationId xmlns:a16="http://schemas.microsoft.com/office/drawing/2014/main" id="{1516B9E0-419D-4435-E104-4F05E02A5B66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136" name="Oval 2135">
                  <a:extLst>
                    <a:ext uri="{FF2B5EF4-FFF2-40B4-BE49-F238E27FC236}">
                      <a16:creationId xmlns:a16="http://schemas.microsoft.com/office/drawing/2014/main" id="{9E8A6152-FC60-60FA-18D1-AA2B9E043F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37" name="Oval 2136">
                  <a:extLst>
                    <a:ext uri="{FF2B5EF4-FFF2-40B4-BE49-F238E27FC236}">
                      <a16:creationId xmlns:a16="http://schemas.microsoft.com/office/drawing/2014/main" id="{C759FB93-F8D3-957C-8248-7BA6582FFC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8" name="Oval 2137">
                  <a:extLst>
                    <a:ext uri="{FF2B5EF4-FFF2-40B4-BE49-F238E27FC236}">
                      <a16:creationId xmlns:a16="http://schemas.microsoft.com/office/drawing/2014/main" id="{24017404-EA14-A404-9D91-F67EF8416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33" name="Rectangle 2132">
              <a:extLst>
                <a:ext uri="{FF2B5EF4-FFF2-40B4-BE49-F238E27FC236}">
                  <a16:creationId xmlns:a16="http://schemas.microsoft.com/office/drawing/2014/main" id="{43732C86-8B22-645A-E8A9-5898BDBDAC26}"/>
                </a:ext>
              </a:extLst>
            </p:cNvPr>
            <p:cNvSpPr/>
            <p:nvPr/>
          </p:nvSpPr>
          <p:spPr>
            <a:xfrm>
              <a:off x="809626" y="3946923"/>
              <a:ext cx="926948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46" name="Group 2145">
            <a:extLst>
              <a:ext uri="{FF2B5EF4-FFF2-40B4-BE49-F238E27FC236}">
                <a16:creationId xmlns:a16="http://schemas.microsoft.com/office/drawing/2014/main" id="{3C4DBA81-C833-DC11-83E0-796F5CCE6263}"/>
              </a:ext>
            </a:extLst>
          </p:cNvPr>
          <p:cNvGrpSpPr/>
          <p:nvPr/>
        </p:nvGrpSpPr>
        <p:grpSpPr>
          <a:xfrm>
            <a:off x="8554847" y="3445890"/>
            <a:ext cx="940396" cy="982265"/>
            <a:chOff x="796178" y="3946923"/>
            <a:chExt cx="940396" cy="982265"/>
          </a:xfrm>
        </p:grpSpPr>
        <p:grpSp>
          <p:nvGrpSpPr>
            <p:cNvPr id="2147" name="Group 2146">
              <a:extLst>
                <a:ext uri="{FF2B5EF4-FFF2-40B4-BE49-F238E27FC236}">
                  <a16:creationId xmlns:a16="http://schemas.microsoft.com/office/drawing/2014/main" id="{170F4FF2-81D8-08D7-6041-DAD743E13967}"/>
                </a:ext>
              </a:extLst>
            </p:cNvPr>
            <p:cNvGrpSpPr/>
            <p:nvPr/>
          </p:nvGrpSpPr>
          <p:grpSpPr>
            <a:xfrm>
              <a:off x="812268" y="4191381"/>
              <a:ext cx="803021" cy="304800"/>
              <a:chOff x="1046442" y="4146661"/>
              <a:chExt cx="803021" cy="304800"/>
            </a:xfrm>
          </p:grpSpPr>
          <p:pic>
            <p:nvPicPr>
              <p:cNvPr id="2155" name="Picture 8" descr="Plug ">
                <a:extLst>
                  <a:ext uri="{FF2B5EF4-FFF2-40B4-BE49-F238E27FC236}">
                    <a16:creationId xmlns:a16="http://schemas.microsoft.com/office/drawing/2014/main" id="{1F0298C1-23A2-3D30-3C52-691A14216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1466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56" name="Group 2155">
                <a:extLst>
                  <a:ext uri="{FF2B5EF4-FFF2-40B4-BE49-F238E27FC236}">
                    <a16:creationId xmlns:a16="http://schemas.microsoft.com/office/drawing/2014/main" id="{CB407DDA-94D1-757F-2CFE-A89592E939D1}"/>
                  </a:ext>
                </a:extLst>
              </p:cNvPr>
              <p:cNvGrpSpPr/>
              <p:nvPr/>
            </p:nvGrpSpPr>
            <p:grpSpPr>
              <a:xfrm>
                <a:off x="1448696" y="4255040"/>
                <a:ext cx="400767" cy="108337"/>
                <a:chOff x="1448696" y="4255040"/>
                <a:chExt cx="400767" cy="108337"/>
              </a:xfrm>
            </p:grpSpPr>
            <p:sp>
              <p:nvSpPr>
                <p:cNvPr id="2157" name="Oval 2156">
                  <a:extLst>
                    <a:ext uri="{FF2B5EF4-FFF2-40B4-BE49-F238E27FC236}">
                      <a16:creationId xmlns:a16="http://schemas.microsoft.com/office/drawing/2014/main" id="{FC35F17F-C7F2-506B-F33B-64839DF560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pattFill prst="dkUpDiag">
                  <a:fgClr>
                    <a:srgbClr val="028937"/>
                  </a:fgClr>
                  <a:bgClr>
                    <a:schemeClr val="bg1"/>
                  </a:bgClr>
                </a:pattFill>
                <a:ln>
                  <a:solidFill>
                    <a:srgbClr val="0289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8" name="Oval 2157">
                  <a:extLst>
                    <a:ext uri="{FF2B5EF4-FFF2-40B4-BE49-F238E27FC236}">
                      <a16:creationId xmlns:a16="http://schemas.microsoft.com/office/drawing/2014/main" id="{FAFF9E51-4760-DD38-ADE8-E54EB99605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7751" y="4255040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9" name="Oval 2158">
                  <a:extLst>
                    <a:ext uri="{FF2B5EF4-FFF2-40B4-BE49-F238E27FC236}">
                      <a16:creationId xmlns:a16="http://schemas.microsoft.com/office/drawing/2014/main" id="{92C50CD0-7336-7ABA-AF6C-6DBC62012B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41463" y="4255377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148" name="Group 2147">
              <a:extLst>
                <a:ext uri="{FF2B5EF4-FFF2-40B4-BE49-F238E27FC236}">
                  <a16:creationId xmlns:a16="http://schemas.microsoft.com/office/drawing/2014/main" id="{5CB3E1BA-A571-D93A-4FCD-2CACA7E5A3BD}"/>
                </a:ext>
              </a:extLst>
            </p:cNvPr>
            <p:cNvGrpSpPr/>
            <p:nvPr/>
          </p:nvGrpSpPr>
          <p:grpSpPr>
            <a:xfrm>
              <a:off x="796178" y="4586784"/>
              <a:ext cx="812491" cy="304800"/>
              <a:chOff x="1046442" y="4564310"/>
              <a:chExt cx="812491" cy="304800"/>
            </a:xfrm>
          </p:grpSpPr>
          <p:pic>
            <p:nvPicPr>
              <p:cNvPr id="2150" name="Picture 4" descr="Natural gas ">
                <a:extLst>
                  <a:ext uri="{FF2B5EF4-FFF2-40B4-BE49-F238E27FC236}">
                    <a16:creationId xmlns:a16="http://schemas.microsoft.com/office/drawing/2014/main" id="{A1E0E8C9-4398-8C3E-7D3A-868A5B815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442" y="456431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51" name="Group 2150">
                <a:extLst>
                  <a:ext uri="{FF2B5EF4-FFF2-40B4-BE49-F238E27FC236}">
                    <a16:creationId xmlns:a16="http://schemas.microsoft.com/office/drawing/2014/main" id="{F500E0D8-3947-4A5A-8A93-8F341C15A1A2}"/>
                  </a:ext>
                </a:extLst>
              </p:cNvPr>
              <p:cNvGrpSpPr/>
              <p:nvPr/>
            </p:nvGrpSpPr>
            <p:grpSpPr>
              <a:xfrm>
                <a:off x="1448696" y="4671863"/>
                <a:ext cx="410237" cy="110823"/>
                <a:chOff x="1448696" y="4252217"/>
                <a:chExt cx="410237" cy="110823"/>
              </a:xfrm>
            </p:grpSpPr>
            <p:sp>
              <p:nvSpPr>
                <p:cNvPr id="2152" name="Oval 2151">
                  <a:extLst>
                    <a:ext uri="{FF2B5EF4-FFF2-40B4-BE49-F238E27FC236}">
                      <a16:creationId xmlns:a16="http://schemas.microsoft.com/office/drawing/2014/main" id="{82B67284-1CC1-D529-0FA3-2ED42E48EB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48696" y="4255040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3" name="Oval 2152">
                  <a:extLst>
                    <a:ext uri="{FF2B5EF4-FFF2-40B4-BE49-F238E27FC236}">
                      <a16:creationId xmlns:a16="http://schemas.microsoft.com/office/drawing/2014/main" id="{25FD3090-7135-E858-3181-EC017ACB25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02172" y="4252217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4" name="Oval 2153">
                  <a:extLst>
                    <a:ext uri="{FF2B5EF4-FFF2-40B4-BE49-F238E27FC236}">
                      <a16:creationId xmlns:a16="http://schemas.microsoft.com/office/drawing/2014/main" id="{E55865D4-56FC-4475-53CB-FE5D7827F7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50933" y="4252488"/>
                  <a:ext cx="108000" cy="108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49" name="Rectangle 2148">
              <a:extLst>
                <a:ext uri="{FF2B5EF4-FFF2-40B4-BE49-F238E27FC236}">
                  <a16:creationId xmlns:a16="http://schemas.microsoft.com/office/drawing/2014/main" id="{B499609A-B39C-C752-B10F-6BA6B8A0A053}"/>
                </a:ext>
              </a:extLst>
            </p:cNvPr>
            <p:cNvSpPr/>
            <p:nvPr/>
          </p:nvSpPr>
          <p:spPr>
            <a:xfrm>
              <a:off x="809626" y="3946923"/>
              <a:ext cx="926948" cy="982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64" name="Group 2163">
            <a:extLst>
              <a:ext uri="{FF2B5EF4-FFF2-40B4-BE49-F238E27FC236}">
                <a16:creationId xmlns:a16="http://schemas.microsoft.com/office/drawing/2014/main" id="{DD2F667F-5C37-1376-E101-4145A3CB0F45}"/>
              </a:ext>
            </a:extLst>
          </p:cNvPr>
          <p:cNvGrpSpPr/>
          <p:nvPr/>
        </p:nvGrpSpPr>
        <p:grpSpPr>
          <a:xfrm>
            <a:off x="2407762" y="3949462"/>
            <a:ext cx="195742" cy="1421727"/>
            <a:chOff x="2407762" y="3949462"/>
            <a:chExt cx="195742" cy="1421727"/>
          </a:xfrm>
        </p:grpSpPr>
        <p:sp>
          <p:nvSpPr>
            <p:cNvPr id="2161" name="Oval 2160">
              <a:extLst>
                <a:ext uri="{FF2B5EF4-FFF2-40B4-BE49-F238E27FC236}">
                  <a16:creationId xmlns:a16="http://schemas.microsoft.com/office/drawing/2014/main" id="{1616CF69-CEEA-A1D9-D551-ED896F8B1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07762" y="394946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63" name="Straight Connector 2162">
              <a:extLst>
                <a:ext uri="{FF2B5EF4-FFF2-40B4-BE49-F238E27FC236}">
                  <a16:creationId xmlns:a16="http://schemas.microsoft.com/office/drawing/2014/main" id="{E9A2C59A-8232-266E-3BBC-F3F4F9EF8601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2474780" y="4057462"/>
              <a:ext cx="128724" cy="1313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1BD1D45B-365C-D16C-426A-F59684DC6A35}"/>
              </a:ext>
            </a:extLst>
          </p:cNvPr>
          <p:cNvGrpSpPr/>
          <p:nvPr/>
        </p:nvGrpSpPr>
        <p:grpSpPr>
          <a:xfrm>
            <a:off x="2456518" y="2220622"/>
            <a:ext cx="856606" cy="1116824"/>
            <a:chOff x="1659156" y="2940638"/>
            <a:chExt cx="856606" cy="1116824"/>
          </a:xfrm>
        </p:grpSpPr>
        <p:sp>
          <p:nvSpPr>
            <p:cNvPr id="2166" name="Oval 2165">
              <a:extLst>
                <a:ext uri="{FF2B5EF4-FFF2-40B4-BE49-F238E27FC236}">
                  <a16:creationId xmlns:a16="http://schemas.microsoft.com/office/drawing/2014/main" id="{EEC828BD-5A02-C034-D0BB-86803D2FC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07762" y="394946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67" name="Straight Connector 2166">
              <a:extLst>
                <a:ext uri="{FF2B5EF4-FFF2-40B4-BE49-F238E27FC236}">
                  <a16:creationId xmlns:a16="http://schemas.microsoft.com/office/drawing/2014/main" id="{88D2A2FF-F785-9106-FC7F-BE5ADE17201C}"/>
                </a:ext>
              </a:extLst>
            </p:cNvPr>
            <p:cNvCxnSpPr>
              <a:cxnSpLocks/>
              <a:stCxn id="2069" idx="2"/>
              <a:endCxn id="2166" idx="1"/>
            </p:cNvCxnSpPr>
            <p:nvPr/>
          </p:nvCxnSpPr>
          <p:spPr>
            <a:xfrm>
              <a:off x="1659156" y="2940638"/>
              <a:ext cx="764422" cy="1024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0" name="Group 2169">
            <a:extLst>
              <a:ext uri="{FF2B5EF4-FFF2-40B4-BE49-F238E27FC236}">
                <a16:creationId xmlns:a16="http://schemas.microsoft.com/office/drawing/2014/main" id="{55BAAAA7-AA1F-997B-10FE-A002F8602682}"/>
              </a:ext>
            </a:extLst>
          </p:cNvPr>
          <p:cNvGrpSpPr/>
          <p:nvPr/>
        </p:nvGrpSpPr>
        <p:grpSpPr>
          <a:xfrm>
            <a:off x="3738524" y="2373022"/>
            <a:ext cx="959459" cy="1059674"/>
            <a:chOff x="2407762" y="2997788"/>
            <a:chExt cx="959459" cy="1059674"/>
          </a:xfrm>
        </p:grpSpPr>
        <p:sp>
          <p:nvSpPr>
            <p:cNvPr id="2171" name="Oval 2170">
              <a:extLst>
                <a:ext uri="{FF2B5EF4-FFF2-40B4-BE49-F238E27FC236}">
                  <a16:creationId xmlns:a16="http://schemas.microsoft.com/office/drawing/2014/main" id="{6FE3DD83-37D3-4D28-CECF-9E50DF6D1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07762" y="394946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72" name="Straight Connector 2171">
              <a:extLst>
                <a:ext uri="{FF2B5EF4-FFF2-40B4-BE49-F238E27FC236}">
                  <a16:creationId xmlns:a16="http://schemas.microsoft.com/office/drawing/2014/main" id="{3311C67A-6C7E-C41C-95F1-9054EEEE989B}"/>
                </a:ext>
              </a:extLst>
            </p:cNvPr>
            <p:cNvCxnSpPr>
              <a:cxnSpLocks/>
              <a:stCxn id="2085" idx="2"/>
              <a:endCxn id="2171" idx="7"/>
            </p:cNvCxnSpPr>
            <p:nvPr/>
          </p:nvCxnSpPr>
          <p:spPr>
            <a:xfrm flipH="1">
              <a:off x="2499946" y="2997788"/>
              <a:ext cx="867275" cy="9674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CDA4A961-0C66-AD34-4722-12CA3A6729E9}"/>
              </a:ext>
            </a:extLst>
          </p:cNvPr>
          <p:cNvGrpSpPr/>
          <p:nvPr/>
        </p:nvGrpSpPr>
        <p:grpSpPr>
          <a:xfrm>
            <a:off x="5246334" y="5320652"/>
            <a:ext cx="469597" cy="769481"/>
            <a:chOff x="2407762" y="3949462"/>
            <a:chExt cx="469597" cy="769481"/>
          </a:xfrm>
        </p:grpSpPr>
        <p:sp>
          <p:nvSpPr>
            <p:cNvPr id="2176" name="Oval 2175">
              <a:extLst>
                <a:ext uri="{FF2B5EF4-FFF2-40B4-BE49-F238E27FC236}">
                  <a16:creationId xmlns:a16="http://schemas.microsoft.com/office/drawing/2014/main" id="{3C9E65EE-EB02-9C77-D3B3-A24EA9976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07762" y="394946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77" name="Straight Connector 2176">
              <a:extLst>
                <a:ext uri="{FF2B5EF4-FFF2-40B4-BE49-F238E27FC236}">
                  <a16:creationId xmlns:a16="http://schemas.microsoft.com/office/drawing/2014/main" id="{C336F05E-8C0F-8F92-E41B-B3A0BEF9AB02}"/>
                </a:ext>
              </a:extLst>
            </p:cNvPr>
            <p:cNvCxnSpPr>
              <a:cxnSpLocks/>
              <a:stCxn id="25" idx="1"/>
              <a:endCxn id="2176" idx="5"/>
            </p:cNvCxnSpPr>
            <p:nvPr/>
          </p:nvCxnSpPr>
          <p:spPr>
            <a:xfrm flipH="1" flipV="1">
              <a:off x="2499946" y="4041646"/>
              <a:ext cx="377413" cy="677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4" name="Oval 2183">
            <a:extLst>
              <a:ext uri="{FF2B5EF4-FFF2-40B4-BE49-F238E27FC236}">
                <a16:creationId xmlns:a16="http://schemas.microsoft.com/office/drawing/2014/main" id="{EB29F31A-C0C5-2674-7670-418B2A29A417}"/>
              </a:ext>
            </a:extLst>
          </p:cNvPr>
          <p:cNvSpPr>
            <a:spLocks noChangeAspect="1"/>
          </p:cNvSpPr>
          <p:nvPr/>
        </p:nvSpPr>
        <p:spPr>
          <a:xfrm>
            <a:off x="4726459" y="496602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7" name="Oval 2186">
            <a:extLst>
              <a:ext uri="{FF2B5EF4-FFF2-40B4-BE49-F238E27FC236}">
                <a16:creationId xmlns:a16="http://schemas.microsoft.com/office/drawing/2014/main" id="{479B8F84-FF62-4A3B-685E-977858507A39}"/>
              </a:ext>
            </a:extLst>
          </p:cNvPr>
          <p:cNvSpPr>
            <a:spLocks noChangeAspect="1"/>
          </p:cNvSpPr>
          <p:nvPr/>
        </p:nvSpPr>
        <p:spPr>
          <a:xfrm>
            <a:off x="5162151" y="467409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88" name="Straight Connector 2187">
            <a:extLst>
              <a:ext uri="{FF2B5EF4-FFF2-40B4-BE49-F238E27FC236}">
                <a16:creationId xmlns:a16="http://schemas.microsoft.com/office/drawing/2014/main" id="{56227BD9-2D68-3C77-27D4-C6A599538B75}"/>
              </a:ext>
            </a:extLst>
          </p:cNvPr>
          <p:cNvCxnSpPr>
            <a:cxnSpLocks/>
            <a:stCxn id="2117" idx="1"/>
          </p:cNvCxnSpPr>
          <p:nvPr/>
        </p:nvCxnSpPr>
        <p:spPr>
          <a:xfrm flipH="1" flipV="1">
            <a:off x="5237782" y="4733941"/>
            <a:ext cx="3501159" cy="46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Oval 2189">
            <a:extLst>
              <a:ext uri="{FF2B5EF4-FFF2-40B4-BE49-F238E27FC236}">
                <a16:creationId xmlns:a16="http://schemas.microsoft.com/office/drawing/2014/main" id="{260E782C-79F2-FC6D-70BC-5F013137D01A}"/>
              </a:ext>
            </a:extLst>
          </p:cNvPr>
          <p:cNvSpPr>
            <a:spLocks noChangeAspect="1"/>
          </p:cNvSpPr>
          <p:nvPr/>
        </p:nvSpPr>
        <p:spPr>
          <a:xfrm>
            <a:off x="4919287" y="389546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91" name="Straight Connector 2190">
            <a:extLst>
              <a:ext uri="{FF2B5EF4-FFF2-40B4-BE49-F238E27FC236}">
                <a16:creationId xmlns:a16="http://schemas.microsoft.com/office/drawing/2014/main" id="{6B0795E8-D4A6-BFFC-E17C-199855C414C0}"/>
              </a:ext>
            </a:extLst>
          </p:cNvPr>
          <p:cNvCxnSpPr>
            <a:cxnSpLocks/>
            <a:stCxn id="2101" idx="1"/>
            <a:endCxn id="2190" idx="7"/>
          </p:cNvCxnSpPr>
          <p:nvPr/>
        </p:nvCxnSpPr>
        <p:spPr>
          <a:xfrm flipH="1">
            <a:off x="5011471" y="2846081"/>
            <a:ext cx="2800522" cy="1065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4" name="Oval 2193">
            <a:extLst>
              <a:ext uri="{FF2B5EF4-FFF2-40B4-BE49-F238E27FC236}">
                <a16:creationId xmlns:a16="http://schemas.microsoft.com/office/drawing/2014/main" id="{FBF2B659-E22B-9804-FEBF-8498A1EFCF70}"/>
              </a:ext>
            </a:extLst>
          </p:cNvPr>
          <p:cNvSpPr>
            <a:spLocks noChangeAspect="1"/>
          </p:cNvSpPr>
          <p:nvPr/>
        </p:nvSpPr>
        <p:spPr>
          <a:xfrm>
            <a:off x="4135435" y="382031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95" name="Straight Connector 2194">
            <a:extLst>
              <a:ext uri="{FF2B5EF4-FFF2-40B4-BE49-F238E27FC236}">
                <a16:creationId xmlns:a16="http://schemas.microsoft.com/office/drawing/2014/main" id="{37AE693D-292A-AC72-AA7F-580886D955CB}"/>
              </a:ext>
            </a:extLst>
          </p:cNvPr>
          <p:cNvCxnSpPr>
            <a:cxnSpLocks/>
            <a:stCxn id="2048" idx="2"/>
            <a:endCxn id="2194" idx="7"/>
          </p:cNvCxnSpPr>
          <p:nvPr/>
        </p:nvCxnSpPr>
        <p:spPr>
          <a:xfrm flipH="1">
            <a:off x="4227619" y="2181614"/>
            <a:ext cx="2311539" cy="165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7" name="Picture 2" descr="upload.wikimedia.org/wikipedia/commons/thumb/f/f0/...">
            <a:extLst>
              <a:ext uri="{FF2B5EF4-FFF2-40B4-BE49-F238E27FC236}">
                <a16:creationId xmlns:a16="http://schemas.microsoft.com/office/drawing/2014/main" id="{4B7B011E-8174-254F-0C31-F7434A17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34" y="1271273"/>
            <a:ext cx="255970" cy="1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" name="Oval 2211">
            <a:extLst>
              <a:ext uri="{FF2B5EF4-FFF2-40B4-BE49-F238E27FC236}">
                <a16:creationId xmlns:a16="http://schemas.microsoft.com/office/drawing/2014/main" id="{94E318C2-5902-3AFF-6E96-D9762A75D3C9}"/>
              </a:ext>
            </a:extLst>
          </p:cNvPr>
          <p:cNvSpPr>
            <a:spLocks noChangeAspect="1"/>
          </p:cNvSpPr>
          <p:nvPr/>
        </p:nvSpPr>
        <p:spPr>
          <a:xfrm>
            <a:off x="4398239" y="448233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13" name="Straight Connector 2212">
            <a:extLst>
              <a:ext uri="{FF2B5EF4-FFF2-40B4-BE49-F238E27FC236}">
                <a16:creationId xmlns:a16="http://schemas.microsoft.com/office/drawing/2014/main" id="{299C5DE2-E929-93F0-F953-E14C2AB9B332}"/>
              </a:ext>
            </a:extLst>
          </p:cNvPr>
          <p:cNvCxnSpPr>
            <a:cxnSpLocks/>
            <a:stCxn id="2149" idx="1"/>
          </p:cNvCxnSpPr>
          <p:nvPr/>
        </p:nvCxnSpPr>
        <p:spPr>
          <a:xfrm flipH="1">
            <a:off x="4483575" y="3937023"/>
            <a:ext cx="4084720" cy="589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6" name="Picture 24" descr="cdn.britannica.com/49/1049-004-AE4BAD3E/Flag-Greec...">
            <a:extLst>
              <a:ext uri="{FF2B5EF4-FFF2-40B4-BE49-F238E27FC236}">
                <a16:creationId xmlns:a16="http://schemas.microsoft.com/office/drawing/2014/main" id="{334E952A-645F-45A0-1960-B99CB990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95" y="5613408"/>
            <a:ext cx="272279" cy="1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85" name="Straight Connector 2184">
            <a:extLst>
              <a:ext uri="{FF2B5EF4-FFF2-40B4-BE49-F238E27FC236}">
                <a16:creationId xmlns:a16="http://schemas.microsoft.com/office/drawing/2014/main" id="{5C6C08AA-C80D-CC81-E6FF-C8D10C579687}"/>
              </a:ext>
            </a:extLst>
          </p:cNvPr>
          <p:cNvCxnSpPr>
            <a:cxnSpLocks/>
            <a:stCxn id="2133" idx="1"/>
            <a:endCxn id="2184" idx="6"/>
          </p:cNvCxnSpPr>
          <p:nvPr/>
        </p:nvCxnSpPr>
        <p:spPr>
          <a:xfrm flipH="1" flipV="1">
            <a:off x="4834459" y="5020023"/>
            <a:ext cx="2470325" cy="69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0" name="Picture 28" descr="upload.wikimedia.org/wikipedia/commons/7/79/Flag_o...">
            <a:extLst>
              <a:ext uri="{FF2B5EF4-FFF2-40B4-BE49-F238E27FC236}">
                <a16:creationId xmlns:a16="http://schemas.microsoft.com/office/drawing/2014/main" id="{7FD89A44-6974-DCD4-FC53-0CE85D1B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40" y="4705694"/>
            <a:ext cx="376218" cy="1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4" name="TextBox 2233">
            <a:extLst>
              <a:ext uri="{FF2B5EF4-FFF2-40B4-BE49-F238E27FC236}">
                <a16:creationId xmlns:a16="http://schemas.microsoft.com/office/drawing/2014/main" id="{B958B065-3F1B-7137-B5DA-739D81249FEF}"/>
              </a:ext>
            </a:extLst>
          </p:cNvPr>
          <p:cNvSpPr txBox="1"/>
          <p:nvPr/>
        </p:nvSpPr>
        <p:spPr>
          <a:xfrm>
            <a:off x="7503363" y="5945987"/>
            <a:ext cx="7889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/>
              <a:t>not applicable</a:t>
            </a:r>
          </a:p>
        </p:txBody>
      </p:sp>
      <p:sp>
        <p:nvSpPr>
          <p:cNvPr id="2235" name="TextBox 2234">
            <a:extLst>
              <a:ext uri="{FF2B5EF4-FFF2-40B4-BE49-F238E27FC236}">
                <a16:creationId xmlns:a16="http://schemas.microsoft.com/office/drawing/2014/main" id="{B3DBE48D-1332-CB4C-34E3-236FC99D0C7C}"/>
              </a:ext>
            </a:extLst>
          </p:cNvPr>
          <p:cNvSpPr txBox="1"/>
          <p:nvPr/>
        </p:nvSpPr>
        <p:spPr>
          <a:xfrm>
            <a:off x="8759864" y="4164904"/>
            <a:ext cx="7889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/>
              <a:t>not applicable</a:t>
            </a:r>
          </a:p>
        </p:txBody>
      </p:sp>
    </p:spTree>
    <p:extLst>
      <p:ext uri="{BB962C8B-B14F-4D97-AF65-F5344CB8AC3E}">
        <p14:creationId xmlns:p14="http://schemas.microsoft.com/office/powerpoint/2010/main" val="237242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C0EE-D69A-413E-A71F-E296C938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DDFACF2-615E-4505-88A9-5D57CE56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08199"/>
              </p:ext>
            </p:extLst>
          </p:nvPr>
        </p:nvGraphicFramePr>
        <p:xfrm>
          <a:off x="704086" y="1923470"/>
          <a:ext cx="10515599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92151">
                  <a:extLst>
                    <a:ext uri="{9D8B030D-6E8A-4147-A177-3AD203B41FA5}">
                      <a16:colId xmlns:a16="http://schemas.microsoft.com/office/drawing/2014/main" val="2744729621"/>
                    </a:ext>
                  </a:extLst>
                </a:gridCol>
                <a:gridCol w="9923448">
                  <a:extLst>
                    <a:ext uri="{9D8B030D-6E8A-4147-A177-3AD203B41FA5}">
                      <a16:colId xmlns:a16="http://schemas.microsoft.com/office/drawing/2014/main" val="72417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Fundamentals of the electricity and gas sectors in the Adriatic-Ionian region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1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status of market development in the Adriatic-Ionian region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137160" marB="1371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needed to integrate energy markets in the Adriatic-Ionian region</a:t>
                      </a:r>
                      <a:endParaRPr lang="en-US" sz="2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135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368F9-1456-426D-9250-0A4CFC5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65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7F658D-19A0-3D04-72DA-B1092268DBCE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6957A-893E-946D-F283-ED01E76023F4}"/>
              </a:ext>
            </a:extLst>
          </p:cNvPr>
          <p:cNvSpPr/>
          <p:nvPr/>
        </p:nvSpPr>
        <p:spPr>
          <a:xfrm>
            <a:off x="398281" y="6297813"/>
            <a:ext cx="968064" cy="461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C4DE9-DFD5-9EF4-481A-B335B5FA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current EU market setting sets the pathway for market integration in the Adriatic-Ionian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028FB-272E-E88D-8AEC-A3010445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DF19-9391-3996-423A-409619F697B2}"/>
              </a:ext>
            </a:extLst>
          </p:cNvPr>
          <p:cNvSpPr/>
          <p:nvPr/>
        </p:nvSpPr>
        <p:spPr>
          <a:xfrm>
            <a:off x="704085" y="1310326"/>
            <a:ext cx="4951997" cy="4336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Electricity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67519-8A24-31C8-E111-F4B577D28199}"/>
              </a:ext>
            </a:extLst>
          </p:cNvPr>
          <p:cNvSpPr/>
          <p:nvPr/>
        </p:nvSpPr>
        <p:spPr>
          <a:xfrm>
            <a:off x="704084" y="1905784"/>
            <a:ext cx="4951997" cy="2873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European target model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Country-level exchanges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Market coupling in the day-ahead and intraday timeframes (SDAC and SIDC)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Implicit allocation ensures efficiency in the use of transmission capacity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European platform for balancing products (TERRE, MARI, PICASSO)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Efficiency in the spot markets ensures efficiency in the forward markets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08C01-A6DD-979A-F282-1EE49BA7293D}"/>
              </a:ext>
            </a:extLst>
          </p:cNvPr>
          <p:cNvSpPr/>
          <p:nvPr/>
        </p:nvSpPr>
        <p:spPr>
          <a:xfrm>
            <a:off x="6267689" y="1310326"/>
            <a:ext cx="4951997" cy="4336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Natural gas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3604D-7FB9-CFD8-C4EB-194A4B8EB34A}"/>
              </a:ext>
            </a:extLst>
          </p:cNvPr>
          <p:cNvSpPr/>
          <p:nvPr/>
        </p:nvSpPr>
        <p:spPr>
          <a:xfrm>
            <a:off x="6267688" y="1905784"/>
            <a:ext cx="4951997" cy="2873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Entry-exit model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Country-level virtual trading points (VTPs)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Entry-exit tariffs to transport gas </a:t>
            </a:r>
            <a:r>
              <a:rPr lang="en-GB" sz="1400" dirty="0">
                <a:solidFill>
                  <a:schemeClr val="tx1"/>
                </a:solidFill>
                <a:sym typeface="Wingdings" panose="05000000000000000000" pitchFamily="2" charset="2"/>
              </a:rPr>
              <a:t> each VTP is a ‘hub’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Explicit allocation of transmission capacity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CAM regulation requires efficient allocation procedures, incl. anti-hoarding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For most IPs, a single “go-to” platform facilitates shipping at EU level (PRISMA)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Liquid forward markets indexed to spot prices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Most liquid market (TTF) act as price benchmark across EU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57F78-7A9D-D132-9842-3B1E7D9384B6}"/>
              </a:ext>
            </a:extLst>
          </p:cNvPr>
          <p:cNvSpPr/>
          <p:nvPr/>
        </p:nvSpPr>
        <p:spPr>
          <a:xfrm>
            <a:off x="704083" y="4941432"/>
            <a:ext cx="10515600" cy="4610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Planning of new infrastructures is coordinated at European level (TYNDP)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A0BF49-4482-D668-1985-D715F2F49159}"/>
              </a:ext>
            </a:extLst>
          </p:cNvPr>
          <p:cNvSpPr/>
          <p:nvPr/>
        </p:nvSpPr>
        <p:spPr>
          <a:xfrm>
            <a:off x="704083" y="5564495"/>
            <a:ext cx="10515600" cy="4610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There is value for newly developed markets to maintain the same trading arrangements as the more liquid ones </a:t>
            </a:r>
            <a:r>
              <a:rPr lang="en-GB" sz="1200" dirty="0">
                <a:solidFill>
                  <a:schemeClr val="tx1"/>
                </a:solidFill>
              </a:rPr>
              <a:t>(e.g., trading venues, collateral management, product design,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9FE47-79CA-1AFD-E71D-33C30CE0CBE4}"/>
              </a:ext>
            </a:extLst>
          </p:cNvPr>
          <p:cNvSpPr/>
          <p:nvPr/>
        </p:nvSpPr>
        <p:spPr>
          <a:xfrm>
            <a:off x="704083" y="6187558"/>
            <a:ext cx="10515600" cy="4610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Transposition of 3</a:t>
            </a:r>
            <a:r>
              <a:rPr lang="en-GB" sz="1600" baseline="30000" dirty="0">
                <a:solidFill>
                  <a:schemeClr val="tx1"/>
                </a:solidFill>
              </a:rPr>
              <a:t>rd</a:t>
            </a:r>
            <a:r>
              <a:rPr lang="en-GB" sz="1600" dirty="0">
                <a:solidFill>
                  <a:schemeClr val="tx1"/>
                </a:solidFill>
              </a:rPr>
              <a:t> and 4</a:t>
            </a:r>
            <a:r>
              <a:rPr lang="en-GB" sz="1600" baseline="30000" dirty="0">
                <a:solidFill>
                  <a:schemeClr val="tx1"/>
                </a:solidFill>
              </a:rPr>
              <a:t>th</a:t>
            </a:r>
            <a:r>
              <a:rPr lang="en-GB" sz="1600" dirty="0">
                <a:solidFill>
                  <a:schemeClr val="tx1"/>
                </a:solidFill>
              </a:rPr>
              <a:t> energy package into national law for Energy Community Parties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430E5A-346A-9A5E-52AE-EC1C826CAD82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06FB6-921F-3852-0232-C8CCD571C674}"/>
              </a:ext>
            </a:extLst>
          </p:cNvPr>
          <p:cNvSpPr/>
          <p:nvPr/>
        </p:nvSpPr>
        <p:spPr>
          <a:xfrm>
            <a:off x="265935" y="6209769"/>
            <a:ext cx="1267590" cy="557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7EB0E-078D-AEED-7D94-D4765180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implementation of the integration strategy is made easier by the constraints set at European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A7F74-CB88-FE89-4112-B61D028F128E}"/>
              </a:ext>
            </a:extLst>
          </p:cNvPr>
          <p:cNvSpPr/>
          <p:nvPr/>
        </p:nvSpPr>
        <p:spPr>
          <a:xfrm>
            <a:off x="704085" y="1319437"/>
            <a:ext cx="10447824" cy="716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 of the integration strategy can be simpler for later comers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9B5AC-79C0-C77A-CFA9-77F50966F5A2}"/>
              </a:ext>
            </a:extLst>
          </p:cNvPr>
          <p:cNvSpPr/>
          <p:nvPr/>
        </p:nvSpPr>
        <p:spPr>
          <a:xfrm>
            <a:off x="704085" y="2224726"/>
            <a:ext cx="5102826" cy="4336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Electricity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54CD2-C801-7F8A-BB18-C13B2C5F9CBC}"/>
              </a:ext>
            </a:extLst>
          </p:cNvPr>
          <p:cNvSpPr/>
          <p:nvPr/>
        </p:nvSpPr>
        <p:spPr>
          <a:xfrm>
            <a:off x="704085" y="2764882"/>
            <a:ext cx="5102826" cy="3371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National power exchanges are Nominated Electricity Market Operators (NEMOs) for market coupling purposes – but actual market operations can be “delegated” to another NEMO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GME (Italy) runs operations for SEEPEX (Slovenia)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SEEPEX appointed as NEMO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Forward trading is largely centralized at EEX, so that products can be listed there to give immediate access to all EU traders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Intraday trading is centralized by Deutsche Börse, each national exchange acts as settlement agent towards other exchanges in case of cross-border transactions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18D6A0-F239-65F4-0C89-9B3F86DACB33}"/>
              </a:ext>
            </a:extLst>
          </p:cNvPr>
          <p:cNvSpPr/>
          <p:nvPr/>
        </p:nvSpPr>
        <p:spPr>
          <a:xfrm>
            <a:off x="6049083" y="2224726"/>
            <a:ext cx="5102826" cy="4336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6F2A4-81FE-DCB9-77FB-AED744E8EF4D}"/>
              </a:ext>
            </a:extLst>
          </p:cNvPr>
          <p:cNvSpPr/>
          <p:nvPr/>
        </p:nvSpPr>
        <p:spPr>
          <a:xfrm>
            <a:off x="6049083" y="2764882"/>
            <a:ext cx="5102826" cy="3371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“Merger” of entry-exit areas is an intuitive approach to market integration, but poses serious challenges due to the need for TSO-TSO coordination and inter-TSO compensation schemes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Effective and efficient integration is more likely to be achieved via the development of national VTPs + transmission capacity allocation procedures compatible with the CAM NC</a:t>
            </a:r>
          </a:p>
          <a:p>
            <a:endParaRPr lang="en-GB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Forward trading is largely centralized at EEX, so that products can be listed there to give immediate access to all EU traders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C6811-CF10-9B7C-F3A9-EF08F7865C9F}"/>
              </a:ext>
            </a:extLst>
          </p:cNvPr>
          <p:cNvSpPr/>
          <p:nvPr/>
        </p:nvSpPr>
        <p:spPr>
          <a:xfrm>
            <a:off x="704085" y="6243373"/>
            <a:ext cx="10447824" cy="35349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Implementation of EU codes and a sound regulatory framework are key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820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D1360F-E495-D68E-2C6C-7F384E3D4E2D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6E2D6-C3C0-9BC3-F8D3-34C2E3C5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needed to become NEMO?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C3A8D-C030-EB38-B331-45945546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37F73-7181-2021-3DE1-31774985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5" y="1496973"/>
            <a:ext cx="4839465" cy="2226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3C71-62BD-169C-D849-BDB7A8A5DE4B}"/>
              </a:ext>
            </a:extLst>
          </p:cNvPr>
          <p:cNvSpPr txBox="1"/>
          <p:nvPr/>
        </p:nvSpPr>
        <p:spPr>
          <a:xfrm>
            <a:off x="704085" y="11049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Adherence to the entire legal framework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20EB3-8C43-C175-0319-C2A8FE3B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145932"/>
            <a:ext cx="5239516" cy="210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C07787-0174-773B-E443-35857A428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16219"/>
            <a:ext cx="6332526" cy="2841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54F677-3078-14DD-F4AF-A803205F413B}"/>
              </a:ext>
            </a:extLst>
          </p:cNvPr>
          <p:cNvSpPr txBox="1"/>
          <p:nvPr/>
        </p:nvSpPr>
        <p:spPr>
          <a:xfrm>
            <a:off x="6342884" y="1127641"/>
            <a:ext cx="5145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Successful application as per Art. 6 of CACM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542EA-67E5-0808-F097-C9FFB0C5C91C}"/>
              </a:ext>
            </a:extLst>
          </p:cNvPr>
          <p:cNvSpPr/>
          <p:nvPr/>
        </p:nvSpPr>
        <p:spPr>
          <a:xfrm>
            <a:off x="8401050" y="4529590"/>
            <a:ext cx="3086865" cy="1428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complex and lengthy process that requires compliance to the EU regulatory framework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0D6C53-30EB-7862-4C10-67EE1484306E}"/>
              </a:ext>
            </a:extLst>
          </p:cNvPr>
          <p:cNvSpPr/>
          <p:nvPr/>
        </p:nvSpPr>
        <p:spPr>
          <a:xfrm>
            <a:off x="95250" y="178660"/>
            <a:ext cx="4257675" cy="69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>
                <a:solidFill>
                  <a:schemeClr val="tx1"/>
                </a:solidFill>
              </a:rPr>
              <a:t>Source: All NEMO Committee, Energy Community WS 16 May 2023</a:t>
            </a:r>
          </a:p>
        </p:txBody>
      </p:sp>
    </p:spTree>
    <p:extLst>
      <p:ext uri="{BB962C8B-B14F-4D97-AF65-F5344CB8AC3E}">
        <p14:creationId xmlns:p14="http://schemas.microsoft.com/office/powerpoint/2010/main" val="415896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147483-9315-A958-B853-7D009F9C4E2B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294A2-4BF4-05A5-89C8-D403487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 for market integration (electricity)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4CA8-2836-5CEF-4665-4F041441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EA517D-BD52-8431-4FEE-E3382A910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7785"/>
              </p:ext>
            </p:extLst>
          </p:nvPr>
        </p:nvGraphicFramePr>
        <p:xfrm>
          <a:off x="704085" y="1106176"/>
          <a:ext cx="10515602" cy="420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66">
                  <a:extLst>
                    <a:ext uri="{9D8B030D-6E8A-4147-A177-3AD203B41FA5}">
                      <a16:colId xmlns:a16="http://schemas.microsoft.com/office/drawing/2014/main" val="4060816709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4069978765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1246906071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1850671298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2641227743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1518492325"/>
                    </a:ext>
                  </a:extLst>
                </a:gridCol>
                <a:gridCol w="1557756">
                  <a:extLst>
                    <a:ext uri="{9D8B030D-6E8A-4147-A177-3AD203B41FA5}">
                      <a16:colId xmlns:a16="http://schemas.microsoft.com/office/drawing/2014/main" val="3122024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Country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Electricity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90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 operator established?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Day-ahead market?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Intraday market?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Appointed as NEMO?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Competitive balancing market?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EU Platforms for balancing?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971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9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1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Slovenia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8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Croatia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4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Serbia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2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 Macedonia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Bosnia and Herzegovina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Montenegro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8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Albania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092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CC6E68-DB3A-5CF9-136C-6B611CBBF4A1}"/>
              </a:ext>
            </a:extLst>
          </p:cNvPr>
          <p:cNvSpPr/>
          <p:nvPr/>
        </p:nvSpPr>
        <p:spPr>
          <a:xfrm>
            <a:off x="704085" y="5525351"/>
            <a:ext cx="274396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Establish national market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D79FC-3887-4084-5260-F6D322DF2EC3}"/>
              </a:ext>
            </a:extLst>
          </p:cNvPr>
          <p:cNvSpPr/>
          <p:nvPr/>
        </p:nvSpPr>
        <p:spPr>
          <a:xfrm>
            <a:off x="4542851" y="5526202"/>
            <a:ext cx="274396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Appoint MO as NEMO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9BEF9-B147-3EDC-ED58-61BB1438ED30}"/>
              </a:ext>
            </a:extLst>
          </p:cNvPr>
          <p:cNvSpPr/>
          <p:nvPr/>
        </p:nvSpPr>
        <p:spPr>
          <a:xfrm>
            <a:off x="8381617" y="5525351"/>
            <a:ext cx="274396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Join EU Platforms for balancing products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CC81AE8-B469-1A32-1ECB-1EA6756ABB5B}"/>
              </a:ext>
            </a:extLst>
          </p:cNvPr>
          <p:cNvSpPr/>
          <p:nvPr/>
        </p:nvSpPr>
        <p:spPr>
          <a:xfrm rot="5400000">
            <a:off x="3695412" y="5782003"/>
            <a:ext cx="600075" cy="16297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6D9A2F4-3FC4-8822-84A1-B4FA61F6733D}"/>
              </a:ext>
            </a:extLst>
          </p:cNvPr>
          <p:cNvSpPr/>
          <p:nvPr/>
        </p:nvSpPr>
        <p:spPr>
          <a:xfrm rot="5400000">
            <a:off x="7534178" y="5743507"/>
            <a:ext cx="600075" cy="16297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7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94A2-4BF4-05A5-89C8-D403487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 for market integration (gas)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4CA8-2836-5CEF-4665-4F041441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17</a:t>
            </a:fld>
            <a:endParaRPr lang="it-IT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EA517D-BD52-8431-4FEE-E3382A910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18718"/>
              </p:ext>
            </p:extLst>
          </p:nvPr>
        </p:nvGraphicFramePr>
        <p:xfrm>
          <a:off x="704084" y="1511014"/>
          <a:ext cx="4038080" cy="420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808">
                  <a:extLst>
                    <a:ext uri="{9D8B030D-6E8A-4147-A177-3AD203B41FA5}">
                      <a16:colId xmlns:a16="http://schemas.microsoft.com/office/drawing/2014/main" val="4060816709"/>
                    </a:ext>
                  </a:extLst>
                </a:gridCol>
                <a:gridCol w="1468136">
                  <a:extLst>
                    <a:ext uri="{9D8B030D-6E8A-4147-A177-3AD203B41FA5}">
                      <a16:colId xmlns:a16="http://schemas.microsoft.com/office/drawing/2014/main" val="4069978765"/>
                    </a:ext>
                  </a:extLst>
                </a:gridCol>
                <a:gridCol w="1468136">
                  <a:extLst>
                    <a:ext uri="{9D8B030D-6E8A-4147-A177-3AD203B41FA5}">
                      <a16:colId xmlns:a16="http://schemas.microsoft.com/office/drawing/2014/main" val="124690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Country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Natural gas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90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VTP established?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Efficient allocation of capacity?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971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9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1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Slovenia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8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Croatia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4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Serbia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2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 Macedonia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Bosnia and Herzegovina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Montenegro</a:t>
                      </a:r>
                    </a:p>
                  </a:txBody>
                  <a:tcPr marL="7620" marR="7620" marT="7620" marB="0"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gas market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Albania</a:t>
                      </a:r>
                    </a:p>
                  </a:txBody>
                  <a:tcPr marL="7620" marR="7620" marT="7620" marB="0"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888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2BB0183-EE1B-E444-7AE4-F0F424FA040E}"/>
              </a:ext>
            </a:extLst>
          </p:cNvPr>
          <p:cNvSpPr/>
          <p:nvPr/>
        </p:nvSpPr>
        <p:spPr>
          <a:xfrm>
            <a:off x="6761984" y="2227848"/>
            <a:ext cx="38766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Institute a national VTP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A1234-6CBE-F08D-CA7E-9A6F1D554A7A}"/>
              </a:ext>
            </a:extLst>
          </p:cNvPr>
          <p:cNvSpPr/>
          <p:nvPr/>
        </p:nvSpPr>
        <p:spPr>
          <a:xfrm>
            <a:off x="6761984" y="3544756"/>
            <a:ext cx="3876675" cy="1027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Implement effective and efficient capacity allocation and management procedures (CAM NC being the EU reference)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4451676-B76A-E07C-1A25-149D6924B547}"/>
              </a:ext>
            </a:extLst>
          </p:cNvPr>
          <p:cNvSpPr/>
          <p:nvPr/>
        </p:nvSpPr>
        <p:spPr>
          <a:xfrm rot="10800000">
            <a:off x="8400282" y="3132922"/>
            <a:ext cx="600075" cy="16297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5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3C9-3DA0-EBD2-69E7-B0DA8BF3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5" y="261136"/>
            <a:ext cx="10515600" cy="571144"/>
          </a:xfrm>
        </p:spPr>
        <p:txBody>
          <a:bodyPr anchor="ctr">
            <a:normAutofit/>
          </a:bodyPr>
          <a:lstStyle/>
          <a:p>
            <a:r>
              <a:rPr lang="en-GB" dirty="0"/>
              <a:t>Q&amp;A session</a:t>
            </a:r>
          </a:p>
        </p:txBody>
      </p:sp>
      <p:pic>
        <p:nvPicPr>
          <p:cNvPr id="1028" name="Picture 4" descr="white markee light">
            <a:extLst>
              <a:ext uri="{FF2B5EF4-FFF2-40B4-BE49-F238E27FC236}">
                <a16:creationId xmlns:a16="http://schemas.microsoft.com/office/drawing/2014/main" id="{F5D97E46-B98A-1E4E-F352-62B7C5D32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7" b="24123"/>
          <a:stretch/>
        </p:blipFill>
        <p:spPr bwMode="auto">
          <a:xfrm>
            <a:off x="704085" y="1483798"/>
            <a:ext cx="10515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8835C-42F8-A0C5-8BDD-FE78B1D1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485" y="6335029"/>
            <a:ext cx="2743200" cy="2763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E472A8-6E45-465C-BAA0-F2E1128EF5C8}" type="slidenum">
              <a:rPr lang="it-IT" smtClean="0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47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3F4965-1F0C-494E-926D-F322BA8F27F0}"/>
              </a:ext>
            </a:extLst>
          </p:cNvPr>
          <p:cNvSpPr/>
          <p:nvPr/>
        </p:nvSpPr>
        <p:spPr>
          <a:xfrm>
            <a:off x="676274" y="5526592"/>
            <a:ext cx="426385" cy="31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006E9-DF14-4EBE-8D02-8343C1D42E78}"/>
              </a:ext>
            </a:extLst>
          </p:cNvPr>
          <p:cNvSpPr/>
          <p:nvPr/>
        </p:nvSpPr>
        <p:spPr>
          <a:xfrm>
            <a:off x="729446" y="5920608"/>
            <a:ext cx="426385" cy="31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363526-19D4-BDC5-DCDD-F604A5567C7D}"/>
              </a:ext>
            </a:extLst>
          </p:cNvPr>
          <p:cNvSpPr txBox="1">
            <a:spLocks/>
          </p:cNvSpPr>
          <p:nvPr/>
        </p:nvSpPr>
        <p:spPr>
          <a:xfrm>
            <a:off x="2016401" y="348513"/>
            <a:ext cx="9144000" cy="1649066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19A8C6-1846-2614-3EC9-03E53F973863}"/>
              </a:ext>
            </a:extLst>
          </p:cNvPr>
          <p:cNvGrpSpPr/>
          <p:nvPr/>
        </p:nvGrpSpPr>
        <p:grpSpPr>
          <a:xfrm>
            <a:off x="6231395" y="2462201"/>
            <a:ext cx="7312025" cy="1920875"/>
            <a:chOff x="676274" y="2705196"/>
            <a:chExt cx="7312025" cy="1920875"/>
          </a:xfrm>
        </p:grpSpPr>
        <p:sp>
          <p:nvSpPr>
            <p:cNvPr id="3" name="Text Placeholder 3">
              <a:extLst>
                <a:ext uri="{FF2B5EF4-FFF2-40B4-BE49-F238E27FC236}">
                  <a16:creationId xmlns:a16="http://schemas.microsoft.com/office/drawing/2014/main" id="{81293831-5019-5E51-1952-614FE6056166}"/>
                </a:ext>
              </a:extLst>
            </p:cNvPr>
            <p:cNvSpPr txBox="1">
              <a:spLocks/>
            </p:cNvSpPr>
            <p:nvPr/>
          </p:nvSpPr>
          <p:spPr>
            <a:xfrm>
              <a:off x="676274" y="2705196"/>
              <a:ext cx="7312025" cy="1920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2200" b="1" dirty="0">
                  <a:solidFill>
                    <a:srgbClr val="13294B"/>
                  </a:solidFill>
                </a:rPr>
                <a:t>Enrico Tesio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1600" dirty="0">
                  <a:solidFill>
                    <a:srgbClr val="13294B"/>
                  </a:solidFill>
                </a:rPr>
                <a:t>Principal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rgbClr val="13294B"/>
                  </a:solidFill>
                </a:rPr>
                <a:t>DFC Economics</a:t>
              </a:r>
              <a:endParaRPr lang="it-IT" sz="1600" b="1" dirty="0">
                <a:solidFill>
                  <a:srgbClr val="13294B"/>
                </a:solidFill>
              </a:endParaRP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1600" dirty="0">
                  <a:solidFill>
                    <a:srgbClr val="13294B"/>
                  </a:solidFill>
                  <a:hlinkClick r:id="rId2"/>
                </a:rPr>
                <a:t>      </a:t>
              </a:r>
              <a:r>
                <a:rPr lang="it-IT" sz="1600" dirty="0">
                  <a:solidFill>
                    <a:srgbClr val="13294B"/>
                  </a:solidFill>
                  <a:hlinkClick r:id="rId3"/>
                </a:rPr>
                <a:t>enrico.tesio@dfc-economics.com</a:t>
              </a:r>
              <a:r>
                <a:rPr lang="it-IT" sz="1600" dirty="0">
                  <a:solidFill>
                    <a:srgbClr val="13294B"/>
                  </a:solidFill>
                </a:rPr>
                <a:t>  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it-IT" sz="1600" dirty="0">
                  <a:solidFill>
                    <a:srgbClr val="13294B"/>
                  </a:solidFill>
                </a:rPr>
                <a:t> 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endParaRPr lang="it-IT" sz="2200" dirty="0">
                <a:solidFill>
                  <a:srgbClr val="13294B"/>
                </a:solidFill>
              </a:endParaRPr>
            </a:p>
          </p:txBody>
        </p:sp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80BDB667-BEC7-EFEC-521A-347480326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446" y="3914146"/>
              <a:ext cx="320040" cy="32004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ABE5D2-AB80-8B05-2491-67110A6964E6}"/>
              </a:ext>
            </a:extLst>
          </p:cNvPr>
          <p:cNvGrpSpPr/>
          <p:nvPr/>
        </p:nvGrpSpPr>
        <p:grpSpPr>
          <a:xfrm>
            <a:off x="510520" y="2462202"/>
            <a:ext cx="7312025" cy="1920875"/>
            <a:chOff x="676274" y="2705196"/>
            <a:chExt cx="7312025" cy="1920875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4F80C73D-F8F5-9E1F-0B82-8724A799A65E}"/>
                </a:ext>
              </a:extLst>
            </p:cNvPr>
            <p:cNvSpPr txBox="1">
              <a:spLocks/>
            </p:cNvSpPr>
            <p:nvPr/>
          </p:nvSpPr>
          <p:spPr>
            <a:xfrm>
              <a:off x="676274" y="2705196"/>
              <a:ext cx="7312025" cy="1920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2200" b="1" dirty="0">
                  <a:solidFill>
                    <a:srgbClr val="13294B"/>
                  </a:solidFill>
                </a:rPr>
                <a:t>Alberto Pototschnig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1600" dirty="0">
                  <a:solidFill>
                    <a:srgbClr val="13294B"/>
                  </a:solidFill>
                </a:rPr>
                <a:t>Director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rgbClr val="13294B"/>
                  </a:solidFill>
                </a:rPr>
                <a:t>DFC Economics</a:t>
              </a:r>
              <a:endParaRPr lang="it-IT" sz="1600" b="1" dirty="0">
                <a:solidFill>
                  <a:srgbClr val="13294B"/>
                </a:solidFill>
              </a:endParaRP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it-IT" sz="1600" dirty="0">
                  <a:solidFill>
                    <a:srgbClr val="13294B"/>
                  </a:solidFill>
                  <a:hlinkClick r:id="rId2"/>
                </a:rPr>
                <a:t>      </a:t>
              </a:r>
              <a:r>
                <a:rPr lang="it-IT" sz="1600" dirty="0">
                  <a:solidFill>
                    <a:srgbClr val="13294B"/>
                  </a:solidFill>
                  <a:hlinkClick r:id="rId6"/>
                </a:rPr>
                <a:t>alberto.pototschnig@dfc-economics.com</a:t>
              </a:r>
              <a:r>
                <a:rPr lang="it-IT" sz="1600" dirty="0">
                  <a:solidFill>
                    <a:srgbClr val="13294B"/>
                  </a:solidFill>
                </a:rPr>
                <a:t>   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it-IT" sz="1600" dirty="0">
                  <a:solidFill>
                    <a:srgbClr val="13294B"/>
                  </a:solidFill>
                </a:rPr>
                <a:t> 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endParaRPr lang="it-IT" sz="2200" dirty="0">
                <a:solidFill>
                  <a:srgbClr val="13294B"/>
                </a:solidFill>
              </a:endParaRPr>
            </a:p>
          </p:txBody>
        </p:sp>
        <p:pic>
          <p:nvPicPr>
            <p:cNvPr id="10" name="Graphic 9" descr="Envelope">
              <a:extLst>
                <a:ext uri="{FF2B5EF4-FFF2-40B4-BE49-F238E27FC236}">
                  <a16:creationId xmlns:a16="http://schemas.microsoft.com/office/drawing/2014/main" id="{AB422DC8-7D63-A14A-AB0E-EFFDFA32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446" y="3914146"/>
              <a:ext cx="320040" cy="320040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C27501-284E-C081-7788-318EDA4E3DBB}"/>
              </a:ext>
            </a:extLst>
          </p:cNvPr>
          <p:cNvSpPr txBox="1">
            <a:spLocks/>
          </p:cNvSpPr>
          <p:nvPr/>
        </p:nvSpPr>
        <p:spPr>
          <a:xfrm>
            <a:off x="563692" y="4490171"/>
            <a:ext cx="7312025" cy="192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2200" b="1" dirty="0">
                <a:solidFill>
                  <a:srgbClr val="13294B"/>
                </a:solidFill>
              </a:rPr>
              <a:t>Guido Cervigni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600" dirty="0" err="1">
                <a:solidFill>
                  <a:srgbClr val="13294B"/>
                </a:solidFill>
              </a:rPr>
              <a:t>Managing</a:t>
            </a:r>
            <a:r>
              <a:rPr lang="it-IT" sz="1600" dirty="0">
                <a:solidFill>
                  <a:srgbClr val="13294B"/>
                </a:solidFill>
              </a:rPr>
              <a:t> Director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3294B"/>
                </a:solidFill>
              </a:rPr>
              <a:t>DFC Economics</a:t>
            </a:r>
            <a:endParaRPr lang="it-IT" sz="1600" b="1" dirty="0">
              <a:solidFill>
                <a:srgbClr val="13294B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13294B"/>
                </a:solidFill>
                <a:hlinkClick r:id="rId2"/>
              </a:rPr>
              <a:t>      </a:t>
            </a:r>
            <a:r>
              <a:rPr lang="it-IT" sz="1600" dirty="0">
                <a:solidFill>
                  <a:srgbClr val="13294B"/>
                </a:solidFill>
                <a:hlinkClick r:id="rId7"/>
              </a:rPr>
              <a:t>guido.cervigni@dfc-economics.com</a:t>
            </a:r>
            <a:r>
              <a:rPr lang="it-IT" sz="1600" dirty="0">
                <a:solidFill>
                  <a:srgbClr val="13294B"/>
                </a:solidFill>
              </a:rPr>
              <a:t>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solidFill>
                  <a:srgbClr val="13294B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2200" dirty="0">
              <a:solidFill>
                <a:srgbClr val="13294B"/>
              </a:solidFill>
            </a:endParaRPr>
          </a:p>
        </p:txBody>
      </p:sp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D00B95B4-1625-A65C-78C4-0F994548EA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816" y="5690069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6B8-07ED-DC4D-4B3B-4940D896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261136"/>
            <a:ext cx="11153697" cy="571144"/>
          </a:xfrm>
        </p:spPr>
        <p:txBody>
          <a:bodyPr>
            <a:normAutofit/>
          </a:bodyPr>
          <a:lstStyle/>
          <a:p>
            <a:r>
              <a:rPr lang="en-GB" dirty="0"/>
              <a:t>Objectives of the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9CC5-53FE-11EE-FEE2-57FCA650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63220C-2DF9-5B84-85E0-F3AAB4AFC1F0}"/>
              </a:ext>
            </a:extLst>
          </p:cNvPr>
          <p:cNvGrpSpPr>
            <a:grpSpLocks noChangeAspect="1"/>
          </p:cNvGrpSpPr>
          <p:nvPr/>
        </p:nvGrpSpPr>
        <p:grpSpPr>
          <a:xfrm>
            <a:off x="985548" y="3025080"/>
            <a:ext cx="4696276" cy="3017502"/>
            <a:chOff x="1714520" y="1955800"/>
            <a:chExt cx="4983033" cy="3201751"/>
          </a:xfrm>
        </p:grpSpPr>
        <p:sp>
          <p:nvSpPr>
            <p:cNvPr id="26" name="Freeform 1188">
              <a:extLst>
                <a:ext uri="{FF2B5EF4-FFF2-40B4-BE49-F238E27FC236}">
                  <a16:creationId xmlns:a16="http://schemas.microsoft.com/office/drawing/2014/main" id="{15A9898E-8453-BDD2-029F-3151EA74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620" y="3833370"/>
              <a:ext cx="510556" cy="316223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190">
              <a:extLst>
                <a:ext uri="{FF2B5EF4-FFF2-40B4-BE49-F238E27FC236}">
                  <a16:creationId xmlns:a16="http://schemas.microsoft.com/office/drawing/2014/main" id="{6D4C1EA2-FDD5-08D7-CE60-5517D12F9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169" y="3003287"/>
              <a:ext cx="694358" cy="61268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191">
              <a:extLst>
                <a:ext uri="{FF2B5EF4-FFF2-40B4-BE49-F238E27FC236}">
                  <a16:creationId xmlns:a16="http://schemas.microsoft.com/office/drawing/2014/main" id="{0FF0CC18-5A96-7CBC-41FC-1269AA5A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302" y="2667302"/>
              <a:ext cx="1082381" cy="869612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92">
              <a:extLst>
                <a:ext uri="{FF2B5EF4-FFF2-40B4-BE49-F238E27FC236}">
                  <a16:creationId xmlns:a16="http://schemas.microsoft.com/office/drawing/2014/main" id="{81CAAE25-029C-81A1-F472-7B34DA96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370" y="3695025"/>
              <a:ext cx="306333" cy="671973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193">
              <a:extLst>
                <a:ext uri="{FF2B5EF4-FFF2-40B4-BE49-F238E27FC236}">
                  <a16:creationId xmlns:a16="http://schemas.microsoft.com/office/drawing/2014/main" id="{D69B9204-8E45-41CC-971C-4203A951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45" y="1955800"/>
              <a:ext cx="1531670" cy="652208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194">
              <a:extLst>
                <a:ext uri="{FF2B5EF4-FFF2-40B4-BE49-F238E27FC236}">
                  <a16:creationId xmlns:a16="http://schemas.microsoft.com/office/drawing/2014/main" id="{4DC904F2-F682-DED2-0765-1B0E887C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58" y="2054621"/>
              <a:ext cx="1347870" cy="711500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200">
              <a:extLst>
                <a:ext uri="{FF2B5EF4-FFF2-40B4-BE49-F238E27FC236}">
                  <a16:creationId xmlns:a16="http://schemas.microsoft.com/office/drawing/2014/main" id="{E35CC298-74F8-40C2-1E9E-6D21559D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860" y="2153440"/>
              <a:ext cx="1919693" cy="1166070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202">
              <a:extLst>
                <a:ext uri="{FF2B5EF4-FFF2-40B4-BE49-F238E27FC236}">
                  <a16:creationId xmlns:a16="http://schemas.microsoft.com/office/drawing/2014/main" id="{93A5846A-BC8B-DD36-CDF9-C70258484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05" y="3279981"/>
              <a:ext cx="1245758" cy="652208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203">
              <a:extLst>
                <a:ext uri="{FF2B5EF4-FFF2-40B4-BE49-F238E27FC236}">
                  <a16:creationId xmlns:a16="http://schemas.microsoft.com/office/drawing/2014/main" id="{89318469-4D42-4815-1564-0547645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439" y="3734552"/>
              <a:ext cx="510556" cy="335985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213">
              <a:extLst>
                <a:ext uri="{FF2B5EF4-FFF2-40B4-BE49-F238E27FC236}">
                  <a16:creationId xmlns:a16="http://schemas.microsoft.com/office/drawing/2014/main" id="{2D824757-7BC6-9779-8FF4-345630AB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923" y="2568481"/>
              <a:ext cx="633091" cy="296458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214">
              <a:extLst>
                <a:ext uri="{FF2B5EF4-FFF2-40B4-BE49-F238E27FC236}">
                  <a16:creationId xmlns:a16="http://schemas.microsoft.com/office/drawing/2014/main" id="{3AE25B96-A010-9A5A-2779-F7F94622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593" y="3912427"/>
              <a:ext cx="1307024" cy="12253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223">
              <a:extLst>
                <a:ext uri="{FF2B5EF4-FFF2-40B4-BE49-F238E27FC236}">
                  <a16:creationId xmlns:a16="http://schemas.microsoft.com/office/drawing/2014/main" id="{745EFB18-22D9-58C2-A50A-0EF7D097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966" y="4090301"/>
              <a:ext cx="306333" cy="494098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224">
              <a:extLst>
                <a:ext uri="{FF2B5EF4-FFF2-40B4-BE49-F238E27FC236}">
                  <a16:creationId xmlns:a16="http://schemas.microsoft.com/office/drawing/2014/main" id="{DE067906-DC12-F5B7-DA7A-820E8757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053" y="2509189"/>
              <a:ext cx="2430251" cy="2272847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225">
              <a:extLst>
                <a:ext uri="{FF2B5EF4-FFF2-40B4-BE49-F238E27FC236}">
                  <a16:creationId xmlns:a16="http://schemas.microsoft.com/office/drawing/2014/main" id="{F6DCC23C-B03E-E6EA-6347-F7B598AB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234" y="4821566"/>
              <a:ext cx="530979" cy="335985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226">
              <a:extLst>
                <a:ext uri="{FF2B5EF4-FFF2-40B4-BE49-F238E27FC236}">
                  <a16:creationId xmlns:a16="http://schemas.microsoft.com/office/drawing/2014/main" id="{A52BACB6-FF25-BC86-F896-C03895B7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260" y="2746356"/>
              <a:ext cx="776045" cy="968431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208">
              <a:extLst>
                <a:ext uri="{FF2B5EF4-FFF2-40B4-BE49-F238E27FC236}">
                  <a16:creationId xmlns:a16="http://schemas.microsoft.com/office/drawing/2014/main" id="{ACE11793-DAB8-3E41-890C-7A0C1920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20" y="2331314"/>
              <a:ext cx="857735" cy="434806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BC9ED3-966A-C8AE-4059-D4BA4A4FE1CC}"/>
                </a:ext>
              </a:extLst>
            </p:cNvPr>
            <p:cNvSpPr/>
            <p:nvPr/>
          </p:nvSpPr>
          <p:spPr>
            <a:xfrm>
              <a:off x="4271506" y="3469276"/>
              <a:ext cx="252031" cy="514144"/>
            </a:xfrm>
            <a:custGeom>
              <a:avLst/>
              <a:gdLst>
                <a:gd name="connsiteX0" fmla="*/ 57150 w 119062"/>
                <a:gd name="connsiteY0" fmla="*/ 0 h 242887"/>
                <a:gd name="connsiteX1" fmla="*/ 30956 w 119062"/>
                <a:gd name="connsiteY1" fmla="*/ 69056 h 242887"/>
                <a:gd name="connsiteX2" fmla="*/ 11906 w 119062"/>
                <a:gd name="connsiteY2" fmla="*/ 88106 h 242887"/>
                <a:gd name="connsiteX3" fmla="*/ 0 w 119062"/>
                <a:gd name="connsiteY3" fmla="*/ 121443 h 242887"/>
                <a:gd name="connsiteX4" fmla="*/ 11906 w 119062"/>
                <a:gd name="connsiteY4" fmla="*/ 128587 h 242887"/>
                <a:gd name="connsiteX5" fmla="*/ 28575 w 119062"/>
                <a:gd name="connsiteY5" fmla="*/ 157162 h 242887"/>
                <a:gd name="connsiteX6" fmla="*/ 50006 w 119062"/>
                <a:gd name="connsiteY6" fmla="*/ 207168 h 242887"/>
                <a:gd name="connsiteX7" fmla="*/ 61912 w 119062"/>
                <a:gd name="connsiteY7" fmla="*/ 242887 h 242887"/>
                <a:gd name="connsiteX8" fmla="*/ 102394 w 119062"/>
                <a:gd name="connsiteY8" fmla="*/ 204787 h 242887"/>
                <a:gd name="connsiteX9" fmla="*/ 85725 w 119062"/>
                <a:gd name="connsiteY9" fmla="*/ 157162 h 242887"/>
                <a:gd name="connsiteX10" fmla="*/ 119062 w 119062"/>
                <a:gd name="connsiteY10" fmla="*/ 88106 h 242887"/>
                <a:gd name="connsiteX11" fmla="*/ 57150 w 119062"/>
                <a:gd name="connsiteY11" fmla="*/ 0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62" h="242887">
                  <a:moveTo>
                    <a:pt x="57150" y="0"/>
                  </a:moveTo>
                  <a:lnTo>
                    <a:pt x="30956" y="69056"/>
                  </a:lnTo>
                  <a:lnTo>
                    <a:pt x="11906" y="88106"/>
                  </a:lnTo>
                  <a:lnTo>
                    <a:pt x="0" y="121443"/>
                  </a:lnTo>
                  <a:lnTo>
                    <a:pt x="11906" y="128587"/>
                  </a:lnTo>
                  <a:lnTo>
                    <a:pt x="28575" y="157162"/>
                  </a:lnTo>
                  <a:lnTo>
                    <a:pt x="50006" y="207168"/>
                  </a:lnTo>
                  <a:lnTo>
                    <a:pt x="61912" y="242887"/>
                  </a:lnTo>
                  <a:lnTo>
                    <a:pt x="102394" y="204787"/>
                  </a:lnTo>
                  <a:lnTo>
                    <a:pt x="85725" y="157162"/>
                  </a:lnTo>
                  <a:lnTo>
                    <a:pt x="119062" y="8810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24C33DF-7C60-FB66-12A5-2800404E57FB}"/>
              </a:ext>
            </a:extLst>
          </p:cNvPr>
          <p:cNvSpPr/>
          <p:nvPr/>
        </p:nvSpPr>
        <p:spPr>
          <a:xfrm>
            <a:off x="7067293" y="2653688"/>
            <a:ext cx="4159009" cy="6787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Distance from the EU target model for the electricity &amp; gas sectors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B10DBD-C951-48A6-8259-C47E45C99B0E}"/>
              </a:ext>
            </a:extLst>
          </p:cNvPr>
          <p:cNvSpPr/>
          <p:nvPr/>
        </p:nvSpPr>
        <p:spPr>
          <a:xfrm>
            <a:off x="7060677" y="3757159"/>
            <a:ext cx="4159009" cy="6787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Activities necessary to close the gap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75CA37-3FB8-4BAD-1759-9ED4E95B6743}"/>
              </a:ext>
            </a:extLst>
          </p:cNvPr>
          <p:cNvSpPr/>
          <p:nvPr/>
        </p:nvSpPr>
        <p:spPr>
          <a:xfrm>
            <a:off x="7060676" y="4859796"/>
            <a:ext cx="4159009" cy="6787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Roadmap for implementation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2BDB8CE-C5E1-7E08-8D7C-5179F1A32219}"/>
              </a:ext>
            </a:extLst>
          </p:cNvPr>
          <p:cNvSpPr/>
          <p:nvPr/>
        </p:nvSpPr>
        <p:spPr>
          <a:xfrm rot="10800000">
            <a:off x="8735837" y="3497237"/>
            <a:ext cx="622169" cy="94268"/>
          </a:xfrm>
          <a:prstGeom prst="triangl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AF66FC0-67C0-18D7-62E7-4280CF2C81D1}"/>
              </a:ext>
            </a:extLst>
          </p:cNvPr>
          <p:cNvSpPr/>
          <p:nvPr/>
        </p:nvSpPr>
        <p:spPr>
          <a:xfrm rot="10800000">
            <a:off x="8735837" y="4619322"/>
            <a:ext cx="622169" cy="94268"/>
          </a:xfrm>
          <a:prstGeom prst="triangl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E7ADD0-F116-BDF6-D0CA-1A28C4D9E3EE}"/>
              </a:ext>
            </a:extLst>
          </p:cNvPr>
          <p:cNvSpPr/>
          <p:nvPr/>
        </p:nvSpPr>
        <p:spPr>
          <a:xfrm>
            <a:off x="734250" y="1210128"/>
            <a:ext cx="10485435" cy="67873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Roadmap for the integration of energy markets in the Adriatic-Ionian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DFFDA-2D75-071D-ECCE-D480C8B563B1}"/>
              </a:ext>
            </a:extLst>
          </p:cNvPr>
          <p:cNvSpPr txBox="1"/>
          <p:nvPr/>
        </p:nvSpPr>
        <p:spPr>
          <a:xfrm>
            <a:off x="1662417" y="378877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096A3-3C91-7FE8-D577-D1C343E18CDF}"/>
              </a:ext>
            </a:extLst>
          </p:cNvPr>
          <p:cNvSpPr txBox="1"/>
          <p:nvPr/>
        </p:nvSpPr>
        <p:spPr>
          <a:xfrm>
            <a:off x="2309242" y="356037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CC32F-B2E9-2749-E477-8362FF666CFD}"/>
              </a:ext>
            </a:extLst>
          </p:cNvPr>
          <p:cNvSpPr txBox="1"/>
          <p:nvPr/>
        </p:nvSpPr>
        <p:spPr>
          <a:xfrm>
            <a:off x="2880779" y="363931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5FE43-A0C3-3415-5B04-971DD3D47A05}"/>
              </a:ext>
            </a:extLst>
          </p:cNvPr>
          <p:cNvSpPr txBox="1"/>
          <p:nvPr/>
        </p:nvSpPr>
        <p:spPr>
          <a:xfrm>
            <a:off x="3915923" y="524051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EF1E5-0BAD-9212-08DD-ABE071E5DACD}"/>
              </a:ext>
            </a:extLst>
          </p:cNvPr>
          <p:cNvSpPr txBox="1"/>
          <p:nvPr/>
        </p:nvSpPr>
        <p:spPr>
          <a:xfrm>
            <a:off x="3661480" y="4186623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30A5D-2187-8F34-D3AB-1C8C01AE4CAD}"/>
              </a:ext>
            </a:extLst>
          </p:cNvPr>
          <p:cNvSpPr txBox="1"/>
          <p:nvPr/>
        </p:nvSpPr>
        <p:spPr>
          <a:xfrm>
            <a:off x="3100259" y="407386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1EEB6-1B59-E4E8-A356-E9ABE7DBE812}"/>
              </a:ext>
            </a:extLst>
          </p:cNvPr>
          <p:cNvSpPr txBox="1"/>
          <p:nvPr/>
        </p:nvSpPr>
        <p:spPr>
          <a:xfrm>
            <a:off x="3291671" y="460723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1AE0-D39A-1DEF-CBC6-FA5A735865B0}"/>
              </a:ext>
            </a:extLst>
          </p:cNvPr>
          <p:cNvSpPr txBox="1"/>
          <p:nvPr/>
        </p:nvSpPr>
        <p:spPr>
          <a:xfrm>
            <a:off x="3495882" y="4873952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B080-5C4E-4B38-A344-47AB1145417E}"/>
              </a:ext>
            </a:extLst>
          </p:cNvPr>
          <p:cNvSpPr txBox="1"/>
          <p:nvPr/>
        </p:nvSpPr>
        <p:spPr>
          <a:xfrm>
            <a:off x="3825848" y="470816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124684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9BEA-42B9-08F8-2CB9-277AB619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36EA-5580-E42A-7791-954B98FA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4E14-A543-43F7-9E97-65C05440D4DF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21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7B85-1B1C-0196-D4E9-D05057D4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Ample gas import capacity into the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F4CEB-393D-552D-9277-98BF5283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0A7D3-7A5F-20FB-FB54-00350C221108}"/>
              </a:ext>
            </a:extLst>
          </p:cNvPr>
          <p:cNvSpPr txBox="1"/>
          <p:nvPr/>
        </p:nvSpPr>
        <p:spPr>
          <a:xfrm>
            <a:off x="704085" y="1572064"/>
            <a:ext cx="3553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Import capacity into the Adriatic-Ionian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C9BC2-FB11-3E9A-8C2A-B6BD1C5FBABE}"/>
              </a:ext>
            </a:extLst>
          </p:cNvPr>
          <p:cNvSpPr txBox="1"/>
          <p:nvPr/>
        </p:nvSpPr>
        <p:spPr>
          <a:xfrm>
            <a:off x="668778" y="673473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ENTSOG and 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D2F22-8BA7-920F-9E5A-EF8097952D48}"/>
              </a:ext>
            </a:extLst>
          </p:cNvPr>
          <p:cNvSpPr/>
          <p:nvPr/>
        </p:nvSpPr>
        <p:spPr>
          <a:xfrm>
            <a:off x="3707481" y="5520750"/>
            <a:ext cx="2107928" cy="3769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5.875 GWh/d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E6C42-78B9-0327-6092-A32030AB77E6}"/>
              </a:ext>
            </a:extLst>
          </p:cNvPr>
          <p:cNvSpPr/>
          <p:nvPr/>
        </p:nvSpPr>
        <p:spPr>
          <a:xfrm>
            <a:off x="6621565" y="5520750"/>
            <a:ext cx="2107928" cy="3769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1.688 GWh/d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AA39F-C7C3-C5A7-2578-261EC905A33E}"/>
              </a:ext>
            </a:extLst>
          </p:cNvPr>
          <p:cNvSpPr txBox="1"/>
          <p:nvPr/>
        </p:nvSpPr>
        <p:spPr>
          <a:xfrm>
            <a:off x="3776496" y="5107818"/>
            <a:ext cx="1969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Total import capacity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24C10D-D108-F3E8-BF09-A16A81B36A8A}"/>
              </a:ext>
            </a:extLst>
          </p:cNvPr>
          <p:cNvSpPr txBox="1"/>
          <p:nvPr/>
        </p:nvSpPr>
        <p:spPr>
          <a:xfrm>
            <a:off x="6647175" y="5132047"/>
            <a:ext cx="2056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Average consumption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9528A6-C4D1-493A-82F1-1A80BEC8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8" y="1883532"/>
            <a:ext cx="5809624" cy="2866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261041-434C-EBDA-662F-FC76D373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85" y="1860934"/>
            <a:ext cx="4848137" cy="2911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A14FE1-6BD4-5C1C-E933-AD43A43D53EA}"/>
              </a:ext>
            </a:extLst>
          </p:cNvPr>
          <p:cNvSpPr txBox="1"/>
          <p:nvPr/>
        </p:nvSpPr>
        <p:spPr>
          <a:xfrm>
            <a:off x="6647175" y="1559962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Import capacity by country</a:t>
            </a:r>
          </a:p>
        </p:txBody>
      </p:sp>
    </p:spTree>
    <p:extLst>
      <p:ext uri="{BB962C8B-B14F-4D97-AF65-F5344CB8AC3E}">
        <p14:creationId xmlns:p14="http://schemas.microsoft.com/office/powerpoint/2010/main" val="221064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4626D4-D511-7176-7467-A12C2F906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94303"/>
              </p:ext>
            </p:extLst>
          </p:nvPr>
        </p:nvGraphicFramePr>
        <p:xfrm>
          <a:off x="1532637" y="1132840"/>
          <a:ext cx="9126725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45">
                  <a:extLst>
                    <a:ext uri="{9D8B030D-6E8A-4147-A177-3AD203B41FA5}">
                      <a16:colId xmlns:a16="http://schemas.microsoft.com/office/drawing/2014/main" val="3350581355"/>
                    </a:ext>
                  </a:extLst>
                </a:gridCol>
                <a:gridCol w="1825345">
                  <a:extLst>
                    <a:ext uri="{9D8B030D-6E8A-4147-A177-3AD203B41FA5}">
                      <a16:colId xmlns:a16="http://schemas.microsoft.com/office/drawing/2014/main" val="4134911439"/>
                    </a:ext>
                  </a:extLst>
                </a:gridCol>
                <a:gridCol w="1825345">
                  <a:extLst>
                    <a:ext uri="{9D8B030D-6E8A-4147-A177-3AD203B41FA5}">
                      <a16:colId xmlns:a16="http://schemas.microsoft.com/office/drawing/2014/main" val="1170994621"/>
                    </a:ext>
                  </a:extLst>
                </a:gridCol>
                <a:gridCol w="1825345">
                  <a:extLst>
                    <a:ext uri="{9D8B030D-6E8A-4147-A177-3AD203B41FA5}">
                      <a16:colId xmlns:a16="http://schemas.microsoft.com/office/drawing/2014/main" val="3807152680"/>
                    </a:ext>
                  </a:extLst>
                </a:gridCol>
                <a:gridCol w="1825345">
                  <a:extLst>
                    <a:ext uri="{9D8B030D-6E8A-4147-A177-3AD203B41FA5}">
                      <a16:colId xmlns:a16="http://schemas.microsoft.com/office/drawing/2014/main" val="4150789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 consumption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VTP established?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Efficient transmission capacity allocation?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Liberalization of retail segment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3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 (EUSAIR)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4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5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Croatia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GB" sz="10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31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Serbia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</a:t>
                      </a:r>
                    </a:p>
                    <a:p>
                      <a:pPr algn="ctr"/>
                      <a:r>
                        <a:rPr lang="en-GB" sz="1000" dirty="0"/>
                        <a:t>(hoarding at HU-RS border)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 </a:t>
                      </a:r>
                    </a:p>
                    <a:p>
                      <a:pPr algn="ctr"/>
                      <a:r>
                        <a:rPr lang="en-GB" sz="1000" dirty="0"/>
                        <a:t>(but switching very limited)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68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Slovenia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54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 Macedonia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08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Bosnia and Herzegovina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/>
                        <a:t>Republika</a:t>
                      </a:r>
                      <a:r>
                        <a:rPr lang="en-GB" sz="1100" dirty="0"/>
                        <a:t> Srpska: Yes</a:t>
                      </a:r>
                    </a:p>
                    <a:p>
                      <a:pPr algn="ctr"/>
                      <a:r>
                        <a:rPr lang="en-GB" sz="1100" dirty="0"/>
                        <a:t>Fed. Bosnia and </a:t>
                      </a:r>
                      <a:r>
                        <a:rPr lang="en-GB" sz="1100" dirty="0" err="1"/>
                        <a:t>Herz</a:t>
                      </a:r>
                      <a:r>
                        <a:rPr lang="en-GB" sz="1100" dirty="0"/>
                        <a:t>.: 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97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Montenegro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gas market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75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Albania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gas market*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38728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BF2446C-E3A4-EE5A-6CB6-EA9B5EDE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market development in the region (gas) /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81680-4CE5-83F2-225E-9DEE36EC6B4E}"/>
              </a:ext>
            </a:extLst>
          </p:cNvPr>
          <p:cNvSpPr txBox="1"/>
          <p:nvPr/>
        </p:nvSpPr>
        <p:spPr>
          <a:xfrm>
            <a:off x="7342428" y="5725160"/>
            <a:ext cx="3316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* Albania is currently supplied by national production</a:t>
            </a:r>
          </a:p>
        </p:txBody>
      </p:sp>
    </p:spTree>
    <p:extLst>
      <p:ext uri="{BB962C8B-B14F-4D97-AF65-F5344CB8AC3E}">
        <p14:creationId xmlns:p14="http://schemas.microsoft.com/office/powerpoint/2010/main" val="370168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029090-8DF2-1519-B436-A093747EF678}"/>
              </a:ext>
            </a:extLst>
          </p:cNvPr>
          <p:cNvSpPr/>
          <p:nvPr/>
        </p:nvSpPr>
        <p:spPr>
          <a:xfrm>
            <a:off x="170684" y="5898594"/>
            <a:ext cx="4372741" cy="87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40177-367F-C580-60CA-275BEF36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market development in the region (electricity) /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CE830-E28E-0984-2B54-9A5B45F1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23</a:t>
            </a:fld>
            <a:endParaRPr lang="it-IT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9D70ED-E12F-61B5-8BF1-DCDDFFE1C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93890"/>
              </p:ext>
            </p:extLst>
          </p:nvPr>
        </p:nvGraphicFramePr>
        <p:xfrm>
          <a:off x="1181482" y="2003250"/>
          <a:ext cx="9829036" cy="454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8">
                  <a:extLst>
                    <a:ext uri="{9D8B030D-6E8A-4147-A177-3AD203B41FA5}">
                      <a16:colId xmlns:a16="http://schemas.microsoft.com/office/drawing/2014/main" val="3458249496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2671969286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2912160517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103883810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3737076323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1801040526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762190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 consumption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National day-ahead market?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National intraday market?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Joined SDAC?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Joined SIDC?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European platforms for balancing?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59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19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25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Serbia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</a:t>
                      </a:r>
                    </a:p>
                    <a:p>
                      <a:pPr algn="ctr"/>
                      <a:r>
                        <a:rPr lang="en-GB" sz="1000" dirty="0"/>
                        <a:t>(expected June-2023)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66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Croatia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8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Slovenia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1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Bosnia and Herzegovina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31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 Macedonia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  <a:p>
                      <a:pPr algn="ctr"/>
                      <a:r>
                        <a:rPr lang="en-GB" sz="1000" dirty="0"/>
                        <a:t>(expected May-2023)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46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Albania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1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Montenegro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  <a:p>
                      <a:pPr algn="ctr"/>
                      <a:r>
                        <a:rPr lang="en-GB" sz="1000" dirty="0"/>
                        <a:t>(expected April-2023)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21189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9214B00-95BF-86E8-2A95-8BF4BC0E6E5C}"/>
              </a:ext>
            </a:extLst>
          </p:cNvPr>
          <p:cNvSpPr/>
          <p:nvPr/>
        </p:nvSpPr>
        <p:spPr>
          <a:xfrm>
            <a:off x="704084" y="1207952"/>
            <a:ext cx="10515599" cy="5711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Substantial developments are expected in 2023 in the Adriatic-Ionian region</a:t>
            </a:r>
          </a:p>
        </p:txBody>
      </p:sp>
    </p:spTree>
    <p:extLst>
      <p:ext uri="{BB962C8B-B14F-4D97-AF65-F5344CB8AC3E}">
        <p14:creationId xmlns:p14="http://schemas.microsoft.com/office/powerpoint/2010/main" val="17462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C0EE-D69A-413E-A71F-E296C938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DDFACF2-615E-4505-88A9-5D57CE56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67457"/>
              </p:ext>
            </p:extLst>
          </p:nvPr>
        </p:nvGraphicFramePr>
        <p:xfrm>
          <a:off x="704086" y="1923470"/>
          <a:ext cx="10515599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92151">
                  <a:extLst>
                    <a:ext uri="{9D8B030D-6E8A-4147-A177-3AD203B41FA5}">
                      <a16:colId xmlns:a16="http://schemas.microsoft.com/office/drawing/2014/main" val="2744729621"/>
                    </a:ext>
                  </a:extLst>
                </a:gridCol>
                <a:gridCol w="9923448">
                  <a:extLst>
                    <a:ext uri="{9D8B030D-6E8A-4147-A177-3AD203B41FA5}">
                      <a16:colId xmlns:a16="http://schemas.microsoft.com/office/drawing/2014/main" val="72417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Fundamentals of the electricity and gas sectors in the Adriatic-Ionian region</a:t>
                      </a:r>
                      <a:endParaRPr lang="en-US" sz="2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1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status of market development in the Adriatic-Ionian region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needed to integrate energy markets in the Adriatic-Ionian region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135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368F9-1456-426D-9250-0A4CFC5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60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AF2D-5230-D7E4-FBFF-452CDBEF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21" y="261136"/>
            <a:ext cx="10949364" cy="571144"/>
          </a:xfrm>
        </p:spPr>
        <p:txBody>
          <a:bodyPr>
            <a:normAutofit fontScale="90000"/>
          </a:bodyPr>
          <a:lstStyle/>
          <a:p>
            <a:r>
              <a:rPr lang="en-GB" dirty="0"/>
              <a:t>Fundamentals of the electricity and gas sectors in the 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23278-32B2-C0D5-28AB-437CE3A0BC45}"/>
              </a:ext>
            </a:extLst>
          </p:cNvPr>
          <p:cNvSpPr txBox="1"/>
          <p:nvPr/>
        </p:nvSpPr>
        <p:spPr>
          <a:xfrm>
            <a:off x="1381635" y="3999262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Natural gas map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F0902-E24E-395A-6B3F-F5D13846D73E}"/>
              </a:ext>
            </a:extLst>
          </p:cNvPr>
          <p:cNvSpPr txBox="1"/>
          <p:nvPr/>
        </p:nvSpPr>
        <p:spPr>
          <a:xfrm>
            <a:off x="3350101" y="4044167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ENTSO-G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D645B-D2EA-B324-B24F-D27FB38F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94" y="1518529"/>
            <a:ext cx="5825679" cy="3509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3BC1D-965A-285E-18D3-4B3BCA5F7383}"/>
              </a:ext>
            </a:extLst>
          </p:cNvPr>
          <p:cNvSpPr txBox="1"/>
          <p:nvPr/>
        </p:nvSpPr>
        <p:spPr>
          <a:xfrm>
            <a:off x="6801779" y="1183630"/>
            <a:ext cx="27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Electricity consumption by country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651DB-FDB7-E109-A019-E07E24431139}"/>
              </a:ext>
            </a:extLst>
          </p:cNvPr>
          <p:cNvSpPr txBox="1"/>
          <p:nvPr/>
        </p:nvSpPr>
        <p:spPr>
          <a:xfrm>
            <a:off x="9709629" y="1197821"/>
            <a:ext cx="1051834" cy="22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Eurostat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86449-142C-05D4-106F-63BA2C8DE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1" y="1526276"/>
            <a:ext cx="5825679" cy="35016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A4C915-2BBF-2C14-5376-B6B6B07C8B9E}"/>
              </a:ext>
            </a:extLst>
          </p:cNvPr>
          <p:cNvSpPr txBox="1"/>
          <p:nvPr/>
        </p:nvSpPr>
        <p:spPr>
          <a:xfrm>
            <a:off x="874017" y="1205012"/>
            <a:ext cx="2863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Natural gas consumption by country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CCDF07-AE1B-1F16-E38A-12C33B99794A}"/>
              </a:ext>
            </a:extLst>
          </p:cNvPr>
          <p:cNvSpPr txBox="1"/>
          <p:nvPr/>
        </p:nvSpPr>
        <p:spPr>
          <a:xfrm>
            <a:off x="3781867" y="1219203"/>
            <a:ext cx="1051834" cy="22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Eurostat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60B19-FD2A-DE25-8572-6842C2B3D09D}"/>
              </a:ext>
            </a:extLst>
          </p:cNvPr>
          <p:cNvSpPr/>
          <p:nvPr/>
        </p:nvSpPr>
        <p:spPr>
          <a:xfrm>
            <a:off x="270321" y="5194300"/>
            <a:ext cx="11692752" cy="82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Different market sizes, with larger markets already compliant with the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EU policy framework and well-integrated with the rest of the EU block</a:t>
            </a:r>
          </a:p>
        </p:txBody>
      </p:sp>
    </p:spTree>
    <p:extLst>
      <p:ext uri="{BB962C8B-B14F-4D97-AF65-F5344CB8AC3E}">
        <p14:creationId xmlns:p14="http://schemas.microsoft.com/office/powerpoint/2010/main" val="21141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AF2D-5230-D7E4-FBFF-452CDBEF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44893"/>
            <a:ext cx="11467335" cy="571144"/>
          </a:xfrm>
        </p:spPr>
        <p:txBody>
          <a:bodyPr>
            <a:normAutofit fontScale="90000"/>
          </a:bodyPr>
          <a:lstStyle/>
          <a:p>
            <a:r>
              <a:rPr lang="en-GB" dirty="0"/>
              <a:t>The evolution of the gas sector is in the hands of national authorities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651DB-FDB7-E109-A019-E07E24431139}"/>
              </a:ext>
            </a:extLst>
          </p:cNvPr>
          <p:cNvSpPr txBox="1"/>
          <p:nvPr/>
        </p:nvSpPr>
        <p:spPr>
          <a:xfrm>
            <a:off x="9185982" y="5141775"/>
            <a:ext cx="2356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Analysis by </a:t>
            </a:r>
            <a:r>
              <a:rPr lang="en-GB" sz="1000" i="1" dirty="0" err="1"/>
              <a:t>Nomisma</a:t>
            </a:r>
            <a:r>
              <a:rPr lang="en-GB" sz="1000" i="1" dirty="0"/>
              <a:t> </a:t>
            </a:r>
            <a:r>
              <a:rPr lang="en-GB" sz="1000" i="1" dirty="0" err="1"/>
              <a:t>Energia</a:t>
            </a:r>
            <a:endParaRPr lang="en-GB" sz="1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4C915-2BBF-2C14-5376-B6B6B07C8B9E}"/>
              </a:ext>
            </a:extLst>
          </p:cNvPr>
          <p:cNvSpPr txBox="1"/>
          <p:nvPr/>
        </p:nvSpPr>
        <p:spPr>
          <a:xfrm>
            <a:off x="562475" y="1443238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Natural gas consumption per capita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CCDF07-AE1B-1F16-E38A-12C33B99794A}"/>
              </a:ext>
            </a:extLst>
          </p:cNvPr>
          <p:cNvSpPr txBox="1"/>
          <p:nvPr/>
        </p:nvSpPr>
        <p:spPr>
          <a:xfrm>
            <a:off x="4095230" y="5090647"/>
            <a:ext cx="1051834" cy="22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Source: Eurostat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5A688-A3DC-1AE3-B454-45599C820E11}"/>
              </a:ext>
            </a:extLst>
          </p:cNvPr>
          <p:cNvGrpSpPr/>
          <p:nvPr/>
        </p:nvGrpSpPr>
        <p:grpSpPr>
          <a:xfrm>
            <a:off x="6058719" y="1581737"/>
            <a:ext cx="5749392" cy="4022862"/>
            <a:chOff x="6940638" y="1591319"/>
            <a:chExt cx="4872327" cy="318192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45842D-DC61-7336-D41E-ACD204C1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0638" y="1591319"/>
              <a:ext cx="4872327" cy="31819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490B24-25AF-A768-8E2B-710B4471F7B6}"/>
                </a:ext>
              </a:extLst>
            </p:cNvPr>
            <p:cNvSpPr/>
            <p:nvPr/>
          </p:nvSpPr>
          <p:spPr>
            <a:xfrm>
              <a:off x="7839075" y="1591319"/>
              <a:ext cx="3171825" cy="237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519B0B9-1594-7BFE-513B-4F03763D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5" y="1854421"/>
            <a:ext cx="5293825" cy="3181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3BC1D-965A-285E-18D3-4B3BCA5F7383}"/>
              </a:ext>
            </a:extLst>
          </p:cNvPr>
          <p:cNvSpPr txBox="1"/>
          <p:nvPr/>
        </p:nvSpPr>
        <p:spPr>
          <a:xfrm>
            <a:off x="6497324" y="1443238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Natural gas consumption scenarios</a:t>
            </a:r>
          </a:p>
        </p:txBody>
      </p:sp>
    </p:spTree>
    <p:extLst>
      <p:ext uri="{BB962C8B-B14F-4D97-AF65-F5344CB8AC3E}">
        <p14:creationId xmlns:p14="http://schemas.microsoft.com/office/powerpoint/2010/main" val="621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496D4883-6096-27B1-860E-2B1A9BD4EE1B}"/>
              </a:ext>
            </a:extLst>
          </p:cNvPr>
          <p:cNvSpPr/>
          <p:nvPr/>
        </p:nvSpPr>
        <p:spPr>
          <a:xfrm>
            <a:off x="159722" y="6212579"/>
            <a:ext cx="4107582" cy="58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1B93D-F6D5-5C96-DC99-9E6996BF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15349-A662-916A-B932-89FE1585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75E64-765D-BC2D-7415-3467B49310EC}"/>
              </a:ext>
            </a:extLst>
          </p:cNvPr>
          <p:cNvSpPr/>
          <p:nvPr/>
        </p:nvSpPr>
        <p:spPr>
          <a:xfrm>
            <a:off x="7509902" y="2226226"/>
            <a:ext cx="211173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Planned/under construction point</a:t>
            </a:r>
          </a:p>
        </p:txBody>
      </p:sp>
      <p:sp>
        <p:nvSpPr>
          <p:cNvPr id="6" name="Freeform 1187">
            <a:extLst>
              <a:ext uri="{FF2B5EF4-FFF2-40B4-BE49-F238E27FC236}">
                <a16:creationId xmlns:a16="http://schemas.microsoft.com/office/drawing/2014/main" id="{199D41D9-184F-BAE0-687E-CEB72087F417}"/>
              </a:ext>
            </a:extLst>
          </p:cNvPr>
          <p:cNvSpPr>
            <a:spLocks/>
          </p:cNvSpPr>
          <p:nvPr/>
        </p:nvSpPr>
        <p:spPr bwMode="auto">
          <a:xfrm>
            <a:off x="5982774" y="3813608"/>
            <a:ext cx="4023187" cy="1482291"/>
          </a:xfrm>
          <a:custGeom>
            <a:avLst/>
            <a:gdLst>
              <a:gd name="T0" fmla="*/ 202 w 206"/>
              <a:gd name="T1" fmla="*/ 26 h 78"/>
              <a:gd name="T2" fmla="*/ 202 w 206"/>
              <a:gd name="T3" fmla="*/ 26 h 78"/>
              <a:gd name="T4" fmla="*/ 200 w 206"/>
              <a:gd name="T5" fmla="*/ 25 h 78"/>
              <a:gd name="T6" fmla="*/ 190 w 206"/>
              <a:gd name="T7" fmla="*/ 12 h 78"/>
              <a:gd name="T8" fmla="*/ 188 w 206"/>
              <a:gd name="T9" fmla="*/ 9 h 78"/>
              <a:gd name="T10" fmla="*/ 178 w 206"/>
              <a:gd name="T11" fmla="*/ 7 h 78"/>
              <a:gd name="T12" fmla="*/ 172 w 206"/>
              <a:gd name="T13" fmla="*/ 7 h 78"/>
              <a:gd name="T14" fmla="*/ 139 w 206"/>
              <a:gd name="T15" fmla="*/ 14 h 78"/>
              <a:gd name="T16" fmla="*/ 118 w 206"/>
              <a:gd name="T17" fmla="*/ 10 h 78"/>
              <a:gd name="T18" fmla="*/ 107 w 206"/>
              <a:gd name="T19" fmla="*/ 5 h 78"/>
              <a:gd name="T20" fmla="*/ 86 w 206"/>
              <a:gd name="T21" fmla="*/ 0 h 78"/>
              <a:gd name="T22" fmla="*/ 38 w 206"/>
              <a:gd name="T23" fmla="*/ 13 h 78"/>
              <a:gd name="T24" fmla="*/ 27 w 206"/>
              <a:gd name="T25" fmla="*/ 21 h 78"/>
              <a:gd name="T26" fmla="*/ 3 w 206"/>
              <a:gd name="T27" fmla="*/ 23 h 78"/>
              <a:gd name="T28" fmla="*/ 7 w 206"/>
              <a:gd name="T29" fmla="*/ 30 h 78"/>
              <a:gd name="T30" fmla="*/ 7 w 206"/>
              <a:gd name="T31" fmla="*/ 43 h 78"/>
              <a:gd name="T32" fmla="*/ 10 w 206"/>
              <a:gd name="T33" fmla="*/ 54 h 78"/>
              <a:gd name="T34" fmla="*/ 14 w 206"/>
              <a:gd name="T35" fmla="*/ 60 h 78"/>
              <a:gd name="T36" fmla="*/ 24 w 206"/>
              <a:gd name="T37" fmla="*/ 65 h 78"/>
              <a:gd name="T38" fmla="*/ 33 w 206"/>
              <a:gd name="T39" fmla="*/ 73 h 78"/>
              <a:gd name="T40" fmla="*/ 53 w 206"/>
              <a:gd name="T41" fmla="*/ 65 h 78"/>
              <a:gd name="T42" fmla="*/ 71 w 206"/>
              <a:gd name="T43" fmla="*/ 75 h 78"/>
              <a:gd name="T44" fmla="*/ 82 w 206"/>
              <a:gd name="T45" fmla="*/ 72 h 78"/>
              <a:gd name="T46" fmla="*/ 97 w 206"/>
              <a:gd name="T47" fmla="*/ 67 h 78"/>
              <a:gd name="T48" fmla="*/ 111 w 206"/>
              <a:gd name="T49" fmla="*/ 66 h 78"/>
              <a:gd name="T50" fmla="*/ 109 w 206"/>
              <a:gd name="T51" fmla="*/ 76 h 78"/>
              <a:gd name="T52" fmla="*/ 111 w 206"/>
              <a:gd name="T53" fmla="*/ 77 h 78"/>
              <a:gd name="T54" fmla="*/ 112 w 206"/>
              <a:gd name="T55" fmla="*/ 76 h 78"/>
              <a:gd name="T56" fmla="*/ 112 w 206"/>
              <a:gd name="T57" fmla="*/ 73 h 78"/>
              <a:gd name="T58" fmla="*/ 117 w 206"/>
              <a:gd name="T59" fmla="*/ 67 h 78"/>
              <a:gd name="T60" fmla="*/ 120 w 206"/>
              <a:gd name="T61" fmla="*/ 68 h 78"/>
              <a:gd name="T62" fmla="*/ 134 w 206"/>
              <a:gd name="T63" fmla="*/ 65 h 78"/>
              <a:gd name="T64" fmla="*/ 136 w 206"/>
              <a:gd name="T65" fmla="*/ 66 h 78"/>
              <a:gd name="T66" fmla="*/ 138 w 206"/>
              <a:gd name="T67" fmla="*/ 67 h 78"/>
              <a:gd name="T68" fmla="*/ 149 w 206"/>
              <a:gd name="T69" fmla="*/ 67 h 78"/>
              <a:gd name="T70" fmla="*/ 176 w 206"/>
              <a:gd name="T71" fmla="*/ 61 h 78"/>
              <a:gd name="T72" fmla="*/ 180 w 206"/>
              <a:gd name="T73" fmla="*/ 61 h 78"/>
              <a:gd name="T74" fmla="*/ 195 w 206"/>
              <a:gd name="T75" fmla="*/ 61 h 78"/>
              <a:gd name="T76" fmla="*/ 205 w 206"/>
              <a:gd name="T77" fmla="*/ 64 h 78"/>
              <a:gd name="T78" fmla="*/ 206 w 206"/>
              <a:gd name="T79" fmla="*/ 64 h 78"/>
              <a:gd name="T80" fmla="*/ 206 w 206"/>
              <a:gd name="T81" fmla="*/ 64 h 78"/>
              <a:gd name="T82" fmla="*/ 205 w 206"/>
              <a:gd name="T83" fmla="*/ 63 h 78"/>
              <a:gd name="T84" fmla="*/ 205 w 206"/>
              <a:gd name="T85" fmla="*/ 61 h 78"/>
              <a:gd name="T86" fmla="*/ 204 w 206"/>
              <a:gd name="T87" fmla="*/ 60 h 78"/>
              <a:gd name="T88" fmla="*/ 203 w 206"/>
              <a:gd name="T89" fmla="*/ 58 h 78"/>
              <a:gd name="T90" fmla="*/ 202 w 206"/>
              <a:gd name="T91" fmla="*/ 57 h 78"/>
              <a:gd name="T92" fmla="*/ 200 w 206"/>
              <a:gd name="T93" fmla="*/ 44 h 78"/>
              <a:gd name="T94" fmla="*/ 199 w 206"/>
              <a:gd name="T95" fmla="*/ 41 h 78"/>
              <a:gd name="T96" fmla="*/ 199 w 206"/>
              <a:gd name="T97" fmla="*/ 36 h 78"/>
              <a:gd name="T98" fmla="*/ 199 w 206"/>
              <a:gd name="T99" fmla="*/ 33 h 78"/>
              <a:gd name="T100" fmla="*/ 201 w 206"/>
              <a:gd name="T101" fmla="*/ 3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6" h="78">
                <a:moveTo>
                  <a:pt x="201" y="31"/>
                </a:moveTo>
                <a:cubicBezTo>
                  <a:pt x="201" y="30"/>
                  <a:pt x="201" y="28"/>
                  <a:pt x="202" y="27"/>
                </a:cubicBezTo>
                <a:cubicBezTo>
                  <a:pt x="202" y="27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1" y="25"/>
                  <a:pt x="201" y="25"/>
                </a:cubicBezTo>
                <a:cubicBezTo>
                  <a:pt x="201" y="26"/>
                  <a:pt x="201" y="25"/>
                  <a:pt x="201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198" y="25"/>
                  <a:pt x="194" y="25"/>
                  <a:pt x="192" y="21"/>
                </a:cubicBezTo>
                <a:cubicBezTo>
                  <a:pt x="191" y="19"/>
                  <a:pt x="191" y="17"/>
                  <a:pt x="191" y="16"/>
                </a:cubicBezTo>
                <a:cubicBezTo>
                  <a:pt x="191" y="14"/>
                  <a:pt x="191" y="14"/>
                  <a:pt x="190" y="12"/>
                </a:cubicBezTo>
                <a:cubicBezTo>
                  <a:pt x="190" y="12"/>
                  <a:pt x="190" y="12"/>
                  <a:pt x="190" y="12"/>
                </a:cubicBezTo>
                <a:cubicBezTo>
                  <a:pt x="190" y="12"/>
                  <a:pt x="190" y="12"/>
                  <a:pt x="189" y="12"/>
                </a:cubicBezTo>
                <a:cubicBezTo>
                  <a:pt x="189" y="11"/>
                  <a:pt x="188" y="10"/>
                  <a:pt x="188" y="9"/>
                </a:cubicBezTo>
                <a:cubicBezTo>
                  <a:pt x="187" y="7"/>
                  <a:pt x="185" y="6"/>
                  <a:pt x="185" y="6"/>
                </a:cubicBezTo>
                <a:cubicBezTo>
                  <a:pt x="184" y="6"/>
                  <a:pt x="184" y="6"/>
                  <a:pt x="184" y="6"/>
                </a:cubicBezTo>
                <a:cubicBezTo>
                  <a:pt x="183" y="6"/>
                  <a:pt x="182" y="7"/>
                  <a:pt x="178" y="7"/>
                </a:cubicBezTo>
                <a:cubicBezTo>
                  <a:pt x="177" y="7"/>
                  <a:pt x="176" y="7"/>
                  <a:pt x="175" y="7"/>
                </a:cubicBezTo>
                <a:cubicBezTo>
                  <a:pt x="174" y="7"/>
                  <a:pt x="174" y="7"/>
                  <a:pt x="174" y="7"/>
                </a:cubicBezTo>
                <a:cubicBezTo>
                  <a:pt x="173" y="7"/>
                  <a:pt x="173" y="7"/>
                  <a:pt x="172" y="7"/>
                </a:cubicBezTo>
                <a:cubicBezTo>
                  <a:pt x="167" y="11"/>
                  <a:pt x="158" y="14"/>
                  <a:pt x="153" y="14"/>
                </a:cubicBezTo>
                <a:cubicBezTo>
                  <a:pt x="151" y="14"/>
                  <a:pt x="150" y="14"/>
                  <a:pt x="150" y="13"/>
                </a:cubicBezTo>
                <a:cubicBezTo>
                  <a:pt x="148" y="13"/>
                  <a:pt x="143" y="13"/>
                  <a:pt x="139" y="14"/>
                </a:cubicBezTo>
                <a:cubicBezTo>
                  <a:pt x="136" y="14"/>
                  <a:pt x="133" y="14"/>
                  <a:pt x="131" y="14"/>
                </a:cubicBezTo>
                <a:cubicBezTo>
                  <a:pt x="127" y="14"/>
                  <a:pt x="124" y="13"/>
                  <a:pt x="122" y="11"/>
                </a:cubicBezTo>
                <a:cubicBezTo>
                  <a:pt x="121" y="10"/>
                  <a:pt x="119" y="10"/>
                  <a:pt x="118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4" y="10"/>
                  <a:pt x="112" y="8"/>
                  <a:pt x="111" y="7"/>
                </a:cubicBezTo>
                <a:cubicBezTo>
                  <a:pt x="110" y="6"/>
                  <a:pt x="109" y="5"/>
                  <a:pt x="107" y="5"/>
                </a:cubicBezTo>
                <a:cubicBezTo>
                  <a:pt x="105" y="5"/>
                  <a:pt x="104" y="5"/>
                  <a:pt x="103" y="4"/>
                </a:cubicBezTo>
                <a:cubicBezTo>
                  <a:pt x="102" y="3"/>
                  <a:pt x="99" y="2"/>
                  <a:pt x="90" y="1"/>
                </a:cubicBezTo>
                <a:cubicBezTo>
                  <a:pt x="89" y="1"/>
                  <a:pt x="87" y="0"/>
                  <a:pt x="86" y="0"/>
                </a:cubicBezTo>
                <a:cubicBezTo>
                  <a:pt x="73" y="0"/>
                  <a:pt x="62" y="7"/>
                  <a:pt x="58" y="11"/>
                </a:cubicBezTo>
                <a:cubicBezTo>
                  <a:pt x="56" y="12"/>
                  <a:pt x="52" y="13"/>
                  <a:pt x="47" y="13"/>
                </a:cubicBezTo>
                <a:cubicBezTo>
                  <a:pt x="44" y="13"/>
                  <a:pt x="41" y="13"/>
                  <a:pt x="38" y="13"/>
                </a:cubicBezTo>
                <a:cubicBezTo>
                  <a:pt x="36" y="13"/>
                  <a:pt x="34" y="12"/>
                  <a:pt x="33" y="12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5"/>
                  <a:pt x="32" y="19"/>
                  <a:pt x="27" y="21"/>
                </a:cubicBezTo>
                <a:cubicBezTo>
                  <a:pt x="24" y="22"/>
                  <a:pt x="20" y="22"/>
                  <a:pt x="16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8" y="22"/>
                  <a:pt x="5" y="22"/>
                  <a:pt x="3" y="23"/>
                </a:cubicBezTo>
                <a:cubicBezTo>
                  <a:pt x="1" y="24"/>
                  <a:pt x="0" y="27"/>
                  <a:pt x="0" y="28"/>
                </a:cubicBezTo>
                <a:cubicBezTo>
                  <a:pt x="0" y="28"/>
                  <a:pt x="1" y="28"/>
                  <a:pt x="1" y="28"/>
                </a:cubicBezTo>
                <a:cubicBezTo>
                  <a:pt x="4" y="28"/>
                  <a:pt x="6" y="29"/>
                  <a:pt x="7" y="30"/>
                </a:cubicBezTo>
                <a:cubicBezTo>
                  <a:pt x="7" y="31"/>
                  <a:pt x="7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7"/>
                  <a:pt x="9" y="40"/>
                  <a:pt x="7" y="43"/>
                </a:cubicBezTo>
                <a:cubicBezTo>
                  <a:pt x="6" y="43"/>
                  <a:pt x="6" y="44"/>
                  <a:pt x="6" y="45"/>
                </a:cubicBezTo>
                <a:cubicBezTo>
                  <a:pt x="6" y="46"/>
                  <a:pt x="6" y="47"/>
                  <a:pt x="7" y="47"/>
                </a:cubicBezTo>
                <a:cubicBezTo>
                  <a:pt x="10" y="49"/>
                  <a:pt x="11" y="52"/>
                  <a:pt x="10" y="54"/>
                </a:cubicBezTo>
                <a:cubicBezTo>
                  <a:pt x="10" y="55"/>
                  <a:pt x="9" y="55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12" y="58"/>
                  <a:pt x="13" y="59"/>
                  <a:pt x="14" y="60"/>
                </a:cubicBezTo>
                <a:cubicBezTo>
                  <a:pt x="14" y="60"/>
                  <a:pt x="15" y="61"/>
                  <a:pt x="16" y="61"/>
                </a:cubicBezTo>
                <a:cubicBezTo>
                  <a:pt x="18" y="62"/>
                  <a:pt x="21" y="63"/>
                  <a:pt x="21" y="65"/>
                </a:cubicBezTo>
                <a:cubicBezTo>
                  <a:pt x="21" y="65"/>
                  <a:pt x="22" y="66"/>
                  <a:pt x="24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9" y="65"/>
                  <a:pt x="31" y="68"/>
                  <a:pt x="32" y="71"/>
                </a:cubicBezTo>
                <a:cubicBezTo>
                  <a:pt x="33" y="72"/>
                  <a:pt x="33" y="72"/>
                  <a:pt x="33" y="73"/>
                </a:cubicBezTo>
                <a:cubicBezTo>
                  <a:pt x="34" y="73"/>
                  <a:pt x="34" y="74"/>
                  <a:pt x="37" y="74"/>
                </a:cubicBezTo>
                <a:cubicBezTo>
                  <a:pt x="40" y="74"/>
                  <a:pt x="44" y="72"/>
                  <a:pt x="44" y="71"/>
                </a:cubicBezTo>
                <a:cubicBezTo>
                  <a:pt x="44" y="69"/>
                  <a:pt x="45" y="65"/>
                  <a:pt x="53" y="65"/>
                </a:cubicBezTo>
                <a:cubicBezTo>
                  <a:pt x="54" y="65"/>
                  <a:pt x="55" y="65"/>
                  <a:pt x="56" y="65"/>
                </a:cubicBezTo>
                <a:cubicBezTo>
                  <a:pt x="60" y="66"/>
                  <a:pt x="64" y="69"/>
                  <a:pt x="68" y="72"/>
                </a:cubicBezTo>
                <a:cubicBezTo>
                  <a:pt x="69" y="73"/>
                  <a:pt x="71" y="74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5"/>
                  <a:pt x="75" y="74"/>
                  <a:pt x="77" y="74"/>
                </a:cubicBezTo>
                <a:cubicBezTo>
                  <a:pt x="79" y="73"/>
                  <a:pt x="81" y="72"/>
                  <a:pt x="82" y="72"/>
                </a:cubicBezTo>
                <a:cubicBezTo>
                  <a:pt x="84" y="72"/>
                  <a:pt x="87" y="70"/>
                  <a:pt x="89" y="68"/>
                </a:cubicBezTo>
                <a:cubicBezTo>
                  <a:pt x="90" y="67"/>
                  <a:pt x="91" y="66"/>
                  <a:pt x="92" y="66"/>
                </a:cubicBezTo>
                <a:cubicBezTo>
                  <a:pt x="94" y="65"/>
                  <a:pt x="96" y="66"/>
                  <a:pt x="97" y="67"/>
                </a:cubicBezTo>
                <a:cubicBezTo>
                  <a:pt x="99" y="68"/>
                  <a:pt x="100" y="69"/>
                  <a:pt x="101" y="68"/>
                </a:cubicBezTo>
                <a:cubicBezTo>
                  <a:pt x="103" y="67"/>
                  <a:pt x="106" y="65"/>
                  <a:pt x="109" y="65"/>
                </a:cubicBezTo>
                <a:cubicBezTo>
                  <a:pt x="110" y="65"/>
                  <a:pt x="111" y="65"/>
                  <a:pt x="111" y="66"/>
                </a:cubicBezTo>
                <a:cubicBezTo>
                  <a:pt x="112" y="66"/>
                  <a:pt x="112" y="67"/>
                  <a:pt x="113" y="68"/>
                </a:cubicBezTo>
                <a:cubicBezTo>
                  <a:pt x="113" y="69"/>
                  <a:pt x="112" y="71"/>
                  <a:pt x="111" y="72"/>
                </a:cubicBezTo>
                <a:cubicBezTo>
                  <a:pt x="110" y="73"/>
                  <a:pt x="109" y="75"/>
                  <a:pt x="109" y="76"/>
                </a:cubicBezTo>
                <a:cubicBezTo>
                  <a:pt x="109" y="76"/>
                  <a:pt x="110" y="77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1" y="77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1" y="76"/>
                  <a:pt x="111" y="76"/>
                  <a:pt x="112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76"/>
                  <a:pt x="112" y="75"/>
                  <a:pt x="112" y="75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4"/>
                  <a:pt x="112" y="74"/>
                  <a:pt x="112" y="73"/>
                </a:cubicBezTo>
                <a:cubicBezTo>
                  <a:pt x="112" y="73"/>
                  <a:pt x="112" y="73"/>
                  <a:pt x="112" y="72"/>
                </a:cubicBezTo>
                <a:cubicBezTo>
                  <a:pt x="112" y="71"/>
                  <a:pt x="113" y="70"/>
                  <a:pt x="113" y="70"/>
                </a:cubicBezTo>
                <a:cubicBezTo>
                  <a:pt x="114" y="68"/>
                  <a:pt x="115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8" y="67"/>
                  <a:pt x="119" y="68"/>
                  <a:pt x="120" y="68"/>
                </a:cubicBezTo>
                <a:cubicBezTo>
                  <a:pt x="122" y="70"/>
                  <a:pt x="124" y="70"/>
                  <a:pt x="128" y="68"/>
                </a:cubicBezTo>
                <a:cubicBezTo>
                  <a:pt x="129" y="68"/>
                  <a:pt x="130" y="67"/>
                  <a:pt x="131" y="67"/>
                </a:cubicBezTo>
                <a:cubicBezTo>
                  <a:pt x="132" y="66"/>
                  <a:pt x="133" y="65"/>
                  <a:pt x="134" y="65"/>
                </a:cubicBezTo>
                <a:cubicBezTo>
                  <a:pt x="135" y="65"/>
                  <a:pt x="135" y="66"/>
                  <a:pt x="135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7" y="66"/>
                  <a:pt x="137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7" y="67"/>
                  <a:pt x="137" y="67"/>
                  <a:pt x="138" y="67"/>
                </a:cubicBezTo>
                <a:cubicBezTo>
                  <a:pt x="138" y="67"/>
                  <a:pt x="138" y="68"/>
                  <a:pt x="139" y="68"/>
                </a:cubicBezTo>
                <a:cubicBezTo>
                  <a:pt x="140" y="68"/>
                  <a:pt x="141" y="68"/>
                  <a:pt x="142" y="67"/>
                </a:cubicBezTo>
                <a:cubicBezTo>
                  <a:pt x="144" y="67"/>
                  <a:pt x="146" y="67"/>
                  <a:pt x="149" y="67"/>
                </a:cubicBezTo>
                <a:cubicBezTo>
                  <a:pt x="152" y="67"/>
                  <a:pt x="154" y="66"/>
                  <a:pt x="156" y="65"/>
                </a:cubicBezTo>
                <a:cubicBezTo>
                  <a:pt x="158" y="64"/>
                  <a:pt x="160" y="62"/>
                  <a:pt x="164" y="63"/>
                </a:cubicBezTo>
                <a:cubicBezTo>
                  <a:pt x="170" y="63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2"/>
                  <a:pt x="180" y="62"/>
                  <a:pt x="180" y="61"/>
                </a:cubicBezTo>
                <a:cubicBezTo>
                  <a:pt x="181" y="60"/>
                  <a:pt x="182" y="59"/>
                  <a:pt x="185" y="58"/>
                </a:cubicBezTo>
                <a:cubicBezTo>
                  <a:pt x="189" y="58"/>
                  <a:pt x="191" y="59"/>
                  <a:pt x="193" y="60"/>
                </a:cubicBezTo>
                <a:cubicBezTo>
                  <a:pt x="194" y="60"/>
                  <a:pt x="194" y="61"/>
                  <a:pt x="195" y="61"/>
                </a:cubicBezTo>
                <a:cubicBezTo>
                  <a:pt x="195" y="60"/>
                  <a:pt x="196" y="60"/>
                  <a:pt x="196" y="60"/>
                </a:cubicBezTo>
                <a:cubicBezTo>
                  <a:pt x="198" y="60"/>
                  <a:pt x="200" y="61"/>
                  <a:pt x="202" y="62"/>
                </a:cubicBezTo>
                <a:cubicBezTo>
                  <a:pt x="203" y="63"/>
                  <a:pt x="204" y="63"/>
                  <a:pt x="205" y="64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64"/>
                  <a:pt x="205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3"/>
                </a:cubicBezTo>
                <a:cubicBezTo>
                  <a:pt x="206" y="63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4" y="61"/>
                  <a:pt x="204" y="60"/>
                  <a:pt x="204" y="6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4" y="59"/>
                  <a:pt x="203" y="59"/>
                  <a:pt x="203" y="59"/>
                </a:cubicBezTo>
                <a:cubicBezTo>
                  <a:pt x="203" y="59"/>
                  <a:pt x="203" y="59"/>
                  <a:pt x="203" y="58"/>
                </a:cubicBezTo>
                <a:cubicBezTo>
                  <a:pt x="203" y="58"/>
                  <a:pt x="203" y="58"/>
                  <a:pt x="203" y="58"/>
                </a:cubicBezTo>
                <a:cubicBezTo>
                  <a:pt x="203" y="58"/>
                  <a:pt x="202" y="58"/>
                  <a:pt x="202" y="58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199" y="56"/>
                  <a:pt x="200" y="53"/>
                  <a:pt x="200" y="48"/>
                </a:cubicBezTo>
                <a:cubicBezTo>
                  <a:pt x="200" y="47"/>
                  <a:pt x="200" y="46"/>
                  <a:pt x="200" y="45"/>
                </a:cubicBezTo>
                <a:cubicBezTo>
                  <a:pt x="201" y="44"/>
                  <a:pt x="200" y="44"/>
                  <a:pt x="200" y="44"/>
                </a:cubicBezTo>
                <a:cubicBezTo>
                  <a:pt x="200" y="44"/>
                  <a:pt x="200" y="43"/>
                  <a:pt x="200" y="42"/>
                </a:cubicBezTo>
                <a:cubicBezTo>
                  <a:pt x="200" y="42"/>
                  <a:pt x="200" y="41"/>
                  <a:pt x="200" y="41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9" y="40"/>
                  <a:pt x="199" y="40"/>
                  <a:pt x="199" y="40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99" y="38"/>
                  <a:pt x="199" y="37"/>
                  <a:pt x="199" y="36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199" y="36"/>
                  <a:pt x="199" y="35"/>
                  <a:pt x="199" y="35"/>
                </a:cubicBezTo>
                <a:cubicBezTo>
                  <a:pt x="199" y="34"/>
                  <a:pt x="199" y="34"/>
                  <a:pt x="199" y="33"/>
                </a:cubicBezTo>
                <a:cubicBezTo>
                  <a:pt x="199" y="33"/>
                  <a:pt x="200" y="33"/>
                  <a:pt x="200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1" y="32"/>
                  <a:pt x="201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7" name="Freeform 1188">
            <a:extLst>
              <a:ext uri="{FF2B5EF4-FFF2-40B4-BE49-F238E27FC236}">
                <a16:creationId xmlns:a16="http://schemas.microsoft.com/office/drawing/2014/main" id="{9AB90353-FAB9-4E5B-B9E5-BF6D34411C88}"/>
              </a:ext>
            </a:extLst>
          </p:cNvPr>
          <p:cNvSpPr>
            <a:spLocks/>
          </p:cNvSpPr>
          <p:nvPr/>
        </p:nvSpPr>
        <p:spPr bwMode="auto">
          <a:xfrm>
            <a:off x="6023620" y="3833370"/>
            <a:ext cx="510556" cy="316223"/>
          </a:xfrm>
          <a:custGeom>
            <a:avLst/>
            <a:gdLst>
              <a:gd name="T0" fmla="*/ 3 w 26"/>
              <a:gd name="T1" fmla="*/ 2 h 17"/>
              <a:gd name="T2" fmla="*/ 4 w 26"/>
              <a:gd name="T3" fmla="*/ 4 h 17"/>
              <a:gd name="T4" fmla="*/ 4 w 26"/>
              <a:gd name="T5" fmla="*/ 4 h 17"/>
              <a:gd name="T6" fmla="*/ 4 w 26"/>
              <a:gd name="T7" fmla="*/ 4 h 17"/>
              <a:gd name="T8" fmla="*/ 4 w 26"/>
              <a:gd name="T9" fmla="*/ 4 h 17"/>
              <a:gd name="T10" fmla="*/ 4 w 26"/>
              <a:gd name="T11" fmla="*/ 6 h 17"/>
              <a:gd name="T12" fmla="*/ 2 w 26"/>
              <a:gd name="T13" fmla="*/ 11 h 17"/>
              <a:gd name="T14" fmla="*/ 1 w 26"/>
              <a:gd name="T15" fmla="*/ 12 h 17"/>
              <a:gd name="T16" fmla="*/ 1 w 26"/>
              <a:gd name="T17" fmla="*/ 13 h 17"/>
              <a:gd name="T18" fmla="*/ 1 w 26"/>
              <a:gd name="T19" fmla="*/ 13 h 17"/>
              <a:gd name="T20" fmla="*/ 0 w 26"/>
              <a:gd name="T21" fmla="*/ 14 h 17"/>
              <a:gd name="T22" fmla="*/ 0 w 26"/>
              <a:gd name="T23" fmla="*/ 14 h 17"/>
              <a:gd name="T24" fmla="*/ 0 w 26"/>
              <a:gd name="T25" fmla="*/ 15 h 17"/>
              <a:gd name="T26" fmla="*/ 0 w 26"/>
              <a:gd name="T27" fmla="*/ 15 h 17"/>
              <a:gd name="T28" fmla="*/ 0 w 26"/>
              <a:gd name="T29" fmla="*/ 15 h 17"/>
              <a:gd name="T30" fmla="*/ 3 w 26"/>
              <a:gd name="T31" fmla="*/ 17 h 17"/>
              <a:gd name="T32" fmla="*/ 8 w 26"/>
              <a:gd name="T33" fmla="*/ 14 h 17"/>
              <a:gd name="T34" fmla="*/ 13 w 26"/>
              <a:gd name="T35" fmla="*/ 10 h 17"/>
              <a:gd name="T36" fmla="*/ 21 w 26"/>
              <a:gd name="T37" fmla="*/ 10 h 17"/>
              <a:gd name="T38" fmla="*/ 26 w 26"/>
              <a:gd name="T39" fmla="*/ 10 h 17"/>
              <a:gd name="T40" fmla="*/ 23 w 26"/>
              <a:gd name="T41" fmla="*/ 8 h 17"/>
              <a:gd name="T42" fmla="*/ 19 w 26"/>
              <a:gd name="T43" fmla="*/ 5 h 17"/>
              <a:gd name="T44" fmla="*/ 16 w 26"/>
              <a:gd name="T45" fmla="*/ 1 h 17"/>
              <a:gd name="T46" fmla="*/ 15 w 26"/>
              <a:gd name="T47" fmla="*/ 1 h 17"/>
              <a:gd name="T48" fmla="*/ 14 w 26"/>
              <a:gd name="T49" fmla="*/ 1 h 17"/>
              <a:gd name="T50" fmla="*/ 14 w 26"/>
              <a:gd name="T51" fmla="*/ 1 h 17"/>
              <a:gd name="T52" fmla="*/ 14 w 26"/>
              <a:gd name="T53" fmla="*/ 1 h 17"/>
              <a:gd name="T54" fmla="*/ 12 w 26"/>
              <a:gd name="T55" fmla="*/ 1 h 17"/>
              <a:gd name="T56" fmla="*/ 8 w 26"/>
              <a:gd name="T57" fmla="*/ 0 h 17"/>
              <a:gd name="T58" fmla="*/ 3 w 26"/>
              <a:gd name="T59" fmla="*/ 1 h 17"/>
              <a:gd name="T60" fmla="*/ 3 w 26"/>
              <a:gd name="T61" fmla="*/ 1 h 17"/>
              <a:gd name="T62" fmla="*/ 3 w 26"/>
              <a:gd name="T6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3" y="2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9"/>
                  <a:pt x="3" y="10"/>
                  <a:pt x="2" y="11"/>
                </a:cubicBezTo>
                <a:cubicBezTo>
                  <a:pt x="2" y="11"/>
                  <a:pt x="1" y="12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2" y="17"/>
                  <a:pt x="3" y="17"/>
                </a:cubicBezTo>
                <a:cubicBezTo>
                  <a:pt x="5" y="17"/>
                  <a:pt x="6" y="16"/>
                  <a:pt x="8" y="14"/>
                </a:cubicBezTo>
                <a:cubicBezTo>
                  <a:pt x="9" y="13"/>
                  <a:pt x="11" y="11"/>
                  <a:pt x="13" y="10"/>
                </a:cubicBezTo>
                <a:cubicBezTo>
                  <a:pt x="15" y="9"/>
                  <a:pt x="18" y="10"/>
                  <a:pt x="21" y="10"/>
                </a:cubicBezTo>
                <a:cubicBezTo>
                  <a:pt x="23" y="10"/>
                  <a:pt x="25" y="10"/>
                  <a:pt x="26" y="10"/>
                </a:cubicBezTo>
                <a:cubicBezTo>
                  <a:pt x="25" y="9"/>
                  <a:pt x="24" y="9"/>
                  <a:pt x="23" y="8"/>
                </a:cubicBezTo>
                <a:cubicBezTo>
                  <a:pt x="22" y="7"/>
                  <a:pt x="20" y="6"/>
                  <a:pt x="19" y="5"/>
                </a:cubicBezTo>
                <a:cubicBezTo>
                  <a:pt x="18" y="4"/>
                  <a:pt x="17" y="3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1" y="0"/>
                  <a:pt x="8" y="0"/>
                </a:cubicBezTo>
                <a:cubicBezTo>
                  <a:pt x="6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190">
            <a:extLst>
              <a:ext uri="{FF2B5EF4-FFF2-40B4-BE49-F238E27FC236}">
                <a16:creationId xmlns:a16="http://schemas.microsoft.com/office/drawing/2014/main" id="{ECA59FE6-5006-B66E-2913-A564D2C44BED}"/>
              </a:ext>
            </a:extLst>
          </p:cNvPr>
          <p:cNvSpPr>
            <a:spLocks/>
          </p:cNvSpPr>
          <p:nvPr/>
        </p:nvSpPr>
        <p:spPr bwMode="auto">
          <a:xfrm>
            <a:off x="3777169" y="3003287"/>
            <a:ext cx="694358" cy="612681"/>
          </a:xfrm>
          <a:custGeom>
            <a:avLst/>
            <a:gdLst>
              <a:gd name="T0" fmla="*/ 29 w 36"/>
              <a:gd name="T1" fmla="*/ 24 h 32"/>
              <a:gd name="T2" fmla="*/ 30 w 36"/>
              <a:gd name="T3" fmla="*/ 23 h 32"/>
              <a:gd name="T4" fmla="*/ 30 w 36"/>
              <a:gd name="T5" fmla="*/ 23 h 32"/>
              <a:gd name="T6" fmla="*/ 32 w 36"/>
              <a:gd name="T7" fmla="*/ 21 h 32"/>
              <a:gd name="T8" fmla="*/ 32 w 36"/>
              <a:gd name="T9" fmla="*/ 21 h 32"/>
              <a:gd name="T10" fmla="*/ 32 w 36"/>
              <a:gd name="T11" fmla="*/ 21 h 32"/>
              <a:gd name="T12" fmla="*/ 32 w 36"/>
              <a:gd name="T13" fmla="*/ 21 h 32"/>
              <a:gd name="T14" fmla="*/ 33 w 36"/>
              <a:gd name="T15" fmla="*/ 20 h 32"/>
              <a:gd name="T16" fmla="*/ 33 w 36"/>
              <a:gd name="T17" fmla="*/ 19 h 32"/>
              <a:gd name="T18" fmla="*/ 34 w 36"/>
              <a:gd name="T19" fmla="*/ 19 h 32"/>
              <a:gd name="T20" fmla="*/ 34 w 36"/>
              <a:gd name="T21" fmla="*/ 19 h 32"/>
              <a:gd name="T22" fmla="*/ 35 w 36"/>
              <a:gd name="T23" fmla="*/ 18 h 32"/>
              <a:gd name="T24" fmla="*/ 35 w 36"/>
              <a:gd name="T25" fmla="*/ 18 h 32"/>
              <a:gd name="T26" fmla="*/ 35 w 36"/>
              <a:gd name="T27" fmla="*/ 18 h 32"/>
              <a:gd name="T28" fmla="*/ 35 w 36"/>
              <a:gd name="T29" fmla="*/ 17 h 32"/>
              <a:gd name="T30" fmla="*/ 36 w 36"/>
              <a:gd name="T31" fmla="*/ 6 h 32"/>
              <a:gd name="T32" fmla="*/ 35 w 36"/>
              <a:gd name="T33" fmla="*/ 6 h 32"/>
              <a:gd name="T34" fmla="*/ 34 w 36"/>
              <a:gd name="T35" fmla="*/ 5 h 32"/>
              <a:gd name="T36" fmla="*/ 34 w 36"/>
              <a:gd name="T37" fmla="*/ 5 h 32"/>
              <a:gd name="T38" fmla="*/ 33 w 36"/>
              <a:gd name="T39" fmla="*/ 4 h 32"/>
              <a:gd name="T40" fmla="*/ 32 w 36"/>
              <a:gd name="T41" fmla="*/ 4 h 32"/>
              <a:gd name="T42" fmla="*/ 31 w 36"/>
              <a:gd name="T43" fmla="*/ 4 h 32"/>
              <a:gd name="T44" fmla="*/ 31 w 36"/>
              <a:gd name="T45" fmla="*/ 3 h 32"/>
              <a:gd name="T46" fmla="*/ 30 w 36"/>
              <a:gd name="T47" fmla="*/ 3 h 32"/>
              <a:gd name="T48" fmla="*/ 30 w 36"/>
              <a:gd name="T49" fmla="*/ 3 h 32"/>
              <a:gd name="T50" fmla="*/ 29 w 36"/>
              <a:gd name="T51" fmla="*/ 3 h 32"/>
              <a:gd name="T52" fmla="*/ 29 w 36"/>
              <a:gd name="T53" fmla="*/ 2 h 32"/>
              <a:gd name="T54" fmla="*/ 28 w 36"/>
              <a:gd name="T55" fmla="*/ 2 h 32"/>
              <a:gd name="T56" fmla="*/ 28 w 36"/>
              <a:gd name="T57" fmla="*/ 2 h 32"/>
              <a:gd name="T58" fmla="*/ 27 w 36"/>
              <a:gd name="T59" fmla="*/ 2 h 32"/>
              <a:gd name="T60" fmla="*/ 27 w 36"/>
              <a:gd name="T61" fmla="*/ 2 h 32"/>
              <a:gd name="T62" fmla="*/ 9 w 36"/>
              <a:gd name="T63" fmla="*/ 0 h 32"/>
              <a:gd name="T64" fmla="*/ 7 w 36"/>
              <a:gd name="T65" fmla="*/ 1 h 32"/>
              <a:gd name="T66" fmla="*/ 1 w 36"/>
              <a:gd name="T67" fmla="*/ 1 h 32"/>
              <a:gd name="T68" fmla="*/ 0 w 36"/>
              <a:gd name="T69" fmla="*/ 1 h 32"/>
              <a:gd name="T70" fmla="*/ 0 w 36"/>
              <a:gd name="T71" fmla="*/ 2 h 32"/>
              <a:gd name="T72" fmla="*/ 1 w 36"/>
              <a:gd name="T73" fmla="*/ 4 h 32"/>
              <a:gd name="T74" fmla="*/ 5 w 36"/>
              <a:gd name="T75" fmla="*/ 10 h 32"/>
              <a:gd name="T76" fmla="*/ 10 w 36"/>
              <a:gd name="T77" fmla="*/ 16 h 32"/>
              <a:gd name="T78" fmla="*/ 14 w 36"/>
              <a:gd name="T79" fmla="*/ 21 h 32"/>
              <a:gd name="T80" fmla="*/ 16 w 36"/>
              <a:gd name="T81" fmla="*/ 23 h 32"/>
              <a:gd name="T82" fmla="*/ 18 w 36"/>
              <a:gd name="T83" fmla="*/ 25 h 32"/>
              <a:gd name="T84" fmla="*/ 18 w 36"/>
              <a:gd name="T85" fmla="*/ 25 h 32"/>
              <a:gd name="T86" fmla="*/ 20 w 36"/>
              <a:gd name="T87" fmla="*/ 27 h 32"/>
              <a:gd name="T88" fmla="*/ 20 w 36"/>
              <a:gd name="T89" fmla="*/ 27 h 32"/>
              <a:gd name="T90" fmla="*/ 21 w 36"/>
              <a:gd name="T91" fmla="*/ 28 h 32"/>
              <a:gd name="T92" fmla="*/ 22 w 36"/>
              <a:gd name="T93" fmla="*/ 29 h 32"/>
              <a:gd name="T94" fmla="*/ 23 w 36"/>
              <a:gd name="T95" fmla="*/ 30 h 32"/>
              <a:gd name="T96" fmla="*/ 26 w 36"/>
              <a:gd name="T97" fmla="*/ 32 h 32"/>
              <a:gd name="T98" fmla="*/ 26 w 36"/>
              <a:gd name="T99" fmla="*/ 32 h 32"/>
              <a:gd name="T100" fmla="*/ 26 w 36"/>
              <a:gd name="T101" fmla="*/ 31 h 32"/>
              <a:gd name="T102" fmla="*/ 26 w 36"/>
              <a:gd name="T103" fmla="*/ 31 h 32"/>
              <a:gd name="T104" fmla="*/ 27 w 36"/>
              <a:gd name="T105" fmla="*/ 29 h 32"/>
              <a:gd name="T106" fmla="*/ 27 w 36"/>
              <a:gd name="T107" fmla="*/ 29 h 32"/>
              <a:gd name="T108" fmla="*/ 27 w 36"/>
              <a:gd name="T109" fmla="*/ 27 h 32"/>
              <a:gd name="T110" fmla="*/ 27 w 36"/>
              <a:gd name="T111" fmla="*/ 27 h 32"/>
              <a:gd name="T112" fmla="*/ 29 w 36"/>
              <a:gd name="T113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" h="32">
                <a:moveTo>
                  <a:pt x="29" y="24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6" y="15"/>
                  <a:pt x="36" y="10"/>
                  <a:pt x="36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3" y="5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4" y="2"/>
                  <a:pt x="12" y="1"/>
                  <a:pt x="9" y="0"/>
                </a:cubicBezTo>
                <a:cubicBezTo>
                  <a:pt x="9" y="0"/>
                  <a:pt x="8" y="0"/>
                  <a:pt x="7" y="1"/>
                </a:cubicBezTo>
                <a:cubicBezTo>
                  <a:pt x="6" y="2"/>
                  <a:pt x="3" y="3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3" y="5"/>
                  <a:pt x="5" y="7"/>
                  <a:pt x="5" y="10"/>
                </a:cubicBezTo>
                <a:cubicBezTo>
                  <a:pt x="5" y="11"/>
                  <a:pt x="8" y="14"/>
                  <a:pt x="10" y="16"/>
                </a:cubicBezTo>
                <a:cubicBezTo>
                  <a:pt x="12" y="18"/>
                  <a:pt x="14" y="19"/>
                  <a:pt x="14" y="21"/>
                </a:cubicBezTo>
                <a:cubicBezTo>
                  <a:pt x="15" y="22"/>
                  <a:pt x="16" y="23"/>
                  <a:pt x="16" y="23"/>
                </a:cubicBezTo>
                <a:cubicBezTo>
                  <a:pt x="17" y="24"/>
                  <a:pt x="17" y="24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19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0"/>
                  <a:pt x="22" y="30"/>
                  <a:pt x="23" y="30"/>
                </a:cubicBezTo>
                <a:cubicBezTo>
                  <a:pt x="24" y="31"/>
                  <a:pt x="25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9" y="25"/>
                  <a:pt x="29" y="2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191">
            <a:extLst>
              <a:ext uri="{FF2B5EF4-FFF2-40B4-BE49-F238E27FC236}">
                <a16:creationId xmlns:a16="http://schemas.microsoft.com/office/drawing/2014/main" id="{F94D4286-35C5-3469-3E6C-A856C7882842}"/>
              </a:ext>
            </a:extLst>
          </p:cNvPr>
          <p:cNvSpPr>
            <a:spLocks/>
          </p:cNvSpPr>
          <p:nvPr/>
        </p:nvSpPr>
        <p:spPr bwMode="auto">
          <a:xfrm>
            <a:off x="3348302" y="2667302"/>
            <a:ext cx="1082381" cy="869612"/>
          </a:xfrm>
          <a:custGeom>
            <a:avLst/>
            <a:gdLst>
              <a:gd name="T0" fmla="*/ 54 w 55"/>
              <a:gd name="T1" fmla="*/ 14 h 46"/>
              <a:gd name="T2" fmla="*/ 52 w 55"/>
              <a:gd name="T3" fmla="*/ 13 h 46"/>
              <a:gd name="T4" fmla="*/ 51 w 55"/>
              <a:gd name="T5" fmla="*/ 11 h 46"/>
              <a:gd name="T6" fmla="*/ 50 w 55"/>
              <a:gd name="T7" fmla="*/ 9 h 46"/>
              <a:gd name="T8" fmla="*/ 50 w 55"/>
              <a:gd name="T9" fmla="*/ 8 h 46"/>
              <a:gd name="T10" fmla="*/ 48 w 55"/>
              <a:gd name="T11" fmla="*/ 9 h 46"/>
              <a:gd name="T12" fmla="*/ 45 w 55"/>
              <a:gd name="T13" fmla="*/ 9 h 46"/>
              <a:gd name="T14" fmla="*/ 44 w 55"/>
              <a:gd name="T15" fmla="*/ 9 h 46"/>
              <a:gd name="T16" fmla="*/ 37 w 55"/>
              <a:gd name="T17" fmla="*/ 7 h 46"/>
              <a:gd name="T18" fmla="*/ 33 w 55"/>
              <a:gd name="T19" fmla="*/ 4 h 46"/>
              <a:gd name="T20" fmla="*/ 31 w 55"/>
              <a:gd name="T21" fmla="*/ 3 h 46"/>
              <a:gd name="T22" fmla="*/ 29 w 55"/>
              <a:gd name="T23" fmla="*/ 1 h 46"/>
              <a:gd name="T24" fmla="*/ 27 w 55"/>
              <a:gd name="T25" fmla="*/ 0 h 46"/>
              <a:gd name="T26" fmla="*/ 21 w 55"/>
              <a:gd name="T27" fmla="*/ 4 h 46"/>
              <a:gd name="T28" fmla="*/ 17 w 55"/>
              <a:gd name="T29" fmla="*/ 9 h 46"/>
              <a:gd name="T30" fmla="*/ 12 w 55"/>
              <a:gd name="T31" fmla="*/ 15 h 46"/>
              <a:gd name="T32" fmla="*/ 7 w 55"/>
              <a:gd name="T33" fmla="*/ 14 h 46"/>
              <a:gd name="T34" fmla="*/ 6 w 55"/>
              <a:gd name="T35" fmla="*/ 14 h 46"/>
              <a:gd name="T36" fmla="*/ 6 w 55"/>
              <a:gd name="T37" fmla="*/ 14 h 46"/>
              <a:gd name="T38" fmla="*/ 5 w 55"/>
              <a:gd name="T39" fmla="*/ 14 h 46"/>
              <a:gd name="T40" fmla="*/ 4 w 55"/>
              <a:gd name="T41" fmla="*/ 14 h 46"/>
              <a:gd name="T42" fmla="*/ 3 w 55"/>
              <a:gd name="T43" fmla="*/ 15 h 46"/>
              <a:gd name="T44" fmla="*/ 1 w 55"/>
              <a:gd name="T45" fmla="*/ 15 h 46"/>
              <a:gd name="T46" fmla="*/ 0 w 55"/>
              <a:gd name="T47" fmla="*/ 15 h 46"/>
              <a:gd name="T48" fmla="*/ 2 w 55"/>
              <a:gd name="T49" fmla="*/ 16 h 46"/>
              <a:gd name="T50" fmla="*/ 20 w 55"/>
              <a:gd name="T51" fmla="*/ 36 h 46"/>
              <a:gd name="T52" fmla="*/ 30 w 55"/>
              <a:gd name="T53" fmla="*/ 42 h 46"/>
              <a:gd name="T54" fmla="*/ 35 w 55"/>
              <a:gd name="T55" fmla="*/ 44 h 46"/>
              <a:gd name="T56" fmla="*/ 28 w 55"/>
              <a:gd name="T57" fmla="*/ 37 h 46"/>
              <a:gd name="T58" fmla="*/ 20 w 55"/>
              <a:gd name="T59" fmla="*/ 25 h 46"/>
              <a:gd name="T60" fmla="*/ 18 w 55"/>
              <a:gd name="T61" fmla="*/ 17 h 46"/>
              <a:gd name="T62" fmla="*/ 26 w 55"/>
              <a:gd name="T63" fmla="*/ 15 h 46"/>
              <a:gd name="T64" fmla="*/ 48 w 55"/>
              <a:gd name="T65" fmla="*/ 16 h 46"/>
              <a:gd name="T66" fmla="*/ 49 w 55"/>
              <a:gd name="T67" fmla="*/ 16 h 46"/>
              <a:gd name="T68" fmla="*/ 50 w 55"/>
              <a:gd name="T69" fmla="*/ 16 h 46"/>
              <a:gd name="T70" fmla="*/ 51 w 55"/>
              <a:gd name="T71" fmla="*/ 17 h 46"/>
              <a:gd name="T72" fmla="*/ 52 w 55"/>
              <a:gd name="T73" fmla="*/ 17 h 46"/>
              <a:gd name="T74" fmla="*/ 53 w 55"/>
              <a:gd name="T75" fmla="*/ 18 h 46"/>
              <a:gd name="T76" fmla="*/ 55 w 55"/>
              <a:gd name="T77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6">
                <a:moveTo>
                  <a:pt x="55" y="17"/>
                </a:moveTo>
                <a:cubicBezTo>
                  <a:pt x="55" y="15"/>
                  <a:pt x="55" y="15"/>
                  <a:pt x="54" y="14"/>
                </a:cubicBezTo>
                <a:cubicBezTo>
                  <a:pt x="53" y="14"/>
                  <a:pt x="53" y="14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1" y="12"/>
                  <a:pt x="51" y="12"/>
                </a:cubicBezTo>
                <a:cubicBezTo>
                  <a:pt x="51" y="12"/>
                  <a:pt x="51" y="11"/>
                  <a:pt x="51" y="11"/>
                </a:cubicBezTo>
                <a:cubicBezTo>
                  <a:pt x="51" y="11"/>
                  <a:pt x="50" y="10"/>
                  <a:pt x="50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49" y="8"/>
                  <a:pt x="49" y="8"/>
                </a:cubicBezTo>
                <a:cubicBezTo>
                  <a:pt x="49" y="8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6" y="9"/>
                  <a:pt x="45" y="9"/>
                </a:cubicBezTo>
                <a:cubicBezTo>
                  <a:pt x="45" y="9"/>
                  <a:pt x="45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0" y="9"/>
                  <a:pt x="37" y="7"/>
                </a:cubicBezTo>
                <a:cubicBezTo>
                  <a:pt x="36" y="7"/>
                  <a:pt x="35" y="6"/>
                  <a:pt x="34" y="5"/>
                </a:cubicBezTo>
                <a:cubicBezTo>
                  <a:pt x="34" y="5"/>
                  <a:pt x="34" y="5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2"/>
                  <a:pt x="31" y="2"/>
                </a:cubicBezTo>
                <a:cubicBezTo>
                  <a:pt x="30" y="2"/>
                  <a:pt x="30" y="1"/>
                  <a:pt x="29" y="1"/>
                </a:cubicBezTo>
                <a:cubicBezTo>
                  <a:pt x="29" y="1"/>
                  <a:pt x="28" y="1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5" y="1"/>
                  <a:pt x="25" y="1"/>
                </a:cubicBezTo>
                <a:cubicBezTo>
                  <a:pt x="23" y="3"/>
                  <a:pt x="21" y="3"/>
                  <a:pt x="21" y="4"/>
                </a:cubicBezTo>
                <a:cubicBezTo>
                  <a:pt x="21" y="4"/>
                  <a:pt x="21" y="4"/>
                  <a:pt x="21" y="5"/>
                </a:cubicBezTo>
                <a:cubicBezTo>
                  <a:pt x="20" y="6"/>
                  <a:pt x="20" y="9"/>
                  <a:pt x="17" y="9"/>
                </a:cubicBezTo>
                <a:cubicBezTo>
                  <a:pt x="17" y="9"/>
                  <a:pt x="16" y="11"/>
                  <a:pt x="15" y="13"/>
                </a:cubicBezTo>
                <a:cubicBezTo>
                  <a:pt x="15" y="13"/>
                  <a:pt x="14" y="15"/>
                  <a:pt x="12" y="15"/>
                </a:cubicBezTo>
                <a:cubicBezTo>
                  <a:pt x="11" y="15"/>
                  <a:pt x="10" y="14"/>
                  <a:pt x="9" y="14"/>
                </a:cubicBezTo>
                <a:cubicBezTo>
                  <a:pt x="9" y="14"/>
                  <a:pt x="8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6"/>
                  <a:pt x="11" y="16"/>
                  <a:pt x="11" y="22"/>
                </a:cubicBezTo>
                <a:cubicBezTo>
                  <a:pt x="11" y="24"/>
                  <a:pt x="16" y="31"/>
                  <a:pt x="20" y="36"/>
                </a:cubicBezTo>
                <a:cubicBezTo>
                  <a:pt x="21" y="37"/>
                  <a:pt x="23" y="38"/>
                  <a:pt x="25" y="38"/>
                </a:cubicBezTo>
                <a:cubicBezTo>
                  <a:pt x="27" y="39"/>
                  <a:pt x="30" y="40"/>
                  <a:pt x="30" y="42"/>
                </a:cubicBezTo>
                <a:cubicBezTo>
                  <a:pt x="30" y="43"/>
                  <a:pt x="32" y="45"/>
                  <a:pt x="36" y="46"/>
                </a:cubicBezTo>
                <a:cubicBezTo>
                  <a:pt x="36" y="45"/>
                  <a:pt x="35" y="45"/>
                  <a:pt x="35" y="44"/>
                </a:cubicBezTo>
                <a:cubicBezTo>
                  <a:pt x="33" y="42"/>
                  <a:pt x="31" y="41"/>
                  <a:pt x="31" y="40"/>
                </a:cubicBezTo>
                <a:cubicBezTo>
                  <a:pt x="31" y="39"/>
                  <a:pt x="29" y="38"/>
                  <a:pt x="28" y="37"/>
                </a:cubicBezTo>
                <a:cubicBezTo>
                  <a:pt x="25" y="34"/>
                  <a:pt x="22" y="31"/>
                  <a:pt x="22" y="28"/>
                </a:cubicBezTo>
                <a:cubicBezTo>
                  <a:pt x="22" y="27"/>
                  <a:pt x="21" y="26"/>
                  <a:pt x="20" y="25"/>
                </a:cubicBezTo>
                <a:cubicBezTo>
                  <a:pt x="18" y="24"/>
                  <a:pt x="17" y="23"/>
                  <a:pt x="17" y="21"/>
                </a:cubicBezTo>
                <a:cubicBezTo>
                  <a:pt x="16" y="20"/>
                  <a:pt x="17" y="18"/>
                  <a:pt x="18" y="17"/>
                </a:cubicBezTo>
                <a:cubicBezTo>
                  <a:pt x="20" y="15"/>
                  <a:pt x="23" y="14"/>
                  <a:pt x="25" y="16"/>
                </a:cubicBezTo>
                <a:cubicBezTo>
                  <a:pt x="25" y="16"/>
                  <a:pt x="26" y="15"/>
                  <a:pt x="26" y="15"/>
                </a:cubicBezTo>
                <a:cubicBezTo>
                  <a:pt x="28" y="14"/>
                  <a:pt x="30" y="13"/>
                  <a:pt x="32" y="14"/>
                </a:cubicBezTo>
                <a:cubicBezTo>
                  <a:pt x="33" y="15"/>
                  <a:pt x="41" y="15"/>
                  <a:pt x="4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5" y="18"/>
                  <a:pt x="55" y="19"/>
                </a:cubicBezTo>
                <a:cubicBezTo>
                  <a:pt x="55" y="18"/>
                  <a:pt x="55" y="18"/>
                  <a:pt x="55" y="1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1192">
            <a:extLst>
              <a:ext uri="{FF2B5EF4-FFF2-40B4-BE49-F238E27FC236}">
                <a16:creationId xmlns:a16="http://schemas.microsoft.com/office/drawing/2014/main" id="{1813F7C8-12BE-25D7-A254-191A22E54CF9}"/>
              </a:ext>
            </a:extLst>
          </p:cNvPr>
          <p:cNvSpPr>
            <a:spLocks/>
          </p:cNvSpPr>
          <p:nvPr/>
        </p:nvSpPr>
        <p:spPr bwMode="auto">
          <a:xfrm>
            <a:off x="4512370" y="3695025"/>
            <a:ext cx="306333" cy="671973"/>
          </a:xfrm>
          <a:custGeom>
            <a:avLst/>
            <a:gdLst>
              <a:gd name="T0" fmla="*/ 14 w 16"/>
              <a:gd name="T1" fmla="*/ 22 h 36"/>
              <a:gd name="T2" fmla="*/ 13 w 16"/>
              <a:gd name="T3" fmla="*/ 21 h 36"/>
              <a:gd name="T4" fmla="*/ 12 w 16"/>
              <a:gd name="T5" fmla="*/ 20 h 36"/>
              <a:gd name="T6" fmla="*/ 11 w 16"/>
              <a:gd name="T7" fmla="*/ 19 h 36"/>
              <a:gd name="T8" fmla="*/ 11 w 16"/>
              <a:gd name="T9" fmla="*/ 18 h 36"/>
              <a:gd name="T10" fmla="*/ 10 w 16"/>
              <a:gd name="T11" fmla="*/ 16 h 36"/>
              <a:gd name="T12" fmla="*/ 9 w 16"/>
              <a:gd name="T13" fmla="*/ 13 h 36"/>
              <a:gd name="T14" fmla="*/ 9 w 16"/>
              <a:gd name="T15" fmla="*/ 12 h 36"/>
              <a:gd name="T16" fmla="*/ 9 w 16"/>
              <a:gd name="T17" fmla="*/ 10 h 36"/>
              <a:gd name="T18" fmla="*/ 10 w 16"/>
              <a:gd name="T19" fmla="*/ 9 h 36"/>
              <a:gd name="T20" fmla="*/ 10 w 16"/>
              <a:gd name="T21" fmla="*/ 7 h 36"/>
              <a:gd name="T22" fmla="*/ 10 w 16"/>
              <a:gd name="T23" fmla="*/ 6 h 36"/>
              <a:gd name="T24" fmla="*/ 11 w 16"/>
              <a:gd name="T25" fmla="*/ 4 h 36"/>
              <a:gd name="T26" fmla="*/ 8 w 16"/>
              <a:gd name="T27" fmla="*/ 3 h 36"/>
              <a:gd name="T28" fmla="*/ 7 w 16"/>
              <a:gd name="T29" fmla="*/ 2 h 36"/>
              <a:gd name="T30" fmla="*/ 5 w 16"/>
              <a:gd name="T31" fmla="*/ 1 h 36"/>
              <a:gd name="T32" fmla="*/ 5 w 16"/>
              <a:gd name="T33" fmla="*/ 1 h 36"/>
              <a:gd name="T34" fmla="*/ 3 w 16"/>
              <a:gd name="T35" fmla="*/ 0 h 36"/>
              <a:gd name="T36" fmla="*/ 3 w 16"/>
              <a:gd name="T37" fmla="*/ 0 h 36"/>
              <a:gd name="T38" fmla="*/ 1 w 16"/>
              <a:gd name="T39" fmla="*/ 2 h 36"/>
              <a:gd name="T40" fmla="*/ 1 w 16"/>
              <a:gd name="T41" fmla="*/ 3 h 36"/>
              <a:gd name="T42" fmla="*/ 1 w 16"/>
              <a:gd name="T43" fmla="*/ 3 h 36"/>
              <a:gd name="T44" fmla="*/ 0 w 16"/>
              <a:gd name="T45" fmla="*/ 5 h 36"/>
              <a:gd name="T46" fmla="*/ 0 w 16"/>
              <a:gd name="T47" fmla="*/ 5 h 36"/>
              <a:gd name="T48" fmla="*/ 4 w 16"/>
              <a:gd name="T49" fmla="*/ 10 h 36"/>
              <a:gd name="T50" fmla="*/ 2 w 16"/>
              <a:gd name="T51" fmla="*/ 15 h 36"/>
              <a:gd name="T52" fmla="*/ 0 w 16"/>
              <a:gd name="T53" fmla="*/ 23 h 36"/>
              <a:gd name="T54" fmla="*/ 2 w 16"/>
              <a:gd name="T55" fmla="*/ 28 h 36"/>
              <a:gd name="T56" fmla="*/ 6 w 16"/>
              <a:gd name="T57" fmla="*/ 34 h 36"/>
              <a:gd name="T58" fmla="*/ 7 w 16"/>
              <a:gd name="T59" fmla="*/ 36 h 36"/>
              <a:gd name="T60" fmla="*/ 7 w 16"/>
              <a:gd name="T61" fmla="*/ 36 h 36"/>
              <a:gd name="T62" fmla="*/ 7 w 16"/>
              <a:gd name="T63" fmla="*/ 35 h 36"/>
              <a:gd name="T64" fmla="*/ 8 w 16"/>
              <a:gd name="T65" fmla="*/ 34 h 36"/>
              <a:gd name="T66" fmla="*/ 8 w 16"/>
              <a:gd name="T67" fmla="*/ 33 h 36"/>
              <a:gd name="T68" fmla="*/ 9 w 16"/>
              <a:gd name="T69" fmla="*/ 33 h 36"/>
              <a:gd name="T70" fmla="*/ 9 w 16"/>
              <a:gd name="T71" fmla="*/ 32 h 36"/>
              <a:gd name="T72" fmla="*/ 11 w 16"/>
              <a:gd name="T73" fmla="*/ 31 h 36"/>
              <a:gd name="T74" fmla="*/ 11 w 16"/>
              <a:gd name="T75" fmla="*/ 31 h 36"/>
              <a:gd name="T76" fmla="*/ 12 w 16"/>
              <a:gd name="T77" fmla="*/ 28 h 36"/>
              <a:gd name="T78" fmla="*/ 13 w 16"/>
              <a:gd name="T79" fmla="*/ 27 h 36"/>
              <a:gd name="T80" fmla="*/ 14 w 16"/>
              <a:gd name="T81" fmla="*/ 27 h 36"/>
              <a:gd name="T82" fmla="*/ 14 w 16"/>
              <a:gd name="T83" fmla="*/ 25 h 36"/>
              <a:gd name="T84" fmla="*/ 14 w 16"/>
              <a:gd name="T85" fmla="*/ 25 h 36"/>
              <a:gd name="T86" fmla="*/ 15 w 16"/>
              <a:gd name="T87" fmla="*/ 24 h 36"/>
              <a:gd name="T88" fmla="*/ 15 w 16"/>
              <a:gd name="T89" fmla="*/ 24 h 36"/>
              <a:gd name="T90" fmla="*/ 16 w 16"/>
              <a:gd name="T91" fmla="*/ 23 h 36"/>
              <a:gd name="T92" fmla="*/ 16 w 16"/>
              <a:gd name="T93" fmla="*/ 23 h 36"/>
              <a:gd name="T94" fmla="*/ 15 w 16"/>
              <a:gd name="T95" fmla="*/ 23 h 36"/>
              <a:gd name="T96" fmla="*/ 14 w 16"/>
              <a:gd name="T97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" h="36">
                <a:moveTo>
                  <a:pt x="14" y="22"/>
                </a:moveTo>
                <a:cubicBezTo>
                  <a:pt x="14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20"/>
                  <a:pt x="12" y="19"/>
                  <a:pt x="11" y="19"/>
                </a:cubicBezTo>
                <a:cubicBezTo>
                  <a:pt x="11" y="19"/>
                  <a:pt x="11" y="18"/>
                  <a:pt x="11" y="18"/>
                </a:cubicBezTo>
                <a:cubicBezTo>
                  <a:pt x="10" y="17"/>
                  <a:pt x="10" y="17"/>
                  <a:pt x="10" y="16"/>
                </a:cubicBezTo>
                <a:cubicBezTo>
                  <a:pt x="9" y="15"/>
                  <a:pt x="9" y="14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1" y="4"/>
                </a:cubicBezTo>
                <a:cubicBezTo>
                  <a:pt x="10" y="4"/>
                  <a:pt x="9" y="3"/>
                  <a:pt x="8" y="3"/>
                </a:cubicBezTo>
                <a:cubicBezTo>
                  <a:pt x="8" y="3"/>
                  <a:pt x="8" y="3"/>
                  <a:pt x="7" y="2"/>
                </a:cubicBezTo>
                <a:cubicBezTo>
                  <a:pt x="7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" y="6"/>
                  <a:pt x="4" y="8"/>
                  <a:pt x="4" y="10"/>
                </a:cubicBezTo>
                <a:cubicBezTo>
                  <a:pt x="5" y="12"/>
                  <a:pt x="3" y="14"/>
                  <a:pt x="2" y="15"/>
                </a:cubicBezTo>
                <a:cubicBezTo>
                  <a:pt x="1" y="16"/>
                  <a:pt x="0" y="19"/>
                  <a:pt x="0" y="23"/>
                </a:cubicBezTo>
                <a:cubicBezTo>
                  <a:pt x="0" y="26"/>
                  <a:pt x="1" y="28"/>
                  <a:pt x="2" y="28"/>
                </a:cubicBezTo>
                <a:cubicBezTo>
                  <a:pt x="4" y="30"/>
                  <a:pt x="5" y="32"/>
                  <a:pt x="6" y="34"/>
                </a:cubicBezTo>
                <a:cubicBezTo>
                  <a:pt x="6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5"/>
                  <a:pt x="7" y="35"/>
                </a:cubicBezTo>
                <a:cubicBezTo>
                  <a:pt x="7" y="35"/>
                  <a:pt x="8" y="34"/>
                  <a:pt x="8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8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2"/>
                  <a:pt x="10" y="32"/>
                  <a:pt x="11" y="31"/>
                </a:cubicBezTo>
                <a:cubicBezTo>
                  <a:pt x="11" y="32"/>
                  <a:pt x="11" y="31"/>
                  <a:pt x="11" y="31"/>
                </a:cubicBezTo>
                <a:cubicBezTo>
                  <a:pt x="11" y="30"/>
                  <a:pt x="11" y="29"/>
                  <a:pt x="12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5" y="23"/>
                  <a:pt x="15" y="23"/>
                </a:cubicBezTo>
                <a:cubicBezTo>
                  <a:pt x="15" y="22"/>
                  <a:pt x="15" y="22"/>
                  <a:pt x="14" y="2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193">
            <a:extLst>
              <a:ext uri="{FF2B5EF4-FFF2-40B4-BE49-F238E27FC236}">
                <a16:creationId xmlns:a16="http://schemas.microsoft.com/office/drawing/2014/main" id="{EC2281A1-18A5-04A9-B220-F34E1C3C1343}"/>
              </a:ext>
            </a:extLst>
          </p:cNvPr>
          <p:cNvSpPr>
            <a:spLocks/>
          </p:cNvSpPr>
          <p:nvPr/>
        </p:nvSpPr>
        <p:spPr bwMode="auto">
          <a:xfrm>
            <a:off x="2470145" y="1955800"/>
            <a:ext cx="1531670" cy="652208"/>
          </a:xfrm>
          <a:custGeom>
            <a:avLst/>
            <a:gdLst>
              <a:gd name="T0" fmla="*/ 0 w 78"/>
              <a:gd name="T1" fmla="*/ 25 h 34"/>
              <a:gd name="T2" fmla="*/ 0 w 78"/>
              <a:gd name="T3" fmla="*/ 26 h 34"/>
              <a:gd name="T4" fmla="*/ 5 w 78"/>
              <a:gd name="T5" fmla="*/ 27 h 34"/>
              <a:gd name="T6" fmla="*/ 7 w 78"/>
              <a:gd name="T7" fmla="*/ 27 h 34"/>
              <a:gd name="T8" fmla="*/ 8 w 78"/>
              <a:gd name="T9" fmla="*/ 27 h 34"/>
              <a:gd name="T10" fmla="*/ 9 w 78"/>
              <a:gd name="T11" fmla="*/ 27 h 34"/>
              <a:gd name="T12" fmla="*/ 10 w 78"/>
              <a:gd name="T13" fmla="*/ 28 h 34"/>
              <a:gd name="T14" fmla="*/ 10 w 78"/>
              <a:gd name="T15" fmla="*/ 28 h 34"/>
              <a:gd name="T16" fmla="*/ 12 w 78"/>
              <a:gd name="T17" fmla="*/ 29 h 34"/>
              <a:gd name="T18" fmla="*/ 16 w 78"/>
              <a:gd name="T19" fmla="*/ 27 h 34"/>
              <a:gd name="T20" fmla="*/ 29 w 78"/>
              <a:gd name="T21" fmla="*/ 28 h 34"/>
              <a:gd name="T22" fmla="*/ 30 w 78"/>
              <a:gd name="T23" fmla="*/ 29 h 34"/>
              <a:gd name="T24" fmla="*/ 30 w 78"/>
              <a:gd name="T25" fmla="*/ 30 h 34"/>
              <a:gd name="T26" fmla="*/ 30 w 78"/>
              <a:gd name="T27" fmla="*/ 30 h 34"/>
              <a:gd name="T28" fmla="*/ 35 w 78"/>
              <a:gd name="T29" fmla="*/ 31 h 34"/>
              <a:gd name="T30" fmla="*/ 39 w 78"/>
              <a:gd name="T31" fmla="*/ 31 h 34"/>
              <a:gd name="T32" fmla="*/ 51 w 78"/>
              <a:gd name="T33" fmla="*/ 34 h 34"/>
              <a:gd name="T34" fmla="*/ 51 w 78"/>
              <a:gd name="T35" fmla="*/ 34 h 34"/>
              <a:gd name="T36" fmla="*/ 54 w 78"/>
              <a:gd name="T37" fmla="*/ 33 h 34"/>
              <a:gd name="T38" fmla="*/ 66 w 78"/>
              <a:gd name="T39" fmla="*/ 29 h 34"/>
              <a:gd name="T40" fmla="*/ 68 w 78"/>
              <a:gd name="T41" fmla="*/ 28 h 34"/>
              <a:gd name="T42" fmla="*/ 69 w 78"/>
              <a:gd name="T43" fmla="*/ 26 h 34"/>
              <a:gd name="T44" fmla="*/ 70 w 78"/>
              <a:gd name="T45" fmla="*/ 25 h 34"/>
              <a:gd name="T46" fmla="*/ 71 w 78"/>
              <a:gd name="T47" fmla="*/ 21 h 34"/>
              <a:gd name="T48" fmla="*/ 72 w 78"/>
              <a:gd name="T49" fmla="*/ 17 h 34"/>
              <a:gd name="T50" fmla="*/ 74 w 78"/>
              <a:gd name="T51" fmla="*/ 16 h 34"/>
              <a:gd name="T52" fmla="*/ 77 w 78"/>
              <a:gd name="T53" fmla="*/ 15 h 34"/>
              <a:gd name="T54" fmla="*/ 77 w 78"/>
              <a:gd name="T55" fmla="*/ 13 h 34"/>
              <a:gd name="T56" fmla="*/ 78 w 78"/>
              <a:gd name="T57" fmla="*/ 12 h 34"/>
              <a:gd name="T58" fmla="*/ 77 w 78"/>
              <a:gd name="T59" fmla="*/ 10 h 34"/>
              <a:gd name="T60" fmla="*/ 75 w 78"/>
              <a:gd name="T61" fmla="*/ 5 h 34"/>
              <a:gd name="T62" fmla="*/ 75 w 78"/>
              <a:gd name="T63" fmla="*/ 5 h 34"/>
              <a:gd name="T64" fmla="*/ 66 w 78"/>
              <a:gd name="T65" fmla="*/ 3 h 34"/>
              <a:gd name="T66" fmla="*/ 57 w 78"/>
              <a:gd name="T67" fmla="*/ 4 h 34"/>
              <a:gd name="T68" fmla="*/ 48 w 78"/>
              <a:gd name="T69" fmla="*/ 6 h 34"/>
              <a:gd name="T70" fmla="*/ 46 w 78"/>
              <a:gd name="T71" fmla="*/ 6 h 34"/>
              <a:gd name="T72" fmla="*/ 41 w 78"/>
              <a:gd name="T73" fmla="*/ 9 h 34"/>
              <a:gd name="T74" fmla="*/ 38 w 78"/>
              <a:gd name="T75" fmla="*/ 11 h 34"/>
              <a:gd name="T76" fmla="*/ 37 w 78"/>
              <a:gd name="T77" fmla="*/ 17 h 34"/>
              <a:gd name="T78" fmla="*/ 34 w 78"/>
              <a:gd name="T79" fmla="*/ 21 h 34"/>
              <a:gd name="T80" fmla="*/ 28 w 78"/>
              <a:gd name="T81" fmla="*/ 20 h 34"/>
              <a:gd name="T82" fmla="*/ 11 w 78"/>
              <a:gd name="T83" fmla="*/ 23 h 34"/>
              <a:gd name="T84" fmla="*/ 7 w 78"/>
              <a:gd name="T85" fmla="*/ 23 h 34"/>
              <a:gd name="T86" fmla="*/ 1 w 78"/>
              <a:gd name="T87" fmla="*/ 23 h 34"/>
              <a:gd name="T88" fmla="*/ 0 w 78"/>
              <a:gd name="T89" fmla="*/ 23 h 34"/>
              <a:gd name="T90" fmla="*/ 0 w 78"/>
              <a:gd name="T91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8" h="34">
                <a:moveTo>
                  <a:pt x="0" y="24"/>
                </a:moveTo>
                <a:cubicBezTo>
                  <a:pt x="0" y="24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2" y="27"/>
                  <a:pt x="3" y="27"/>
                </a:cubicBezTo>
                <a:cubicBezTo>
                  <a:pt x="3" y="27"/>
                  <a:pt x="4" y="27"/>
                  <a:pt x="5" y="27"/>
                </a:cubicBezTo>
                <a:cubicBezTo>
                  <a:pt x="5" y="27"/>
                  <a:pt x="5" y="27"/>
                  <a:pt x="6" y="27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7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5" y="28"/>
                  <a:pt x="16" y="27"/>
                </a:cubicBezTo>
                <a:cubicBezTo>
                  <a:pt x="17" y="26"/>
                  <a:pt x="18" y="25"/>
                  <a:pt x="27" y="25"/>
                </a:cubicBezTo>
                <a:cubicBezTo>
                  <a:pt x="29" y="25"/>
                  <a:pt x="29" y="27"/>
                  <a:pt x="29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1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2" y="32"/>
                  <a:pt x="45" y="32"/>
                  <a:pt x="47" y="33"/>
                </a:cubicBezTo>
                <a:cubicBezTo>
                  <a:pt x="49" y="33"/>
                  <a:pt x="50" y="33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2" y="34"/>
                  <a:pt x="52" y="34"/>
                </a:cubicBezTo>
                <a:cubicBezTo>
                  <a:pt x="52" y="34"/>
                  <a:pt x="53" y="33"/>
                  <a:pt x="54" y="33"/>
                </a:cubicBezTo>
                <a:cubicBezTo>
                  <a:pt x="56" y="32"/>
                  <a:pt x="58" y="30"/>
                  <a:pt x="61" y="30"/>
                </a:cubicBezTo>
                <a:cubicBezTo>
                  <a:pt x="63" y="30"/>
                  <a:pt x="65" y="30"/>
                  <a:pt x="66" y="29"/>
                </a:cubicBezTo>
                <a:cubicBezTo>
                  <a:pt x="66" y="29"/>
                  <a:pt x="66" y="29"/>
                  <a:pt x="67" y="28"/>
                </a:cubicBezTo>
                <a:cubicBezTo>
                  <a:pt x="67" y="28"/>
                  <a:pt x="67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7"/>
                  <a:pt x="68" y="27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0" y="22"/>
                  <a:pt x="71" y="21"/>
                </a:cubicBezTo>
                <a:cubicBezTo>
                  <a:pt x="71" y="21"/>
                  <a:pt x="71" y="20"/>
                  <a:pt x="71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5" y="16"/>
                  <a:pt x="76" y="16"/>
                  <a:pt x="76" y="16"/>
                </a:cubicBezTo>
                <a:cubicBezTo>
                  <a:pt x="77" y="16"/>
                  <a:pt x="77" y="16"/>
                  <a:pt x="77" y="15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8" y="13"/>
                  <a:pt x="78" y="12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1"/>
                  <a:pt x="78" y="11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4" y="5"/>
                  <a:pt x="73" y="5"/>
                  <a:pt x="72" y="5"/>
                </a:cubicBezTo>
                <a:cubicBezTo>
                  <a:pt x="70" y="5"/>
                  <a:pt x="68" y="4"/>
                  <a:pt x="66" y="3"/>
                </a:cubicBezTo>
                <a:cubicBezTo>
                  <a:pt x="65" y="1"/>
                  <a:pt x="61" y="0"/>
                  <a:pt x="59" y="0"/>
                </a:cubicBezTo>
                <a:cubicBezTo>
                  <a:pt x="58" y="1"/>
                  <a:pt x="58" y="3"/>
                  <a:pt x="57" y="4"/>
                </a:cubicBezTo>
                <a:cubicBezTo>
                  <a:pt x="56" y="6"/>
                  <a:pt x="54" y="6"/>
                  <a:pt x="51" y="6"/>
                </a:cubicBezTo>
                <a:cubicBezTo>
                  <a:pt x="50" y="6"/>
                  <a:pt x="49" y="6"/>
                  <a:pt x="48" y="6"/>
                </a:cubicBezTo>
                <a:cubicBezTo>
                  <a:pt x="48" y="6"/>
                  <a:pt x="47" y="6"/>
                  <a:pt x="47" y="6"/>
                </a:cubicBezTo>
                <a:cubicBezTo>
                  <a:pt x="47" y="6"/>
                  <a:pt x="46" y="6"/>
                  <a:pt x="46" y="6"/>
                </a:cubicBezTo>
                <a:cubicBezTo>
                  <a:pt x="45" y="6"/>
                  <a:pt x="45" y="7"/>
                  <a:pt x="44" y="7"/>
                </a:cubicBezTo>
                <a:cubicBezTo>
                  <a:pt x="43" y="8"/>
                  <a:pt x="42" y="8"/>
                  <a:pt x="41" y="9"/>
                </a:cubicBezTo>
                <a:cubicBezTo>
                  <a:pt x="41" y="10"/>
                  <a:pt x="40" y="10"/>
                  <a:pt x="39" y="11"/>
                </a:cubicBezTo>
                <a:cubicBezTo>
                  <a:pt x="39" y="11"/>
                  <a:pt x="38" y="11"/>
                  <a:pt x="38" y="11"/>
                </a:cubicBezTo>
                <a:cubicBezTo>
                  <a:pt x="37" y="12"/>
                  <a:pt x="36" y="12"/>
                  <a:pt x="37" y="14"/>
                </a:cubicBezTo>
                <a:cubicBezTo>
                  <a:pt x="37" y="15"/>
                  <a:pt x="37" y="16"/>
                  <a:pt x="37" y="17"/>
                </a:cubicBezTo>
                <a:cubicBezTo>
                  <a:pt x="37" y="18"/>
                  <a:pt x="37" y="19"/>
                  <a:pt x="37" y="20"/>
                </a:cubicBez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1" y="20"/>
                  <a:pt x="30" y="20"/>
                </a:cubicBezTo>
                <a:cubicBezTo>
                  <a:pt x="30" y="20"/>
                  <a:pt x="29" y="20"/>
                  <a:pt x="28" y="20"/>
                </a:cubicBezTo>
                <a:cubicBezTo>
                  <a:pt x="25" y="20"/>
                  <a:pt x="21" y="21"/>
                  <a:pt x="20" y="22"/>
                </a:cubicBezTo>
                <a:cubicBezTo>
                  <a:pt x="18" y="24"/>
                  <a:pt x="14" y="24"/>
                  <a:pt x="11" y="23"/>
                </a:cubicBezTo>
                <a:cubicBezTo>
                  <a:pt x="11" y="22"/>
                  <a:pt x="10" y="22"/>
                  <a:pt x="9" y="22"/>
                </a:cubicBezTo>
                <a:cubicBezTo>
                  <a:pt x="8" y="22"/>
                  <a:pt x="7" y="23"/>
                  <a:pt x="7" y="23"/>
                </a:cubicBezTo>
                <a:cubicBezTo>
                  <a:pt x="6" y="24"/>
                  <a:pt x="5" y="25"/>
                  <a:pt x="5" y="25"/>
                </a:cubicBezTo>
                <a:cubicBezTo>
                  <a:pt x="3" y="25"/>
                  <a:pt x="2" y="24"/>
                  <a:pt x="1" y="23"/>
                </a:cubicBezTo>
                <a:cubicBezTo>
                  <a:pt x="1" y="23"/>
                  <a:pt x="1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194">
            <a:extLst>
              <a:ext uri="{FF2B5EF4-FFF2-40B4-BE49-F238E27FC236}">
                <a16:creationId xmlns:a16="http://schemas.microsoft.com/office/drawing/2014/main" id="{CD61D066-F4DB-A02B-CE18-EA36E1283B9A}"/>
              </a:ext>
            </a:extLst>
          </p:cNvPr>
          <p:cNvSpPr>
            <a:spLocks/>
          </p:cNvSpPr>
          <p:nvPr/>
        </p:nvSpPr>
        <p:spPr bwMode="auto">
          <a:xfrm>
            <a:off x="3858858" y="2054621"/>
            <a:ext cx="1347870" cy="711500"/>
          </a:xfrm>
          <a:custGeom>
            <a:avLst/>
            <a:gdLst>
              <a:gd name="T0" fmla="*/ 37 w 69"/>
              <a:gd name="T1" fmla="*/ 32 h 37"/>
              <a:gd name="T2" fmla="*/ 38 w 69"/>
              <a:gd name="T3" fmla="*/ 32 h 37"/>
              <a:gd name="T4" fmla="*/ 43 w 69"/>
              <a:gd name="T5" fmla="*/ 34 h 37"/>
              <a:gd name="T6" fmla="*/ 45 w 69"/>
              <a:gd name="T7" fmla="*/ 34 h 37"/>
              <a:gd name="T8" fmla="*/ 45 w 69"/>
              <a:gd name="T9" fmla="*/ 34 h 37"/>
              <a:gd name="T10" fmla="*/ 50 w 69"/>
              <a:gd name="T11" fmla="*/ 30 h 37"/>
              <a:gd name="T12" fmla="*/ 55 w 69"/>
              <a:gd name="T13" fmla="*/ 22 h 37"/>
              <a:gd name="T14" fmla="*/ 61 w 69"/>
              <a:gd name="T15" fmla="*/ 12 h 37"/>
              <a:gd name="T16" fmla="*/ 68 w 69"/>
              <a:gd name="T17" fmla="*/ 8 h 37"/>
              <a:gd name="T18" fmla="*/ 68 w 69"/>
              <a:gd name="T19" fmla="*/ 8 h 37"/>
              <a:gd name="T20" fmla="*/ 67 w 69"/>
              <a:gd name="T21" fmla="*/ 7 h 37"/>
              <a:gd name="T22" fmla="*/ 65 w 69"/>
              <a:gd name="T23" fmla="*/ 6 h 37"/>
              <a:gd name="T24" fmla="*/ 63 w 69"/>
              <a:gd name="T25" fmla="*/ 5 h 37"/>
              <a:gd name="T26" fmla="*/ 62 w 69"/>
              <a:gd name="T27" fmla="*/ 5 h 37"/>
              <a:gd name="T28" fmla="*/ 60 w 69"/>
              <a:gd name="T29" fmla="*/ 4 h 37"/>
              <a:gd name="T30" fmla="*/ 59 w 69"/>
              <a:gd name="T31" fmla="*/ 4 h 37"/>
              <a:gd name="T32" fmla="*/ 59 w 69"/>
              <a:gd name="T33" fmla="*/ 4 h 37"/>
              <a:gd name="T34" fmla="*/ 58 w 69"/>
              <a:gd name="T35" fmla="*/ 3 h 37"/>
              <a:gd name="T36" fmla="*/ 58 w 69"/>
              <a:gd name="T37" fmla="*/ 3 h 37"/>
              <a:gd name="T38" fmla="*/ 50 w 69"/>
              <a:gd name="T39" fmla="*/ 1 h 37"/>
              <a:gd name="T40" fmla="*/ 46 w 69"/>
              <a:gd name="T41" fmla="*/ 3 h 37"/>
              <a:gd name="T42" fmla="*/ 28 w 69"/>
              <a:gd name="T43" fmla="*/ 9 h 37"/>
              <a:gd name="T44" fmla="*/ 19 w 69"/>
              <a:gd name="T45" fmla="*/ 13 h 37"/>
              <a:gd name="T46" fmla="*/ 18 w 69"/>
              <a:gd name="T47" fmla="*/ 13 h 37"/>
              <a:gd name="T48" fmla="*/ 17 w 69"/>
              <a:gd name="T49" fmla="*/ 12 h 37"/>
              <a:gd name="T50" fmla="*/ 15 w 69"/>
              <a:gd name="T51" fmla="*/ 12 h 37"/>
              <a:gd name="T52" fmla="*/ 14 w 69"/>
              <a:gd name="T53" fmla="*/ 12 h 37"/>
              <a:gd name="T54" fmla="*/ 12 w 69"/>
              <a:gd name="T55" fmla="*/ 12 h 37"/>
              <a:gd name="T56" fmla="*/ 11 w 69"/>
              <a:gd name="T57" fmla="*/ 11 h 37"/>
              <a:gd name="T58" fmla="*/ 10 w 69"/>
              <a:gd name="T59" fmla="*/ 10 h 37"/>
              <a:gd name="T60" fmla="*/ 10 w 69"/>
              <a:gd name="T61" fmla="*/ 12 h 37"/>
              <a:gd name="T62" fmla="*/ 8 w 69"/>
              <a:gd name="T63" fmla="*/ 14 h 37"/>
              <a:gd name="T64" fmla="*/ 7 w 69"/>
              <a:gd name="T65" fmla="*/ 15 h 37"/>
              <a:gd name="T66" fmla="*/ 3 w 69"/>
              <a:gd name="T67" fmla="*/ 18 h 37"/>
              <a:gd name="T68" fmla="*/ 0 w 69"/>
              <a:gd name="T69" fmla="*/ 24 h 37"/>
              <a:gd name="T70" fmla="*/ 0 w 69"/>
              <a:gd name="T71" fmla="*/ 24 h 37"/>
              <a:gd name="T72" fmla="*/ 1 w 69"/>
              <a:gd name="T73" fmla="*/ 25 h 37"/>
              <a:gd name="T74" fmla="*/ 2 w 69"/>
              <a:gd name="T75" fmla="*/ 26 h 37"/>
              <a:gd name="T76" fmla="*/ 3 w 69"/>
              <a:gd name="T77" fmla="*/ 28 h 37"/>
              <a:gd name="T78" fmla="*/ 3 w 69"/>
              <a:gd name="T79" fmla="*/ 28 h 37"/>
              <a:gd name="T80" fmla="*/ 4 w 69"/>
              <a:gd name="T81" fmla="*/ 29 h 37"/>
              <a:gd name="T82" fmla="*/ 5 w 69"/>
              <a:gd name="T83" fmla="*/ 30 h 37"/>
              <a:gd name="T84" fmla="*/ 7 w 69"/>
              <a:gd name="T85" fmla="*/ 31 h 37"/>
              <a:gd name="T86" fmla="*/ 8 w 69"/>
              <a:gd name="T87" fmla="*/ 32 h 37"/>
              <a:gd name="T88" fmla="*/ 9 w 69"/>
              <a:gd name="T89" fmla="*/ 33 h 37"/>
              <a:gd name="T90" fmla="*/ 11 w 69"/>
              <a:gd name="T91" fmla="*/ 34 h 37"/>
              <a:gd name="T92" fmla="*/ 12 w 69"/>
              <a:gd name="T93" fmla="*/ 35 h 37"/>
              <a:gd name="T94" fmla="*/ 21 w 69"/>
              <a:gd name="T9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37">
                <a:moveTo>
                  <a:pt x="25" y="36"/>
                </a:moveTo>
                <a:cubicBezTo>
                  <a:pt x="30" y="34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41" y="33"/>
                  <a:pt x="42" y="33"/>
                </a:cubicBezTo>
                <a:cubicBezTo>
                  <a:pt x="43" y="33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4"/>
                  <a:pt x="44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3"/>
                  <a:pt x="46" y="33"/>
                </a:cubicBezTo>
                <a:cubicBezTo>
                  <a:pt x="47" y="32"/>
                  <a:pt x="49" y="32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2" y="28"/>
                  <a:pt x="54" y="25"/>
                  <a:pt x="55" y="22"/>
                </a:cubicBezTo>
                <a:cubicBezTo>
                  <a:pt x="56" y="21"/>
                  <a:pt x="56" y="20"/>
                  <a:pt x="57" y="19"/>
                </a:cubicBezTo>
                <a:cubicBezTo>
                  <a:pt x="59" y="15"/>
                  <a:pt x="60" y="13"/>
                  <a:pt x="61" y="12"/>
                </a:cubicBezTo>
                <a:cubicBezTo>
                  <a:pt x="62" y="12"/>
                  <a:pt x="63" y="12"/>
                  <a:pt x="64" y="11"/>
                </a:cubicBezTo>
                <a:cubicBezTo>
                  <a:pt x="65" y="10"/>
                  <a:pt x="67" y="9"/>
                  <a:pt x="68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6" y="7"/>
                  <a:pt x="66" y="6"/>
                  <a:pt x="66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4" y="6"/>
                  <a:pt x="64" y="6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5"/>
                  <a:pt x="61" y="5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8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2"/>
                  <a:pt x="52" y="1"/>
                  <a:pt x="50" y="1"/>
                </a:cubicBezTo>
                <a:cubicBezTo>
                  <a:pt x="50" y="0"/>
                  <a:pt x="49" y="0"/>
                  <a:pt x="49" y="0"/>
                </a:cubicBezTo>
                <a:cubicBezTo>
                  <a:pt x="48" y="1"/>
                  <a:pt x="47" y="2"/>
                  <a:pt x="46" y="3"/>
                </a:cubicBezTo>
                <a:cubicBezTo>
                  <a:pt x="42" y="5"/>
                  <a:pt x="40" y="7"/>
                  <a:pt x="38" y="7"/>
                </a:cubicBezTo>
                <a:cubicBezTo>
                  <a:pt x="36" y="7"/>
                  <a:pt x="30" y="8"/>
                  <a:pt x="28" y="9"/>
                </a:cubicBezTo>
                <a:cubicBezTo>
                  <a:pt x="28" y="11"/>
                  <a:pt x="25" y="13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3" y="12"/>
                  <a:pt x="13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4"/>
                  <a:pt x="8" y="14"/>
                </a:cubicBezTo>
                <a:cubicBezTo>
                  <a:pt x="8" y="14"/>
                  <a:pt x="7" y="14"/>
                  <a:pt x="7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6" y="15"/>
                  <a:pt x="5" y="15"/>
                  <a:pt x="4" y="15"/>
                </a:cubicBezTo>
                <a:cubicBezTo>
                  <a:pt x="4" y="16"/>
                  <a:pt x="4" y="17"/>
                  <a:pt x="3" y="18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1"/>
                  <a:pt x="3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2" y="26"/>
                </a:cubicBezTo>
                <a:cubicBezTo>
                  <a:pt x="2" y="26"/>
                  <a:pt x="2" y="26"/>
                  <a:pt x="2" y="27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1"/>
                  <a:pt x="8" y="32"/>
                </a:cubicBezTo>
                <a:cubicBezTo>
                  <a:pt x="8" y="32"/>
                  <a:pt x="8" y="32"/>
                  <a:pt x="9" y="32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5"/>
                  <a:pt x="12" y="35"/>
                </a:cubicBezTo>
                <a:cubicBezTo>
                  <a:pt x="13" y="36"/>
                  <a:pt x="15" y="37"/>
                  <a:pt x="18" y="37"/>
                </a:cubicBezTo>
                <a:cubicBezTo>
                  <a:pt x="19" y="37"/>
                  <a:pt x="20" y="37"/>
                  <a:pt x="21" y="37"/>
                </a:cubicBezTo>
                <a:cubicBezTo>
                  <a:pt x="22" y="37"/>
                  <a:pt x="23" y="36"/>
                  <a:pt x="25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200">
            <a:extLst>
              <a:ext uri="{FF2B5EF4-FFF2-40B4-BE49-F238E27FC236}">
                <a16:creationId xmlns:a16="http://schemas.microsoft.com/office/drawing/2014/main" id="{47D52330-BA75-CEA5-A355-BE5115CB03CA}"/>
              </a:ext>
            </a:extLst>
          </p:cNvPr>
          <p:cNvSpPr>
            <a:spLocks/>
          </p:cNvSpPr>
          <p:nvPr/>
        </p:nvSpPr>
        <p:spPr bwMode="auto">
          <a:xfrm>
            <a:off x="4777860" y="2153440"/>
            <a:ext cx="1919693" cy="1166070"/>
          </a:xfrm>
          <a:custGeom>
            <a:avLst/>
            <a:gdLst>
              <a:gd name="T0" fmla="*/ 82 w 98"/>
              <a:gd name="T1" fmla="*/ 38 h 62"/>
              <a:gd name="T2" fmla="*/ 81 w 98"/>
              <a:gd name="T3" fmla="*/ 36 h 62"/>
              <a:gd name="T4" fmla="*/ 80 w 98"/>
              <a:gd name="T5" fmla="*/ 33 h 62"/>
              <a:gd name="T6" fmla="*/ 80 w 98"/>
              <a:gd name="T7" fmla="*/ 31 h 62"/>
              <a:gd name="T8" fmla="*/ 82 w 98"/>
              <a:gd name="T9" fmla="*/ 25 h 62"/>
              <a:gd name="T10" fmla="*/ 74 w 98"/>
              <a:gd name="T11" fmla="*/ 11 h 62"/>
              <a:gd name="T12" fmla="*/ 74 w 98"/>
              <a:gd name="T13" fmla="*/ 11 h 62"/>
              <a:gd name="T14" fmla="*/ 73 w 98"/>
              <a:gd name="T15" fmla="*/ 10 h 62"/>
              <a:gd name="T16" fmla="*/ 73 w 98"/>
              <a:gd name="T17" fmla="*/ 9 h 62"/>
              <a:gd name="T18" fmla="*/ 72 w 98"/>
              <a:gd name="T19" fmla="*/ 8 h 62"/>
              <a:gd name="T20" fmla="*/ 70 w 98"/>
              <a:gd name="T21" fmla="*/ 5 h 62"/>
              <a:gd name="T22" fmla="*/ 69 w 98"/>
              <a:gd name="T23" fmla="*/ 3 h 62"/>
              <a:gd name="T24" fmla="*/ 68 w 98"/>
              <a:gd name="T25" fmla="*/ 0 h 62"/>
              <a:gd name="T26" fmla="*/ 65 w 98"/>
              <a:gd name="T27" fmla="*/ 1 h 62"/>
              <a:gd name="T28" fmla="*/ 64 w 98"/>
              <a:gd name="T29" fmla="*/ 3 h 62"/>
              <a:gd name="T30" fmla="*/ 58 w 98"/>
              <a:gd name="T31" fmla="*/ 5 h 62"/>
              <a:gd name="T32" fmla="*/ 55 w 98"/>
              <a:gd name="T33" fmla="*/ 5 h 62"/>
              <a:gd name="T34" fmla="*/ 45 w 98"/>
              <a:gd name="T35" fmla="*/ 7 h 62"/>
              <a:gd name="T36" fmla="*/ 32 w 98"/>
              <a:gd name="T37" fmla="*/ 4 h 62"/>
              <a:gd name="T38" fmla="*/ 27 w 98"/>
              <a:gd name="T39" fmla="*/ 4 h 62"/>
              <a:gd name="T40" fmla="*/ 26 w 98"/>
              <a:gd name="T41" fmla="*/ 4 h 62"/>
              <a:gd name="T42" fmla="*/ 25 w 98"/>
              <a:gd name="T43" fmla="*/ 5 h 62"/>
              <a:gd name="T44" fmla="*/ 20 w 98"/>
              <a:gd name="T45" fmla="*/ 9 h 62"/>
              <a:gd name="T46" fmla="*/ 16 w 98"/>
              <a:gd name="T47" fmla="*/ 11 h 62"/>
              <a:gd name="T48" fmla="*/ 6 w 98"/>
              <a:gd name="T49" fmla="*/ 28 h 62"/>
              <a:gd name="T50" fmla="*/ 0 w 98"/>
              <a:gd name="T51" fmla="*/ 32 h 62"/>
              <a:gd name="T52" fmla="*/ 4 w 98"/>
              <a:gd name="T53" fmla="*/ 38 h 62"/>
              <a:gd name="T54" fmla="*/ 8 w 98"/>
              <a:gd name="T55" fmla="*/ 41 h 62"/>
              <a:gd name="T56" fmla="*/ 9 w 98"/>
              <a:gd name="T57" fmla="*/ 47 h 62"/>
              <a:gd name="T58" fmla="*/ 22 w 98"/>
              <a:gd name="T59" fmla="*/ 53 h 62"/>
              <a:gd name="T60" fmla="*/ 22 w 98"/>
              <a:gd name="T61" fmla="*/ 56 h 62"/>
              <a:gd name="T62" fmla="*/ 23 w 98"/>
              <a:gd name="T63" fmla="*/ 56 h 62"/>
              <a:gd name="T64" fmla="*/ 25 w 98"/>
              <a:gd name="T65" fmla="*/ 58 h 62"/>
              <a:gd name="T66" fmla="*/ 27 w 98"/>
              <a:gd name="T67" fmla="*/ 60 h 62"/>
              <a:gd name="T68" fmla="*/ 38 w 98"/>
              <a:gd name="T69" fmla="*/ 61 h 62"/>
              <a:gd name="T70" fmla="*/ 51 w 98"/>
              <a:gd name="T71" fmla="*/ 62 h 62"/>
              <a:gd name="T72" fmla="*/ 70 w 98"/>
              <a:gd name="T73" fmla="*/ 56 h 62"/>
              <a:gd name="T74" fmla="*/ 83 w 98"/>
              <a:gd name="T75" fmla="*/ 60 h 62"/>
              <a:gd name="T76" fmla="*/ 83 w 98"/>
              <a:gd name="T77" fmla="*/ 60 h 62"/>
              <a:gd name="T78" fmla="*/ 85 w 98"/>
              <a:gd name="T79" fmla="*/ 60 h 62"/>
              <a:gd name="T80" fmla="*/ 86 w 98"/>
              <a:gd name="T81" fmla="*/ 61 h 62"/>
              <a:gd name="T82" fmla="*/ 93 w 98"/>
              <a:gd name="T83" fmla="*/ 47 h 62"/>
              <a:gd name="T84" fmla="*/ 97 w 98"/>
              <a:gd name="T85" fmla="*/ 43 h 62"/>
              <a:gd name="T86" fmla="*/ 96 w 98"/>
              <a:gd name="T87" fmla="*/ 42 h 62"/>
              <a:gd name="T88" fmla="*/ 95 w 98"/>
              <a:gd name="T89" fmla="*/ 41 h 62"/>
              <a:gd name="T90" fmla="*/ 89 w 98"/>
              <a:gd name="T91" fmla="*/ 44 h 62"/>
              <a:gd name="T92" fmla="*/ 83 w 98"/>
              <a:gd name="T93" fmla="*/ 40 h 62"/>
              <a:gd name="T94" fmla="*/ 83 w 98"/>
              <a:gd name="T95" fmla="*/ 3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8" h="62">
                <a:moveTo>
                  <a:pt x="82" y="39"/>
                </a:moveTo>
                <a:cubicBezTo>
                  <a:pt x="82" y="39"/>
                  <a:pt x="82" y="38"/>
                  <a:pt x="82" y="38"/>
                </a:cubicBezTo>
                <a:cubicBezTo>
                  <a:pt x="82" y="38"/>
                  <a:pt x="81" y="37"/>
                  <a:pt x="81" y="37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5"/>
                  <a:pt x="81" y="35"/>
                  <a:pt x="80" y="34"/>
                </a:cubicBezTo>
                <a:cubicBezTo>
                  <a:pt x="80" y="34"/>
                  <a:pt x="80" y="34"/>
                  <a:pt x="80" y="33"/>
                </a:cubicBezTo>
                <a:cubicBezTo>
                  <a:pt x="80" y="33"/>
                  <a:pt x="80" y="32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0"/>
                  <a:pt x="80" y="30"/>
                </a:cubicBezTo>
                <a:cubicBezTo>
                  <a:pt x="80" y="28"/>
                  <a:pt x="80" y="26"/>
                  <a:pt x="82" y="25"/>
                </a:cubicBezTo>
                <a:cubicBezTo>
                  <a:pt x="82" y="23"/>
                  <a:pt x="79" y="16"/>
                  <a:pt x="74" y="12"/>
                </a:cubicBezTo>
                <a:cubicBezTo>
                  <a:pt x="74" y="12"/>
                  <a:pt x="74" y="12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10"/>
                  <a:pt x="73" y="9"/>
                  <a:pt x="73" y="9"/>
                </a:cubicBezTo>
                <a:cubicBezTo>
                  <a:pt x="73" y="9"/>
                  <a:pt x="72" y="9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7"/>
                  <a:pt x="71" y="7"/>
                  <a:pt x="71" y="7"/>
                </a:cubicBezTo>
                <a:cubicBezTo>
                  <a:pt x="71" y="6"/>
                  <a:pt x="71" y="6"/>
                  <a:pt x="70" y="5"/>
                </a:cubicBezTo>
                <a:cubicBezTo>
                  <a:pt x="70" y="5"/>
                  <a:pt x="70" y="5"/>
                  <a:pt x="70" y="4"/>
                </a:cubicBezTo>
                <a:cubicBezTo>
                  <a:pt x="70" y="4"/>
                  <a:pt x="69" y="3"/>
                  <a:pt x="69" y="3"/>
                </a:cubicBezTo>
                <a:cubicBezTo>
                  <a:pt x="69" y="2"/>
                  <a:pt x="69" y="2"/>
                  <a:pt x="68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2"/>
                  <a:pt x="64" y="2"/>
                  <a:pt x="64" y="3"/>
                </a:cubicBezTo>
                <a:cubicBezTo>
                  <a:pt x="63" y="4"/>
                  <a:pt x="61" y="5"/>
                  <a:pt x="59" y="5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6"/>
                  <a:pt x="55" y="6"/>
                  <a:pt x="55" y="5"/>
                </a:cubicBezTo>
                <a:cubicBezTo>
                  <a:pt x="54" y="5"/>
                  <a:pt x="53" y="5"/>
                  <a:pt x="52" y="6"/>
                </a:cubicBezTo>
                <a:cubicBezTo>
                  <a:pt x="50" y="8"/>
                  <a:pt x="46" y="9"/>
                  <a:pt x="45" y="7"/>
                </a:cubicBezTo>
                <a:cubicBezTo>
                  <a:pt x="44" y="7"/>
                  <a:pt x="41" y="6"/>
                  <a:pt x="39" y="6"/>
                </a:cubicBezTo>
                <a:cubicBezTo>
                  <a:pt x="38" y="6"/>
                  <a:pt x="36" y="5"/>
                  <a:pt x="32" y="4"/>
                </a:cubicBezTo>
                <a:cubicBezTo>
                  <a:pt x="31" y="4"/>
                  <a:pt x="29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5"/>
                </a:cubicBezTo>
                <a:cubicBezTo>
                  <a:pt x="25" y="5"/>
                  <a:pt x="24" y="6"/>
                  <a:pt x="24" y="6"/>
                </a:cubicBezTo>
                <a:cubicBezTo>
                  <a:pt x="23" y="7"/>
                  <a:pt x="21" y="8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10"/>
                  <a:pt x="17" y="10"/>
                  <a:pt x="16" y="11"/>
                </a:cubicBezTo>
                <a:cubicBezTo>
                  <a:pt x="16" y="11"/>
                  <a:pt x="14" y="14"/>
                  <a:pt x="13" y="16"/>
                </a:cubicBezTo>
                <a:cubicBezTo>
                  <a:pt x="11" y="21"/>
                  <a:pt x="9" y="25"/>
                  <a:pt x="6" y="28"/>
                </a:cubicBezTo>
                <a:cubicBezTo>
                  <a:pt x="4" y="30"/>
                  <a:pt x="2" y="31"/>
                  <a:pt x="1" y="32"/>
                </a:cubicBezTo>
                <a:cubicBezTo>
                  <a:pt x="1" y="32"/>
                  <a:pt x="1" y="32"/>
                  <a:pt x="0" y="32"/>
                </a:cubicBezTo>
                <a:cubicBezTo>
                  <a:pt x="1" y="32"/>
                  <a:pt x="1" y="33"/>
                  <a:pt x="1" y="33"/>
                </a:cubicBezTo>
                <a:cubicBezTo>
                  <a:pt x="2" y="34"/>
                  <a:pt x="4" y="36"/>
                  <a:pt x="4" y="38"/>
                </a:cubicBezTo>
                <a:cubicBezTo>
                  <a:pt x="4" y="40"/>
                  <a:pt x="5" y="40"/>
                  <a:pt x="6" y="40"/>
                </a:cubicBezTo>
                <a:cubicBezTo>
                  <a:pt x="7" y="40"/>
                  <a:pt x="7" y="40"/>
                  <a:pt x="8" y="41"/>
                </a:cubicBezTo>
                <a:cubicBezTo>
                  <a:pt x="9" y="42"/>
                  <a:pt x="9" y="44"/>
                  <a:pt x="9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7"/>
                  <a:pt x="9" y="47"/>
                  <a:pt x="10" y="47"/>
                </a:cubicBezTo>
                <a:cubicBezTo>
                  <a:pt x="17" y="48"/>
                  <a:pt x="22" y="49"/>
                  <a:pt x="22" y="53"/>
                </a:cubicBezTo>
                <a:cubicBezTo>
                  <a:pt x="22" y="53"/>
                  <a:pt x="22" y="54"/>
                  <a:pt x="22" y="54"/>
                </a:cubicBezTo>
                <a:cubicBezTo>
                  <a:pt x="22" y="55"/>
                  <a:pt x="22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4" y="57"/>
                  <a:pt x="24" y="57"/>
                </a:cubicBezTo>
                <a:cubicBezTo>
                  <a:pt x="24" y="58"/>
                  <a:pt x="25" y="58"/>
                  <a:pt x="25" y="58"/>
                </a:cubicBezTo>
                <a:cubicBezTo>
                  <a:pt x="25" y="58"/>
                  <a:pt x="26" y="59"/>
                  <a:pt x="26" y="59"/>
                </a:cubicBezTo>
                <a:cubicBezTo>
                  <a:pt x="26" y="59"/>
                  <a:pt x="27" y="60"/>
                  <a:pt x="27" y="60"/>
                </a:cubicBezTo>
                <a:cubicBezTo>
                  <a:pt x="28" y="60"/>
                  <a:pt x="30" y="60"/>
                  <a:pt x="33" y="61"/>
                </a:cubicBezTo>
                <a:cubicBezTo>
                  <a:pt x="35" y="61"/>
                  <a:pt x="37" y="61"/>
                  <a:pt x="38" y="61"/>
                </a:cubicBezTo>
                <a:cubicBezTo>
                  <a:pt x="39" y="61"/>
                  <a:pt x="39" y="61"/>
                  <a:pt x="41" y="61"/>
                </a:cubicBezTo>
                <a:cubicBezTo>
                  <a:pt x="44" y="61"/>
                  <a:pt x="49" y="61"/>
                  <a:pt x="51" y="62"/>
                </a:cubicBezTo>
                <a:cubicBezTo>
                  <a:pt x="53" y="62"/>
                  <a:pt x="55" y="61"/>
                  <a:pt x="57" y="59"/>
                </a:cubicBezTo>
                <a:cubicBezTo>
                  <a:pt x="60" y="56"/>
                  <a:pt x="68" y="56"/>
                  <a:pt x="70" y="56"/>
                </a:cubicBezTo>
                <a:cubicBezTo>
                  <a:pt x="71" y="56"/>
                  <a:pt x="72" y="56"/>
                  <a:pt x="72" y="56"/>
                </a:cubicBezTo>
                <a:cubicBezTo>
                  <a:pt x="78" y="57"/>
                  <a:pt x="82" y="57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4" y="60"/>
                  <a:pt x="85" y="60"/>
                </a:cubicBezTo>
                <a:cubicBezTo>
                  <a:pt x="85" y="61"/>
                  <a:pt x="85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6" y="59"/>
                  <a:pt x="86" y="58"/>
                </a:cubicBezTo>
                <a:cubicBezTo>
                  <a:pt x="86" y="54"/>
                  <a:pt x="89" y="47"/>
                  <a:pt x="93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7" y="46"/>
                  <a:pt x="98" y="46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5" y="41"/>
                  <a:pt x="95" y="41"/>
                </a:cubicBezTo>
                <a:cubicBezTo>
                  <a:pt x="95" y="42"/>
                  <a:pt x="94" y="42"/>
                  <a:pt x="93" y="42"/>
                </a:cubicBezTo>
                <a:cubicBezTo>
                  <a:pt x="91" y="43"/>
                  <a:pt x="90" y="44"/>
                  <a:pt x="89" y="44"/>
                </a:cubicBezTo>
                <a:cubicBezTo>
                  <a:pt x="87" y="44"/>
                  <a:pt x="84" y="43"/>
                  <a:pt x="83" y="41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02">
            <a:extLst>
              <a:ext uri="{FF2B5EF4-FFF2-40B4-BE49-F238E27FC236}">
                <a16:creationId xmlns:a16="http://schemas.microsoft.com/office/drawing/2014/main" id="{EE5D4F03-2B47-E7A8-25B2-A0C0E3D136B0}"/>
              </a:ext>
            </a:extLst>
          </p:cNvPr>
          <p:cNvSpPr>
            <a:spLocks/>
          </p:cNvSpPr>
          <p:nvPr/>
        </p:nvSpPr>
        <p:spPr bwMode="auto">
          <a:xfrm>
            <a:off x="5186305" y="3279981"/>
            <a:ext cx="1245758" cy="652208"/>
          </a:xfrm>
          <a:custGeom>
            <a:avLst/>
            <a:gdLst>
              <a:gd name="T0" fmla="*/ 62 w 64"/>
              <a:gd name="T1" fmla="*/ 4 h 34"/>
              <a:gd name="T2" fmla="*/ 61 w 64"/>
              <a:gd name="T3" fmla="*/ 3 h 34"/>
              <a:gd name="T4" fmla="*/ 60 w 64"/>
              <a:gd name="T5" fmla="*/ 2 h 34"/>
              <a:gd name="T6" fmla="*/ 60 w 64"/>
              <a:gd name="T7" fmla="*/ 2 h 34"/>
              <a:gd name="T8" fmla="*/ 60 w 64"/>
              <a:gd name="T9" fmla="*/ 2 h 34"/>
              <a:gd name="T10" fmla="*/ 52 w 64"/>
              <a:gd name="T11" fmla="*/ 0 h 34"/>
              <a:gd name="T12" fmla="*/ 40 w 64"/>
              <a:gd name="T13" fmla="*/ 2 h 34"/>
              <a:gd name="T14" fmla="*/ 21 w 64"/>
              <a:gd name="T15" fmla="*/ 5 h 34"/>
              <a:gd name="T16" fmla="*/ 18 w 64"/>
              <a:gd name="T17" fmla="*/ 5 h 34"/>
              <a:gd name="T18" fmla="*/ 7 w 64"/>
              <a:gd name="T19" fmla="*/ 4 h 34"/>
              <a:gd name="T20" fmla="*/ 7 w 64"/>
              <a:gd name="T21" fmla="*/ 4 h 34"/>
              <a:gd name="T22" fmla="*/ 4 w 64"/>
              <a:gd name="T23" fmla="*/ 3 h 34"/>
              <a:gd name="T24" fmla="*/ 2 w 64"/>
              <a:gd name="T25" fmla="*/ 1 h 34"/>
              <a:gd name="T26" fmla="*/ 1 w 64"/>
              <a:gd name="T27" fmla="*/ 0 h 34"/>
              <a:gd name="T28" fmla="*/ 1 w 64"/>
              <a:gd name="T29" fmla="*/ 0 h 34"/>
              <a:gd name="T30" fmla="*/ 0 w 64"/>
              <a:gd name="T31" fmla="*/ 2 h 34"/>
              <a:gd name="T32" fmla="*/ 5 w 64"/>
              <a:gd name="T33" fmla="*/ 14 h 34"/>
              <a:gd name="T34" fmla="*/ 2 w 64"/>
              <a:gd name="T35" fmla="*/ 16 h 34"/>
              <a:gd name="T36" fmla="*/ 1 w 64"/>
              <a:gd name="T37" fmla="*/ 19 h 34"/>
              <a:gd name="T38" fmla="*/ 1 w 64"/>
              <a:gd name="T39" fmla="*/ 20 h 34"/>
              <a:gd name="T40" fmla="*/ 1 w 64"/>
              <a:gd name="T41" fmla="*/ 22 h 34"/>
              <a:gd name="T42" fmla="*/ 1 w 64"/>
              <a:gd name="T43" fmla="*/ 23 h 34"/>
              <a:gd name="T44" fmla="*/ 8 w 64"/>
              <a:gd name="T45" fmla="*/ 31 h 34"/>
              <a:gd name="T46" fmla="*/ 9 w 64"/>
              <a:gd name="T47" fmla="*/ 32 h 34"/>
              <a:gd name="T48" fmla="*/ 10 w 64"/>
              <a:gd name="T49" fmla="*/ 32 h 34"/>
              <a:gd name="T50" fmla="*/ 12 w 64"/>
              <a:gd name="T51" fmla="*/ 32 h 34"/>
              <a:gd name="T52" fmla="*/ 15 w 64"/>
              <a:gd name="T53" fmla="*/ 32 h 34"/>
              <a:gd name="T54" fmla="*/ 24 w 64"/>
              <a:gd name="T55" fmla="*/ 32 h 34"/>
              <a:gd name="T56" fmla="*/ 24 w 64"/>
              <a:gd name="T57" fmla="*/ 33 h 34"/>
              <a:gd name="T58" fmla="*/ 26 w 64"/>
              <a:gd name="T59" fmla="*/ 33 h 34"/>
              <a:gd name="T60" fmla="*/ 27 w 64"/>
              <a:gd name="T61" fmla="*/ 33 h 34"/>
              <a:gd name="T62" fmla="*/ 29 w 64"/>
              <a:gd name="T63" fmla="*/ 34 h 34"/>
              <a:gd name="T64" fmla="*/ 31 w 64"/>
              <a:gd name="T65" fmla="*/ 34 h 34"/>
              <a:gd name="T66" fmla="*/ 33 w 64"/>
              <a:gd name="T67" fmla="*/ 34 h 34"/>
              <a:gd name="T68" fmla="*/ 35 w 64"/>
              <a:gd name="T69" fmla="*/ 34 h 34"/>
              <a:gd name="T70" fmla="*/ 37 w 64"/>
              <a:gd name="T71" fmla="*/ 34 h 34"/>
              <a:gd name="T72" fmla="*/ 37 w 64"/>
              <a:gd name="T73" fmla="*/ 32 h 34"/>
              <a:gd name="T74" fmla="*/ 38 w 64"/>
              <a:gd name="T75" fmla="*/ 31 h 34"/>
              <a:gd name="T76" fmla="*/ 40 w 64"/>
              <a:gd name="T77" fmla="*/ 30 h 34"/>
              <a:gd name="T78" fmla="*/ 41 w 64"/>
              <a:gd name="T79" fmla="*/ 30 h 34"/>
              <a:gd name="T80" fmla="*/ 42 w 64"/>
              <a:gd name="T81" fmla="*/ 29 h 34"/>
              <a:gd name="T82" fmla="*/ 42 w 64"/>
              <a:gd name="T83" fmla="*/ 28 h 34"/>
              <a:gd name="T84" fmla="*/ 42 w 64"/>
              <a:gd name="T85" fmla="*/ 28 h 34"/>
              <a:gd name="T86" fmla="*/ 43 w 64"/>
              <a:gd name="T87" fmla="*/ 27 h 34"/>
              <a:gd name="T88" fmla="*/ 44 w 64"/>
              <a:gd name="T89" fmla="*/ 26 h 34"/>
              <a:gd name="T90" fmla="*/ 44 w 64"/>
              <a:gd name="T91" fmla="*/ 26 h 34"/>
              <a:gd name="T92" fmla="*/ 51 w 64"/>
              <a:gd name="T93" fmla="*/ 25 h 34"/>
              <a:gd name="T94" fmla="*/ 58 w 64"/>
              <a:gd name="T95" fmla="*/ 26 h 34"/>
              <a:gd name="T96" fmla="*/ 56 w 64"/>
              <a:gd name="T97" fmla="*/ 14 h 34"/>
              <a:gd name="T98" fmla="*/ 64 w 64"/>
              <a:gd name="T99" fmla="*/ 5 h 34"/>
              <a:gd name="T100" fmla="*/ 63 w 64"/>
              <a:gd name="T10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" h="34"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0" y="3"/>
                  <a:pt x="60" y="3"/>
                </a:cubicBezTo>
                <a:cubicBezTo>
                  <a:pt x="60" y="3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7" y="1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5" y="0"/>
                  <a:pt x="41" y="1"/>
                  <a:pt x="40" y="2"/>
                </a:cubicBezTo>
                <a:cubicBezTo>
                  <a:pt x="37" y="4"/>
                  <a:pt x="34" y="6"/>
                  <a:pt x="30" y="6"/>
                </a:cubicBezTo>
                <a:cubicBezTo>
                  <a:pt x="29" y="5"/>
                  <a:pt x="24" y="5"/>
                  <a:pt x="21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7" y="5"/>
                  <a:pt x="14" y="5"/>
                  <a:pt x="12" y="5"/>
                </a:cubicBezTo>
                <a:cubicBezTo>
                  <a:pt x="10" y="4"/>
                  <a:pt x="8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3"/>
                  <a:pt x="4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0" y="4"/>
                  <a:pt x="1" y="5"/>
                </a:cubicBezTo>
                <a:cubicBezTo>
                  <a:pt x="2" y="6"/>
                  <a:pt x="7" y="11"/>
                  <a:pt x="5" y="14"/>
                </a:cubicBezTo>
                <a:cubicBezTo>
                  <a:pt x="5" y="15"/>
                  <a:pt x="4" y="16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6" y="28"/>
                  <a:pt x="7" y="29"/>
                  <a:pt x="7" y="31"/>
                </a:cubicBezTo>
                <a:cubicBezTo>
                  <a:pt x="7" y="31"/>
                  <a:pt x="8" y="31"/>
                  <a:pt x="8" y="31"/>
                </a:cubicBezTo>
                <a:cubicBezTo>
                  <a:pt x="8" y="31"/>
                  <a:pt x="8" y="31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3" y="32"/>
                  <a:pt x="14" y="32"/>
                </a:cubicBezTo>
                <a:cubicBezTo>
                  <a:pt x="14" y="32"/>
                  <a:pt x="14" y="32"/>
                  <a:pt x="15" y="32"/>
                </a:cubicBezTo>
                <a:cubicBezTo>
                  <a:pt x="15" y="32"/>
                  <a:pt x="16" y="32"/>
                  <a:pt x="17" y="32"/>
                </a:cubicBezTo>
                <a:cubicBezTo>
                  <a:pt x="21" y="32"/>
                  <a:pt x="23" y="32"/>
                  <a:pt x="24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4"/>
                  <a:pt x="31" y="34"/>
                </a:cubicBezTo>
                <a:cubicBezTo>
                  <a:pt x="31" y="34"/>
                  <a:pt x="31" y="34"/>
                  <a:pt x="32" y="34"/>
                </a:cubicBezTo>
                <a:cubicBezTo>
                  <a:pt x="32" y="34"/>
                  <a:pt x="32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4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7" y="34"/>
                  <a:pt x="37" y="34"/>
                </a:cubicBezTo>
                <a:cubicBezTo>
                  <a:pt x="37" y="34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1"/>
                  <a:pt x="39" y="30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3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8" y="25"/>
                  <a:pt x="51" y="25"/>
                </a:cubicBezTo>
                <a:cubicBezTo>
                  <a:pt x="54" y="25"/>
                  <a:pt x="55" y="25"/>
                  <a:pt x="57" y="26"/>
                </a:cubicBezTo>
                <a:cubicBezTo>
                  <a:pt x="57" y="26"/>
                  <a:pt x="57" y="26"/>
                  <a:pt x="58" y="26"/>
                </a:cubicBezTo>
                <a:cubicBezTo>
                  <a:pt x="55" y="25"/>
                  <a:pt x="54" y="20"/>
                  <a:pt x="54" y="18"/>
                </a:cubicBezTo>
                <a:cubicBezTo>
                  <a:pt x="54" y="15"/>
                  <a:pt x="56" y="14"/>
                  <a:pt x="56" y="14"/>
                </a:cubicBezTo>
                <a:cubicBezTo>
                  <a:pt x="57" y="14"/>
                  <a:pt x="58" y="12"/>
                  <a:pt x="59" y="11"/>
                </a:cubicBezTo>
                <a:cubicBezTo>
                  <a:pt x="60" y="8"/>
                  <a:pt x="62" y="6"/>
                  <a:pt x="64" y="5"/>
                </a:cubicBezTo>
                <a:cubicBezTo>
                  <a:pt x="64" y="5"/>
                  <a:pt x="64" y="4"/>
                  <a:pt x="64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2" y="4"/>
                  <a:pt x="6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203">
            <a:extLst>
              <a:ext uri="{FF2B5EF4-FFF2-40B4-BE49-F238E27FC236}">
                <a16:creationId xmlns:a16="http://schemas.microsoft.com/office/drawing/2014/main" id="{4121F684-FAD3-9485-5E96-A4A36929C3D1}"/>
              </a:ext>
            </a:extLst>
          </p:cNvPr>
          <p:cNvSpPr>
            <a:spLocks/>
          </p:cNvSpPr>
          <p:nvPr/>
        </p:nvSpPr>
        <p:spPr bwMode="auto">
          <a:xfrm>
            <a:off x="4757439" y="3734552"/>
            <a:ext cx="510556" cy="335985"/>
          </a:xfrm>
          <a:custGeom>
            <a:avLst/>
            <a:gdLst>
              <a:gd name="T0" fmla="*/ 25 w 26"/>
              <a:gd name="T1" fmla="*/ 9 h 17"/>
              <a:gd name="T2" fmla="*/ 25 w 26"/>
              <a:gd name="T3" fmla="*/ 8 h 17"/>
              <a:gd name="T4" fmla="*/ 24 w 26"/>
              <a:gd name="T5" fmla="*/ 7 h 17"/>
              <a:gd name="T6" fmla="*/ 19 w 26"/>
              <a:gd name="T7" fmla="*/ 1 h 17"/>
              <a:gd name="T8" fmla="*/ 18 w 26"/>
              <a:gd name="T9" fmla="*/ 0 h 17"/>
              <a:gd name="T10" fmla="*/ 18 w 26"/>
              <a:gd name="T11" fmla="*/ 0 h 17"/>
              <a:gd name="T12" fmla="*/ 15 w 26"/>
              <a:gd name="T13" fmla="*/ 0 h 17"/>
              <a:gd name="T14" fmla="*/ 13 w 26"/>
              <a:gd name="T15" fmla="*/ 1 h 17"/>
              <a:gd name="T16" fmla="*/ 10 w 26"/>
              <a:gd name="T17" fmla="*/ 1 h 17"/>
              <a:gd name="T18" fmla="*/ 7 w 26"/>
              <a:gd name="T19" fmla="*/ 2 h 17"/>
              <a:gd name="T20" fmla="*/ 5 w 26"/>
              <a:gd name="T21" fmla="*/ 2 h 17"/>
              <a:gd name="T22" fmla="*/ 1 w 26"/>
              <a:gd name="T23" fmla="*/ 3 h 17"/>
              <a:gd name="T24" fmla="*/ 1 w 26"/>
              <a:gd name="T25" fmla="*/ 5 h 17"/>
              <a:gd name="T26" fmla="*/ 0 w 26"/>
              <a:gd name="T27" fmla="*/ 8 h 17"/>
              <a:gd name="T28" fmla="*/ 0 w 26"/>
              <a:gd name="T29" fmla="*/ 10 h 17"/>
              <a:gd name="T30" fmla="*/ 1 w 26"/>
              <a:gd name="T31" fmla="*/ 12 h 17"/>
              <a:gd name="T32" fmla="*/ 2 w 26"/>
              <a:gd name="T33" fmla="*/ 14 h 17"/>
              <a:gd name="T34" fmla="*/ 3 w 26"/>
              <a:gd name="T35" fmla="*/ 15 h 17"/>
              <a:gd name="T36" fmla="*/ 5 w 26"/>
              <a:gd name="T37" fmla="*/ 17 h 17"/>
              <a:gd name="T38" fmla="*/ 6 w 26"/>
              <a:gd name="T39" fmla="*/ 17 h 17"/>
              <a:gd name="T40" fmla="*/ 8 w 26"/>
              <a:gd name="T41" fmla="*/ 17 h 17"/>
              <a:gd name="T42" fmla="*/ 9 w 26"/>
              <a:gd name="T43" fmla="*/ 17 h 17"/>
              <a:gd name="T44" fmla="*/ 11 w 26"/>
              <a:gd name="T45" fmla="*/ 17 h 17"/>
              <a:gd name="T46" fmla="*/ 14 w 26"/>
              <a:gd name="T47" fmla="*/ 15 h 17"/>
              <a:gd name="T48" fmla="*/ 19 w 26"/>
              <a:gd name="T49" fmla="*/ 13 h 17"/>
              <a:gd name="T50" fmla="*/ 20 w 26"/>
              <a:gd name="T51" fmla="*/ 13 h 17"/>
              <a:gd name="T52" fmla="*/ 21 w 26"/>
              <a:gd name="T53" fmla="*/ 13 h 17"/>
              <a:gd name="T54" fmla="*/ 23 w 26"/>
              <a:gd name="T55" fmla="*/ 12 h 17"/>
              <a:gd name="T56" fmla="*/ 24 w 26"/>
              <a:gd name="T57" fmla="*/ 11 h 17"/>
              <a:gd name="T58" fmla="*/ 25 w 26"/>
              <a:gd name="T59" fmla="*/ 11 h 17"/>
              <a:gd name="T60" fmla="*/ 26 w 26"/>
              <a:gd name="T61" fmla="*/ 10 h 17"/>
              <a:gd name="T62" fmla="*/ 26 w 26"/>
              <a:gd name="T6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26" y="9"/>
                </a:moveTo>
                <a:cubicBezTo>
                  <a:pt x="26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7"/>
                  <a:pt x="24" y="6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4" y="16"/>
                  <a:pt x="4" y="16"/>
                </a:cubicBezTo>
                <a:cubicBezTo>
                  <a:pt x="4" y="16"/>
                  <a:pt x="4" y="16"/>
                  <a:pt x="5" y="17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6"/>
                  <a:pt x="14" y="16"/>
                  <a:pt x="14" y="15"/>
                </a:cubicBezTo>
                <a:cubicBezTo>
                  <a:pt x="15" y="14"/>
                  <a:pt x="17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213">
            <a:extLst>
              <a:ext uri="{FF2B5EF4-FFF2-40B4-BE49-F238E27FC236}">
                <a16:creationId xmlns:a16="http://schemas.microsoft.com/office/drawing/2014/main" id="{574C7C0A-74AE-B5FB-36AD-FAEBED272CDF}"/>
              </a:ext>
            </a:extLst>
          </p:cNvPr>
          <p:cNvSpPr>
            <a:spLocks/>
          </p:cNvSpPr>
          <p:nvPr/>
        </p:nvSpPr>
        <p:spPr bwMode="auto">
          <a:xfrm>
            <a:off x="3184923" y="2568481"/>
            <a:ext cx="633091" cy="296458"/>
          </a:xfrm>
          <a:custGeom>
            <a:avLst/>
            <a:gdLst>
              <a:gd name="T0" fmla="*/ 33 w 33"/>
              <a:gd name="T1" fmla="*/ 1 h 16"/>
              <a:gd name="T2" fmla="*/ 33 w 33"/>
              <a:gd name="T3" fmla="*/ 0 h 16"/>
              <a:gd name="T4" fmla="*/ 33 w 33"/>
              <a:gd name="T5" fmla="*/ 0 h 16"/>
              <a:gd name="T6" fmla="*/ 32 w 33"/>
              <a:gd name="T7" fmla="*/ 0 h 16"/>
              <a:gd name="T8" fmla="*/ 31 w 33"/>
              <a:gd name="T9" fmla="*/ 1 h 16"/>
              <a:gd name="T10" fmla="*/ 31 w 33"/>
              <a:gd name="T11" fmla="*/ 1 h 16"/>
              <a:gd name="T12" fmla="*/ 30 w 33"/>
              <a:gd name="T13" fmla="*/ 1 h 16"/>
              <a:gd name="T14" fmla="*/ 29 w 33"/>
              <a:gd name="T15" fmla="*/ 2 h 16"/>
              <a:gd name="T16" fmla="*/ 28 w 33"/>
              <a:gd name="T17" fmla="*/ 2 h 16"/>
              <a:gd name="T18" fmla="*/ 25 w 33"/>
              <a:gd name="T19" fmla="*/ 2 h 16"/>
              <a:gd name="T20" fmla="*/ 20 w 33"/>
              <a:gd name="T21" fmla="*/ 4 h 16"/>
              <a:gd name="T22" fmla="*/ 16 w 33"/>
              <a:gd name="T23" fmla="*/ 6 h 16"/>
              <a:gd name="T24" fmla="*/ 11 w 33"/>
              <a:gd name="T25" fmla="*/ 5 h 16"/>
              <a:gd name="T26" fmla="*/ 3 w 33"/>
              <a:gd name="T27" fmla="*/ 3 h 16"/>
              <a:gd name="T28" fmla="*/ 0 w 33"/>
              <a:gd name="T29" fmla="*/ 3 h 16"/>
              <a:gd name="T30" fmla="*/ 0 w 33"/>
              <a:gd name="T31" fmla="*/ 4 h 16"/>
              <a:gd name="T32" fmla="*/ 0 w 33"/>
              <a:gd name="T33" fmla="*/ 5 h 16"/>
              <a:gd name="T34" fmla="*/ 0 w 33"/>
              <a:gd name="T35" fmla="*/ 8 h 16"/>
              <a:gd name="T36" fmla="*/ 0 w 33"/>
              <a:gd name="T37" fmla="*/ 8 h 16"/>
              <a:gd name="T38" fmla="*/ 0 w 33"/>
              <a:gd name="T39" fmla="*/ 11 h 16"/>
              <a:gd name="T40" fmla="*/ 0 w 33"/>
              <a:gd name="T41" fmla="*/ 12 h 16"/>
              <a:gd name="T42" fmla="*/ 0 w 33"/>
              <a:gd name="T43" fmla="*/ 13 h 16"/>
              <a:gd name="T44" fmla="*/ 3 w 33"/>
              <a:gd name="T45" fmla="*/ 13 h 16"/>
              <a:gd name="T46" fmla="*/ 6 w 33"/>
              <a:gd name="T47" fmla="*/ 13 h 16"/>
              <a:gd name="T48" fmla="*/ 9 w 33"/>
              <a:gd name="T49" fmla="*/ 16 h 16"/>
              <a:gd name="T50" fmla="*/ 9 w 33"/>
              <a:gd name="T51" fmla="*/ 16 h 16"/>
              <a:gd name="T52" fmla="*/ 9 w 33"/>
              <a:gd name="T53" fmla="*/ 16 h 16"/>
              <a:gd name="T54" fmla="*/ 10 w 33"/>
              <a:gd name="T55" fmla="*/ 16 h 16"/>
              <a:gd name="T56" fmla="*/ 11 w 33"/>
              <a:gd name="T57" fmla="*/ 16 h 16"/>
              <a:gd name="T58" fmla="*/ 11 w 33"/>
              <a:gd name="T59" fmla="*/ 16 h 16"/>
              <a:gd name="T60" fmla="*/ 12 w 33"/>
              <a:gd name="T61" fmla="*/ 16 h 16"/>
              <a:gd name="T62" fmla="*/ 12 w 33"/>
              <a:gd name="T63" fmla="*/ 16 h 16"/>
              <a:gd name="T64" fmla="*/ 13 w 33"/>
              <a:gd name="T65" fmla="*/ 15 h 16"/>
              <a:gd name="T66" fmla="*/ 13 w 33"/>
              <a:gd name="T67" fmla="*/ 15 h 16"/>
              <a:gd name="T68" fmla="*/ 13 w 33"/>
              <a:gd name="T69" fmla="*/ 15 h 16"/>
              <a:gd name="T70" fmla="*/ 14 w 33"/>
              <a:gd name="T71" fmla="*/ 15 h 16"/>
              <a:gd name="T72" fmla="*/ 14 w 33"/>
              <a:gd name="T73" fmla="*/ 15 h 16"/>
              <a:gd name="T74" fmla="*/ 14 w 33"/>
              <a:gd name="T75" fmla="*/ 15 h 16"/>
              <a:gd name="T76" fmla="*/ 14 w 33"/>
              <a:gd name="T77" fmla="*/ 15 h 16"/>
              <a:gd name="T78" fmla="*/ 14 w 33"/>
              <a:gd name="T79" fmla="*/ 15 h 16"/>
              <a:gd name="T80" fmla="*/ 19 w 33"/>
              <a:gd name="T81" fmla="*/ 15 h 16"/>
              <a:gd name="T82" fmla="*/ 21 w 33"/>
              <a:gd name="T83" fmla="*/ 16 h 16"/>
              <a:gd name="T84" fmla="*/ 25 w 33"/>
              <a:gd name="T85" fmla="*/ 10 h 16"/>
              <a:gd name="T86" fmla="*/ 26 w 33"/>
              <a:gd name="T87" fmla="*/ 9 h 16"/>
              <a:gd name="T88" fmla="*/ 29 w 33"/>
              <a:gd name="T89" fmla="*/ 5 h 16"/>
              <a:gd name="T90" fmla="*/ 29 w 33"/>
              <a:gd name="T91" fmla="*/ 4 h 16"/>
              <a:gd name="T92" fmla="*/ 30 w 33"/>
              <a:gd name="T93" fmla="*/ 4 h 16"/>
              <a:gd name="T94" fmla="*/ 31 w 33"/>
              <a:gd name="T95" fmla="*/ 3 h 16"/>
              <a:gd name="T96" fmla="*/ 32 w 33"/>
              <a:gd name="T97" fmla="*/ 3 h 16"/>
              <a:gd name="T98" fmla="*/ 32 w 33"/>
              <a:gd name="T99" fmla="*/ 2 h 16"/>
              <a:gd name="T100" fmla="*/ 33 w 33"/>
              <a:gd name="T101" fmla="*/ 1 h 16"/>
              <a:gd name="T102" fmla="*/ 33 w 33"/>
              <a:gd name="T103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" h="16">
                <a:moveTo>
                  <a:pt x="33" y="1"/>
                </a:moveTo>
                <a:cubicBezTo>
                  <a:pt x="33" y="1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6" y="2"/>
                  <a:pt x="25" y="2"/>
                </a:cubicBezTo>
                <a:cubicBezTo>
                  <a:pt x="23" y="2"/>
                  <a:pt x="21" y="3"/>
                  <a:pt x="20" y="4"/>
                </a:cubicBezTo>
                <a:cubicBezTo>
                  <a:pt x="18" y="5"/>
                  <a:pt x="17" y="6"/>
                  <a:pt x="16" y="6"/>
                </a:cubicBezTo>
                <a:cubicBezTo>
                  <a:pt x="15" y="6"/>
                  <a:pt x="13" y="5"/>
                  <a:pt x="11" y="5"/>
                </a:cubicBezTo>
                <a:cubicBezTo>
                  <a:pt x="8" y="4"/>
                  <a:pt x="5" y="4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6" y="15"/>
                  <a:pt x="18" y="15"/>
                  <a:pt x="19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4"/>
                  <a:pt x="23" y="11"/>
                  <a:pt x="25" y="10"/>
                </a:cubicBezTo>
                <a:cubicBezTo>
                  <a:pt x="25" y="10"/>
                  <a:pt x="26" y="10"/>
                  <a:pt x="26" y="9"/>
                </a:cubicBezTo>
                <a:cubicBezTo>
                  <a:pt x="26" y="8"/>
                  <a:pt x="26" y="5"/>
                  <a:pt x="29" y="5"/>
                </a:cubicBezTo>
                <a:cubicBezTo>
                  <a:pt x="29" y="5"/>
                  <a:pt x="29" y="5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1" y="4"/>
                  <a:pt x="31" y="3"/>
                </a:cubicBezTo>
                <a:cubicBezTo>
                  <a:pt x="31" y="3"/>
                  <a:pt x="32" y="3"/>
                  <a:pt x="32" y="3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2"/>
                  <a:pt x="33" y="2"/>
                  <a:pt x="33" y="1"/>
                </a:cubicBezTo>
                <a:cubicBezTo>
                  <a:pt x="33" y="1"/>
                  <a:pt x="33" y="1"/>
                  <a:pt x="33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1214">
            <a:extLst>
              <a:ext uri="{FF2B5EF4-FFF2-40B4-BE49-F238E27FC236}">
                <a16:creationId xmlns:a16="http://schemas.microsoft.com/office/drawing/2014/main" id="{8B144E17-F775-1F3F-FA76-BE3AE2A2B2C5}"/>
              </a:ext>
            </a:extLst>
          </p:cNvPr>
          <p:cNvSpPr>
            <a:spLocks/>
          </p:cNvSpPr>
          <p:nvPr/>
        </p:nvSpPr>
        <p:spPr bwMode="auto">
          <a:xfrm>
            <a:off x="4716593" y="3912427"/>
            <a:ext cx="1307024" cy="1225362"/>
          </a:xfrm>
          <a:custGeom>
            <a:avLst/>
            <a:gdLst>
              <a:gd name="T0" fmla="*/ 66 w 67"/>
              <a:gd name="T1" fmla="*/ 0 h 65"/>
              <a:gd name="T2" fmla="*/ 65 w 67"/>
              <a:gd name="T3" fmla="*/ 1 h 65"/>
              <a:gd name="T4" fmla="*/ 59 w 67"/>
              <a:gd name="T5" fmla="*/ 5 h 65"/>
              <a:gd name="T6" fmla="*/ 48 w 67"/>
              <a:gd name="T7" fmla="*/ 4 h 65"/>
              <a:gd name="T8" fmla="*/ 41 w 67"/>
              <a:gd name="T9" fmla="*/ 3 h 65"/>
              <a:gd name="T10" fmla="*/ 38 w 67"/>
              <a:gd name="T11" fmla="*/ 3 h 65"/>
              <a:gd name="T12" fmla="*/ 35 w 67"/>
              <a:gd name="T13" fmla="*/ 3 h 65"/>
              <a:gd name="T14" fmla="*/ 33 w 67"/>
              <a:gd name="T15" fmla="*/ 3 h 65"/>
              <a:gd name="T16" fmla="*/ 32 w 67"/>
              <a:gd name="T17" fmla="*/ 3 h 65"/>
              <a:gd name="T18" fmla="*/ 31 w 67"/>
              <a:gd name="T19" fmla="*/ 4 h 65"/>
              <a:gd name="T20" fmla="*/ 30 w 67"/>
              <a:gd name="T21" fmla="*/ 5 h 65"/>
              <a:gd name="T22" fmla="*/ 28 w 67"/>
              <a:gd name="T23" fmla="*/ 6 h 65"/>
              <a:gd name="T24" fmla="*/ 27 w 67"/>
              <a:gd name="T25" fmla="*/ 7 h 65"/>
              <a:gd name="T26" fmla="*/ 25 w 67"/>
              <a:gd name="T27" fmla="*/ 8 h 65"/>
              <a:gd name="T28" fmla="*/ 23 w 67"/>
              <a:gd name="T29" fmla="*/ 8 h 65"/>
              <a:gd name="T30" fmla="*/ 21 w 67"/>
              <a:gd name="T31" fmla="*/ 9 h 65"/>
              <a:gd name="T32" fmla="*/ 20 w 67"/>
              <a:gd name="T33" fmla="*/ 9 h 65"/>
              <a:gd name="T34" fmla="*/ 15 w 67"/>
              <a:gd name="T35" fmla="*/ 12 h 65"/>
              <a:gd name="T36" fmla="*/ 14 w 67"/>
              <a:gd name="T37" fmla="*/ 12 h 65"/>
              <a:gd name="T38" fmla="*/ 11 w 67"/>
              <a:gd name="T39" fmla="*/ 12 h 65"/>
              <a:gd name="T40" fmla="*/ 9 w 67"/>
              <a:gd name="T41" fmla="*/ 12 h 65"/>
              <a:gd name="T42" fmla="*/ 8 w 67"/>
              <a:gd name="T43" fmla="*/ 14 h 65"/>
              <a:gd name="T44" fmla="*/ 7 w 67"/>
              <a:gd name="T45" fmla="*/ 16 h 65"/>
              <a:gd name="T46" fmla="*/ 5 w 67"/>
              <a:gd name="T47" fmla="*/ 19 h 65"/>
              <a:gd name="T48" fmla="*/ 2 w 67"/>
              <a:gd name="T49" fmla="*/ 23 h 65"/>
              <a:gd name="T50" fmla="*/ 1 w 67"/>
              <a:gd name="T51" fmla="*/ 24 h 65"/>
              <a:gd name="T52" fmla="*/ 1 w 67"/>
              <a:gd name="T53" fmla="*/ 25 h 65"/>
              <a:gd name="T54" fmla="*/ 0 w 67"/>
              <a:gd name="T55" fmla="*/ 26 h 65"/>
              <a:gd name="T56" fmla="*/ 6 w 67"/>
              <a:gd name="T57" fmla="*/ 38 h 65"/>
              <a:gd name="T58" fmla="*/ 11 w 67"/>
              <a:gd name="T59" fmla="*/ 39 h 65"/>
              <a:gd name="T60" fmla="*/ 25 w 67"/>
              <a:gd name="T61" fmla="*/ 44 h 65"/>
              <a:gd name="T62" fmla="*/ 19 w 67"/>
              <a:gd name="T63" fmla="*/ 46 h 65"/>
              <a:gd name="T64" fmla="*/ 11 w 67"/>
              <a:gd name="T65" fmla="*/ 47 h 65"/>
              <a:gd name="T66" fmla="*/ 15 w 67"/>
              <a:gd name="T67" fmla="*/ 55 h 65"/>
              <a:gd name="T68" fmla="*/ 19 w 67"/>
              <a:gd name="T69" fmla="*/ 60 h 65"/>
              <a:gd name="T70" fmla="*/ 28 w 67"/>
              <a:gd name="T71" fmla="*/ 65 h 65"/>
              <a:gd name="T72" fmla="*/ 26 w 67"/>
              <a:gd name="T73" fmla="*/ 55 h 65"/>
              <a:gd name="T74" fmla="*/ 30 w 67"/>
              <a:gd name="T75" fmla="*/ 54 h 65"/>
              <a:gd name="T76" fmla="*/ 34 w 67"/>
              <a:gd name="T77" fmla="*/ 54 h 65"/>
              <a:gd name="T78" fmla="*/ 30 w 67"/>
              <a:gd name="T79" fmla="*/ 53 h 65"/>
              <a:gd name="T80" fmla="*/ 27 w 67"/>
              <a:gd name="T81" fmla="*/ 48 h 65"/>
              <a:gd name="T82" fmla="*/ 39 w 67"/>
              <a:gd name="T83" fmla="*/ 47 h 65"/>
              <a:gd name="T84" fmla="*/ 41 w 67"/>
              <a:gd name="T85" fmla="*/ 43 h 65"/>
              <a:gd name="T86" fmla="*/ 34 w 67"/>
              <a:gd name="T87" fmla="*/ 41 h 65"/>
              <a:gd name="T88" fmla="*/ 28 w 67"/>
              <a:gd name="T89" fmla="*/ 40 h 65"/>
              <a:gd name="T90" fmla="*/ 29 w 67"/>
              <a:gd name="T91" fmla="*/ 34 h 65"/>
              <a:gd name="T92" fmla="*/ 26 w 67"/>
              <a:gd name="T93" fmla="*/ 26 h 65"/>
              <a:gd name="T94" fmla="*/ 21 w 67"/>
              <a:gd name="T95" fmla="*/ 16 h 65"/>
              <a:gd name="T96" fmla="*/ 31 w 67"/>
              <a:gd name="T97" fmla="*/ 16 h 65"/>
              <a:gd name="T98" fmla="*/ 37 w 67"/>
              <a:gd name="T99" fmla="*/ 16 h 65"/>
              <a:gd name="T100" fmla="*/ 43 w 67"/>
              <a:gd name="T101" fmla="*/ 7 h 65"/>
              <a:gd name="T102" fmla="*/ 48 w 67"/>
              <a:gd name="T103" fmla="*/ 10 h 65"/>
              <a:gd name="T104" fmla="*/ 56 w 67"/>
              <a:gd name="T105" fmla="*/ 6 h 65"/>
              <a:gd name="T106" fmla="*/ 63 w 67"/>
              <a:gd name="T107" fmla="*/ 9 h 65"/>
              <a:gd name="T108" fmla="*/ 64 w 67"/>
              <a:gd name="T109" fmla="*/ 8 h 65"/>
              <a:gd name="T110" fmla="*/ 66 w 67"/>
              <a:gd name="T111" fmla="*/ 4 h 65"/>
              <a:gd name="T112" fmla="*/ 67 w 67"/>
              <a:gd name="T113" fmla="*/ 1 h 65"/>
              <a:gd name="T114" fmla="*/ 67 w 67"/>
              <a:gd name="T1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" h="65">
                <a:moveTo>
                  <a:pt x="67" y="0"/>
                </a:move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1"/>
                  <a:pt x="66" y="1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2"/>
                  <a:pt x="65" y="2"/>
                  <a:pt x="65" y="3"/>
                </a:cubicBezTo>
                <a:cubicBezTo>
                  <a:pt x="63" y="5"/>
                  <a:pt x="60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5"/>
                  <a:pt x="51" y="5"/>
                  <a:pt x="48" y="4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5" y="3"/>
                  <a:pt x="41" y="3"/>
                </a:cubicBezTo>
                <a:cubicBezTo>
                  <a:pt x="40" y="3"/>
                  <a:pt x="39" y="3"/>
                  <a:pt x="3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3"/>
                  <a:pt x="37" y="3"/>
                  <a:pt x="36" y="3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4" y="3"/>
                  <a:pt x="34" y="3"/>
                </a:cubicBezTo>
                <a:cubicBezTo>
                  <a:pt x="34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4"/>
                  <a:pt x="31" y="5"/>
                </a:cubicBezTo>
                <a:cubicBezTo>
                  <a:pt x="31" y="5"/>
                  <a:pt x="30" y="5"/>
                  <a:pt x="30" y="5"/>
                </a:cubicBezTo>
                <a:cubicBezTo>
                  <a:pt x="30" y="5"/>
                  <a:pt x="30" y="5"/>
                  <a:pt x="29" y="6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5" y="7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2" y="9"/>
                  <a:pt x="21" y="9"/>
                </a:cubicBezTo>
                <a:cubicBezTo>
                  <a:pt x="21" y="9"/>
                  <a:pt x="21" y="8"/>
                  <a:pt x="21" y="8"/>
                </a:cubicBezTo>
                <a:cubicBezTo>
                  <a:pt x="21" y="9"/>
                  <a:pt x="20" y="9"/>
                  <a:pt x="20" y="9"/>
                </a:cubicBezTo>
                <a:cubicBezTo>
                  <a:pt x="20" y="10"/>
                  <a:pt x="18" y="11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8"/>
                  <a:pt x="6" y="18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1"/>
                  <a:pt x="4" y="23"/>
                  <a:pt x="2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8"/>
                  <a:pt x="7" y="33"/>
                  <a:pt x="6" y="38"/>
                </a:cubicBezTo>
                <a:cubicBezTo>
                  <a:pt x="6" y="38"/>
                  <a:pt x="6" y="39"/>
                  <a:pt x="7" y="39"/>
                </a:cubicBezTo>
                <a:cubicBezTo>
                  <a:pt x="8" y="40"/>
                  <a:pt x="10" y="40"/>
                  <a:pt x="11" y="39"/>
                </a:cubicBezTo>
                <a:cubicBezTo>
                  <a:pt x="12" y="38"/>
                  <a:pt x="13" y="37"/>
                  <a:pt x="15" y="37"/>
                </a:cubicBezTo>
                <a:cubicBezTo>
                  <a:pt x="19" y="37"/>
                  <a:pt x="25" y="41"/>
                  <a:pt x="25" y="44"/>
                </a:cubicBezTo>
                <a:cubicBezTo>
                  <a:pt x="25" y="45"/>
                  <a:pt x="24" y="46"/>
                  <a:pt x="22" y="46"/>
                </a:cubicBezTo>
                <a:cubicBezTo>
                  <a:pt x="21" y="46"/>
                  <a:pt x="20" y="46"/>
                  <a:pt x="19" y="46"/>
                </a:cubicBezTo>
                <a:cubicBezTo>
                  <a:pt x="16" y="46"/>
                  <a:pt x="13" y="45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8"/>
                  <a:pt x="13" y="49"/>
                </a:cubicBezTo>
                <a:cubicBezTo>
                  <a:pt x="14" y="50"/>
                  <a:pt x="16" y="52"/>
                  <a:pt x="15" y="55"/>
                </a:cubicBezTo>
                <a:cubicBezTo>
                  <a:pt x="15" y="56"/>
                  <a:pt x="15" y="57"/>
                  <a:pt x="16" y="58"/>
                </a:cubicBezTo>
                <a:cubicBezTo>
                  <a:pt x="17" y="59"/>
                  <a:pt x="18" y="60"/>
                  <a:pt x="19" y="60"/>
                </a:cubicBezTo>
                <a:cubicBezTo>
                  <a:pt x="21" y="60"/>
                  <a:pt x="24" y="62"/>
                  <a:pt x="26" y="63"/>
                </a:cubicBezTo>
                <a:cubicBezTo>
                  <a:pt x="26" y="64"/>
                  <a:pt x="27" y="64"/>
                  <a:pt x="28" y="65"/>
                </a:cubicBezTo>
                <a:cubicBezTo>
                  <a:pt x="27" y="64"/>
                  <a:pt x="27" y="62"/>
                  <a:pt x="26" y="61"/>
                </a:cubicBezTo>
                <a:cubicBezTo>
                  <a:pt x="25" y="58"/>
                  <a:pt x="25" y="56"/>
                  <a:pt x="26" y="55"/>
                </a:cubicBezTo>
                <a:cubicBezTo>
                  <a:pt x="26" y="54"/>
                  <a:pt x="27" y="53"/>
                  <a:pt x="28" y="53"/>
                </a:cubicBezTo>
                <a:cubicBezTo>
                  <a:pt x="29" y="53"/>
                  <a:pt x="29" y="54"/>
                  <a:pt x="30" y="54"/>
                </a:cubicBezTo>
                <a:cubicBezTo>
                  <a:pt x="31" y="54"/>
                  <a:pt x="32" y="54"/>
                  <a:pt x="33" y="54"/>
                </a:cubicBezTo>
                <a:cubicBezTo>
                  <a:pt x="33" y="54"/>
                  <a:pt x="33" y="54"/>
                  <a:pt x="34" y="54"/>
                </a:cubicBezTo>
                <a:cubicBezTo>
                  <a:pt x="34" y="54"/>
                  <a:pt x="32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8" y="53"/>
                  <a:pt x="27" y="52"/>
                  <a:pt x="27" y="51"/>
                </a:cubicBezTo>
                <a:cubicBezTo>
                  <a:pt x="26" y="51"/>
                  <a:pt x="26" y="49"/>
                  <a:pt x="27" y="48"/>
                </a:cubicBezTo>
                <a:cubicBezTo>
                  <a:pt x="28" y="46"/>
                  <a:pt x="32" y="45"/>
                  <a:pt x="35" y="47"/>
                </a:cubicBezTo>
                <a:cubicBezTo>
                  <a:pt x="37" y="48"/>
                  <a:pt x="38" y="48"/>
                  <a:pt x="39" y="47"/>
                </a:cubicBezTo>
                <a:cubicBezTo>
                  <a:pt x="40" y="46"/>
                  <a:pt x="41" y="46"/>
                  <a:pt x="41" y="46"/>
                </a:cubicBezTo>
                <a:cubicBezTo>
                  <a:pt x="41" y="45"/>
                  <a:pt x="42" y="44"/>
                  <a:pt x="41" y="43"/>
                </a:cubicBezTo>
                <a:cubicBezTo>
                  <a:pt x="41" y="42"/>
                  <a:pt x="40" y="41"/>
                  <a:pt x="38" y="41"/>
                </a:cubicBezTo>
                <a:cubicBezTo>
                  <a:pt x="36" y="40"/>
                  <a:pt x="35" y="40"/>
                  <a:pt x="34" y="41"/>
                </a:cubicBezTo>
                <a:cubicBezTo>
                  <a:pt x="34" y="42"/>
                  <a:pt x="33" y="42"/>
                  <a:pt x="31" y="42"/>
                </a:cubicBezTo>
                <a:cubicBezTo>
                  <a:pt x="30" y="42"/>
                  <a:pt x="29" y="41"/>
                  <a:pt x="28" y="40"/>
                </a:cubicBezTo>
                <a:cubicBezTo>
                  <a:pt x="27" y="39"/>
                  <a:pt x="26" y="38"/>
                  <a:pt x="26" y="36"/>
                </a:cubicBezTo>
                <a:cubicBezTo>
                  <a:pt x="26" y="35"/>
                  <a:pt x="28" y="34"/>
                  <a:pt x="29" y="34"/>
                </a:cubicBezTo>
                <a:cubicBezTo>
                  <a:pt x="30" y="33"/>
                  <a:pt x="31" y="33"/>
                  <a:pt x="31" y="33"/>
                </a:cubicBezTo>
                <a:cubicBezTo>
                  <a:pt x="31" y="31"/>
                  <a:pt x="28" y="28"/>
                  <a:pt x="26" y="26"/>
                </a:cubicBezTo>
                <a:cubicBezTo>
                  <a:pt x="24" y="24"/>
                  <a:pt x="23" y="23"/>
                  <a:pt x="22" y="21"/>
                </a:cubicBezTo>
                <a:cubicBezTo>
                  <a:pt x="20" y="19"/>
                  <a:pt x="21" y="17"/>
                  <a:pt x="21" y="16"/>
                </a:cubicBezTo>
                <a:cubicBezTo>
                  <a:pt x="22" y="15"/>
                  <a:pt x="24" y="14"/>
                  <a:pt x="27" y="14"/>
                </a:cubicBezTo>
                <a:cubicBezTo>
                  <a:pt x="29" y="14"/>
                  <a:pt x="30" y="15"/>
                  <a:pt x="31" y="16"/>
                </a:cubicBezTo>
                <a:cubicBezTo>
                  <a:pt x="32" y="17"/>
                  <a:pt x="35" y="18"/>
                  <a:pt x="37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4"/>
                  <a:pt x="35" y="10"/>
                  <a:pt x="40" y="8"/>
                </a:cubicBezTo>
                <a:cubicBezTo>
                  <a:pt x="41" y="8"/>
                  <a:pt x="42" y="7"/>
                  <a:pt x="43" y="7"/>
                </a:cubicBezTo>
                <a:cubicBezTo>
                  <a:pt x="46" y="7"/>
                  <a:pt x="47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9"/>
                </a:cubicBezTo>
                <a:cubicBezTo>
                  <a:pt x="50" y="8"/>
                  <a:pt x="52" y="6"/>
                  <a:pt x="56" y="6"/>
                </a:cubicBezTo>
                <a:cubicBezTo>
                  <a:pt x="59" y="6"/>
                  <a:pt x="61" y="7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6"/>
                  <a:pt x="65" y="5"/>
                  <a:pt x="66" y="4"/>
                </a:cubicBezTo>
                <a:cubicBezTo>
                  <a:pt x="67" y="3"/>
                  <a:pt x="67" y="3"/>
                  <a:pt x="67" y="2"/>
                </a:cubicBezTo>
                <a:cubicBezTo>
                  <a:pt x="67" y="2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1223">
            <a:extLst>
              <a:ext uri="{FF2B5EF4-FFF2-40B4-BE49-F238E27FC236}">
                <a16:creationId xmlns:a16="http://schemas.microsoft.com/office/drawing/2014/main" id="{D9F5C6F3-C7D6-D8D1-68C1-858F5B1406A7}"/>
              </a:ext>
            </a:extLst>
          </p:cNvPr>
          <p:cNvSpPr>
            <a:spLocks/>
          </p:cNvSpPr>
          <p:nvPr/>
        </p:nvSpPr>
        <p:spPr bwMode="auto">
          <a:xfrm>
            <a:off x="2122966" y="4090301"/>
            <a:ext cx="306333" cy="494098"/>
          </a:xfrm>
          <a:custGeom>
            <a:avLst/>
            <a:gdLst>
              <a:gd name="T0" fmla="*/ 5 w 16"/>
              <a:gd name="T1" fmla="*/ 17 h 26"/>
              <a:gd name="T2" fmla="*/ 6 w 16"/>
              <a:gd name="T3" fmla="*/ 26 h 26"/>
              <a:gd name="T4" fmla="*/ 6 w 16"/>
              <a:gd name="T5" fmla="*/ 26 h 26"/>
              <a:gd name="T6" fmla="*/ 12 w 16"/>
              <a:gd name="T7" fmla="*/ 22 h 26"/>
              <a:gd name="T8" fmla="*/ 14 w 16"/>
              <a:gd name="T9" fmla="*/ 21 h 26"/>
              <a:gd name="T10" fmla="*/ 15 w 16"/>
              <a:gd name="T11" fmla="*/ 13 h 26"/>
              <a:gd name="T12" fmla="*/ 15 w 16"/>
              <a:gd name="T13" fmla="*/ 4 h 26"/>
              <a:gd name="T14" fmla="*/ 15 w 16"/>
              <a:gd name="T15" fmla="*/ 2 h 26"/>
              <a:gd name="T16" fmla="*/ 8 w 16"/>
              <a:gd name="T17" fmla="*/ 1 h 26"/>
              <a:gd name="T18" fmla="*/ 3 w 16"/>
              <a:gd name="T19" fmla="*/ 3 h 26"/>
              <a:gd name="T20" fmla="*/ 1 w 16"/>
              <a:gd name="T21" fmla="*/ 3 h 26"/>
              <a:gd name="T22" fmla="*/ 0 w 16"/>
              <a:gd name="T23" fmla="*/ 3 h 26"/>
              <a:gd name="T24" fmla="*/ 2 w 16"/>
              <a:gd name="T25" fmla="*/ 6 h 26"/>
              <a:gd name="T26" fmla="*/ 5 w 16"/>
              <a:gd name="T27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6">
                <a:moveTo>
                  <a:pt x="5" y="17"/>
                </a:moveTo>
                <a:cubicBezTo>
                  <a:pt x="4" y="21"/>
                  <a:pt x="5" y="25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9" y="23"/>
                  <a:pt x="10" y="23"/>
                  <a:pt x="12" y="22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6"/>
                  <a:pt x="15" y="13"/>
                </a:cubicBezTo>
                <a:cubicBezTo>
                  <a:pt x="15" y="10"/>
                  <a:pt x="15" y="6"/>
                  <a:pt x="15" y="4"/>
                </a:cubicBezTo>
                <a:cubicBezTo>
                  <a:pt x="16" y="3"/>
                  <a:pt x="15" y="2"/>
                  <a:pt x="15" y="2"/>
                </a:cubicBezTo>
                <a:cubicBezTo>
                  <a:pt x="14" y="0"/>
                  <a:pt x="10" y="0"/>
                  <a:pt x="8" y="1"/>
                </a:cubicBezTo>
                <a:cubicBezTo>
                  <a:pt x="7" y="3"/>
                  <a:pt x="5" y="3"/>
                  <a:pt x="3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1" y="5"/>
                  <a:pt x="2" y="6"/>
                </a:cubicBezTo>
                <a:cubicBezTo>
                  <a:pt x="4" y="9"/>
                  <a:pt x="6" y="13"/>
                  <a:pt x="5" y="1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1224">
            <a:extLst>
              <a:ext uri="{FF2B5EF4-FFF2-40B4-BE49-F238E27FC236}">
                <a16:creationId xmlns:a16="http://schemas.microsoft.com/office/drawing/2014/main" id="{A8B66548-39E2-9EE8-CEE1-04EF51B52DD9}"/>
              </a:ext>
            </a:extLst>
          </p:cNvPr>
          <p:cNvSpPr>
            <a:spLocks/>
          </p:cNvSpPr>
          <p:nvPr/>
        </p:nvSpPr>
        <p:spPr bwMode="auto">
          <a:xfrm>
            <a:off x="1837053" y="2509189"/>
            <a:ext cx="2430251" cy="2272847"/>
          </a:xfrm>
          <a:custGeom>
            <a:avLst/>
            <a:gdLst>
              <a:gd name="T0" fmla="*/ 64 w 124"/>
              <a:gd name="T1" fmla="*/ 6 h 120"/>
              <a:gd name="T2" fmla="*/ 62 w 124"/>
              <a:gd name="T3" fmla="*/ 5 h 120"/>
              <a:gd name="T4" fmla="*/ 61 w 124"/>
              <a:gd name="T5" fmla="*/ 5 h 120"/>
              <a:gd name="T6" fmla="*/ 61 w 124"/>
              <a:gd name="T7" fmla="*/ 5 h 120"/>
              <a:gd name="T8" fmla="*/ 61 w 124"/>
              <a:gd name="T9" fmla="*/ 5 h 120"/>
              <a:gd name="T10" fmla="*/ 59 w 124"/>
              <a:gd name="T11" fmla="*/ 1 h 120"/>
              <a:gd name="T12" fmla="*/ 56 w 124"/>
              <a:gd name="T13" fmla="*/ 0 h 120"/>
              <a:gd name="T14" fmla="*/ 50 w 124"/>
              <a:gd name="T15" fmla="*/ 2 h 120"/>
              <a:gd name="T16" fmla="*/ 43 w 124"/>
              <a:gd name="T17" fmla="*/ 3 h 120"/>
              <a:gd name="T18" fmla="*/ 42 w 124"/>
              <a:gd name="T19" fmla="*/ 4 h 120"/>
              <a:gd name="T20" fmla="*/ 37 w 124"/>
              <a:gd name="T21" fmla="*/ 7 h 120"/>
              <a:gd name="T22" fmla="*/ 33 w 124"/>
              <a:gd name="T23" fmla="*/ 11 h 120"/>
              <a:gd name="T24" fmla="*/ 28 w 124"/>
              <a:gd name="T25" fmla="*/ 11 h 120"/>
              <a:gd name="T26" fmla="*/ 27 w 124"/>
              <a:gd name="T27" fmla="*/ 14 h 120"/>
              <a:gd name="T28" fmla="*/ 24 w 124"/>
              <a:gd name="T29" fmla="*/ 17 h 120"/>
              <a:gd name="T30" fmla="*/ 24 w 124"/>
              <a:gd name="T31" fmla="*/ 17 h 120"/>
              <a:gd name="T32" fmla="*/ 17 w 124"/>
              <a:gd name="T33" fmla="*/ 11 h 120"/>
              <a:gd name="T34" fmla="*/ 17 w 124"/>
              <a:gd name="T35" fmla="*/ 10 h 120"/>
              <a:gd name="T36" fmla="*/ 10 w 124"/>
              <a:gd name="T37" fmla="*/ 17 h 120"/>
              <a:gd name="T38" fmla="*/ 8 w 124"/>
              <a:gd name="T39" fmla="*/ 17 h 120"/>
              <a:gd name="T40" fmla="*/ 6 w 124"/>
              <a:gd name="T41" fmla="*/ 17 h 120"/>
              <a:gd name="T42" fmla="*/ 3 w 124"/>
              <a:gd name="T43" fmla="*/ 17 h 120"/>
              <a:gd name="T44" fmla="*/ 3 w 124"/>
              <a:gd name="T45" fmla="*/ 18 h 120"/>
              <a:gd name="T46" fmla="*/ 3 w 124"/>
              <a:gd name="T47" fmla="*/ 19 h 120"/>
              <a:gd name="T48" fmla="*/ 1 w 124"/>
              <a:gd name="T49" fmla="*/ 27 h 120"/>
              <a:gd name="T50" fmla="*/ 1 w 124"/>
              <a:gd name="T51" fmla="*/ 29 h 120"/>
              <a:gd name="T52" fmla="*/ 2 w 124"/>
              <a:gd name="T53" fmla="*/ 36 h 120"/>
              <a:gd name="T54" fmla="*/ 4 w 124"/>
              <a:gd name="T55" fmla="*/ 37 h 120"/>
              <a:gd name="T56" fmla="*/ 11 w 124"/>
              <a:gd name="T57" fmla="*/ 39 h 120"/>
              <a:gd name="T58" fmla="*/ 11 w 124"/>
              <a:gd name="T59" fmla="*/ 42 h 120"/>
              <a:gd name="T60" fmla="*/ 14 w 124"/>
              <a:gd name="T61" fmla="*/ 40 h 120"/>
              <a:gd name="T62" fmla="*/ 23 w 124"/>
              <a:gd name="T63" fmla="*/ 34 h 120"/>
              <a:gd name="T64" fmla="*/ 40 w 124"/>
              <a:gd name="T65" fmla="*/ 44 h 120"/>
              <a:gd name="T66" fmla="*/ 52 w 124"/>
              <a:gd name="T67" fmla="*/ 62 h 120"/>
              <a:gd name="T68" fmla="*/ 67 w 124"/>
              <a:gd name="T69" fmla="*/ 75 h 120"/>
              <a:gd name="T70" fmla="*/ 79 w 124"/>
              <a:gd name="T71" fmla="*/ 80 h 120"/>
              <a:gd name="T72" fmla="*/ 92 w 124"/>
              <a:gd name="T73" fmla="*/ 90 h 120"/>
              <a:gd name="T74" fmla="*/ 99 w 124"/>
              <a:gd name="T75" fmla="*/ 98 h 120"/>
              <a:gd name="T76" fmla="*/ 101 w 124"/>
              <a:gd name="T77" fmla="*/ 115 h 120"/>
              <a:gd name="T78" fmla="*/ 103 w 124"/>
              <a:gd name="T79" fmla="*/ 113 h 120"/>
              <a:gd name="T80" fmla="*/ 110 w 124"/>
              <a:gd name="T81" fmla="*/ 105 h 120"/>
              <a:gd name="T82" fmla="*/ 109 w 124"/>
              <a:gd name="T83" fmla="*/ 104 h 120"/>
              <a:gd name="T84" fmla="*/ 106 w 124"/>
              <a:gd name="T85" fmla="*/ 93 h 120"/>
              <a:gd name="T86" fmla="*/ 121 w 124"/>
              <a:gd name="T87" fmla="*/ 93 h 120"/>
              <a:gd name="T88" fmla="*/ 124 w 124"/>
              <a:gd name="T89" fmla="*/ 93 h 120"/>
              <a:gd name="T90" fmla="*/ 103 w 124"/>
              <a:gd name="T91" fmla="*/ 79 h 120"/>
              <a:gd name="T92" fmla="*/ 96 w 124"/>
              <a:gd name="T93" fmla="*/ 73 h 120"/>
              <a:gd name="T94" fmla="*/ 76 w 124"/>
              <a:gd name="T95" fmla="*/ 53 h 120"/>
              <a:gd name="T96" fmla="*/ 60 w 124"/>
              <a:gd name="T97" fmla="*/ 38 h 120"/>
              <a:gd name="T98" fmla="*/ 60 w 124"/>
              <a:gd name="T99" fmla="*/ 26 h 120"/>
              <a:gd name="T100" fmla="*/ 65 w 124"/>
              <a:gd name="T101" fmla="*/ 18 h 120"/>
              <a:gd name="T102" fmla="*/ 65 w 124"/>
              <a:gd name="T103" fmla="*/ 15 h 120"/>
              <a:gd name="T104" fmla="*/ 65 w 124"/>
              <a:gd name="T105" fmla="*/ 10 h 120"/>
              <a:gd name="T106" fmla="*/ 65 w 124"/>
              <a:gd name="T107" fmla="*/ 7 h 120"/>
              <a:gd name="T108" fmla="*/ 65 w 124"/>
              <a:gd name="T109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4" h="120">
                <a:moveTo>
                  <a:pt x="65" y="6"/>
                </a:moveTo>
                <a:cubicBezTo>
                  <a:pt x="65" y="6"/>
                  <a:pt x="64" y="6"/>
                  <a:pt x="64" y="6"/>
                </a:cubicBezTo>
                <a:cubicBezTo>
                  <a:pt x="64" y="6"/>
                  <a:pt x="64" y="5"/>
                  <a:pt x="63" y="5"/>
                </a:cubicBezTo>
                <a:cubicBezTo>
                  <a:pt x="63" y="5"/>
                  <a:pt x="63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4"/>
                  <a:pt x="59" y="2"/>
                  <a:pt x="59" y="1"/>
                </a:cubicBezTo>
                <a:cubicBezTo>
                  <a:pt x="59" y="0"/>
                  <a:pt x="59" y="0"/>
                  <a:pt x="58" y="0"/>
                </a:cubicBezTo>
                <a:cubicBezTo>
                  <a:pt x="58" y="0"/>
                  <a:pt x="57" y="0"/>
                  <a:pt x="56" y="0"/>
                </a:cubicBezTo>
                <a:cubicBezTo>
                  <a:pt x="54" y="0"/>
                  <a:pt x="52" y="1"/>
                  <a:pt x="52" y="1"/>
                </a:cubicBezTo>
                <a:cubicBezTo>
                  <a:pt x="51" y="1"/>
                  <a:pt x="51" y="2"/>
                  <a:pt x="50" y="2"/>
                </a:cubicBezTo>
                <a:cubicBezTo>
                  <a:pt x="48" y="3"/>
                  <a:pt x="47" y="4"/>
                  <a:pt x="45" y="4"/>
                </a:cubicBezTo>
                <a:cubicBezTo>
                  <a:pt x="44" y="4"/>
                  <a:pt x="43" y="4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6"/>
                  <a:pt x="40" y="8"/>
                  <a:pt x="38" y="8"/>
                </a:cubicBezTo>
                <a:cubicBezTo>
                  <a:pt x="38" y="8"/>
                  <a:pt x="38" y="8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9"/>
                  <a:pt x="35" y="11"/>
                  <a:pt x="33" y="11"/>
                </a:cubicBezTo>
                <a:cubicBezTo>
                  <a:pt x="31" y="11"/>
                  <a:pt x="30" y="10"/>
                  <a:pt x="29" y="10"/>
                </a:cubicBezTo>
                <a:cubicBezTo>
                  <a:pt x="29" y="10"/>
                  <a:pt x="28" y="10"/>
                  <a:pt x="28" y="11"/>
                </a:cubicBezTo>
                <a:cubicBezTo>
                  <a:pt x="28" y="12"/>
                  <a:pt x="28" y="13"/>
                  <a:pt x="28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7"/>
                  <a:pt x="25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7"/>
                  <a:pt x="22" y="17"/>
                  <a:pt x="21" y="16"/>
                </a:cubicBezTo>
                <a:cubicBezTo>
                  <a:pt x="20" y="15"/>
                  <a:pt x="19" y="13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5" y="13"/>
                  <a:pt x="14" y="17"/>
                  <a:pt x="11" y="17"/>
                </a:cubicBezTo>
                <a:cubicBezTo>
                  <a:pt x="11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7"/>
                  <a:pt x="6" y="17"/>
                </a:cubicBezTo>
                <a:cubicBezTo>
                  <a:pt x="6" y="17"/>
                  <a:pt x="5" y="17"/>
                  <a:pt x="5" y="17"/>
                </a:cubicBezTo>
                <a:cubicBezTo>
                  <a:pt x="5" y="17"/>
                  <a:pt x="4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5" y="21"/>
                  <a:pt x="5" y="22"/>
                </a:cubicBezTo>
                <a:cubicBezTo>
                  <a:pt x="5" y="24"/>
                  <a:pt x="3" y="26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8"/>
                  <a:pt x="1" y="28"/>
                  <a:pt x="1" y="29"/>
                </a:cubicBezTo>
                <a:cubicBezTo>
                  <a:pt x="3" y="30"/>
                  <a:pt x="5" y="32"/>
                  <a:pt x="3" y="35"/>
                </a:cubicBezTo>
                <a:cubicBezTo>
                  <a:pt x="3" y="35"/>
                  <a:pt x="3" y="35"/>
                  <a:pt x="2" y="36"/>
                </a:cubicBezTo>
                <a:cubicBezTo>
                  <a:pt x="2" y="36"/>
                  <a:pt x="2" y="36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7"/>
                  <a:pt x="5" y="37"/>
                  <a:pt x="6" y="38"/>
                </a:cubicBezTo>
                <a:cubicBezTo>
                  <a:pt x="8" y="38"/>
                  <a:pt x="10" y="38"/>
                  <a:pt x="11" y="39"/>
                </a:cubicBezTo>
                <a:cubicBezTo>
                  <a:pt x="11" y="40"/>
                  <a:pt x="11" y="41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2" y="42"/>
                  <a:pt x="12" y="42"/>
                </a:cubicBezTo>
                <a:cubicBezTo>
                  <a:pt x="13" y="41"/>
                  <a:pt x="13" y="41"/>
                  <a:pt x="14" y="40"/>
                </a:cubicBezTo>
                <a:cubicBezTo>
                  <a:pt x="15" y="38"/>
                  <a:pt x="16" y="36"/>
                  <a:pt x="20" y="35"/>
                </a:cubicBezTo>
                <a:cubicBezTo>
                  <a:pt x="21" y="35"/>
                  <a:pt x="22" y="34"/>
                  <a:pt x="23" y="34"/>
                </a:cubicBezTo>
                <a:cubicBezTo>
                  <a:pt x="30" y="34"/>
                  <a:pt x="36" y="39"/>
                  <a:pt x="38" y="42"/>
                </a:cubicBezTo>
                <a:cubicBezTo>
                  <a:pt x="39" y="43"/>
                  <a:pt x="39" y="44"/>
                  <a:pt x="40" y="44"/>
                </a:cubicBezTo>
                <a:cubicBezTo>
                  <a:pt x="41" y="46"/>
                  <a:pt x="42" y="47"/>
                  <a:pt x="42" y="50"/>
                </a:cubicBezTo>
                <a:cubicBezTo>
                  <a:pt x="43" y="52"/>
                  <a:pt x="44" y="57"/>
                  <a:pt x="52" y="62"/>
                </a:cubicBezTo>
                <a:cubicBezTo>
                  <a:pt x="57" y="65"/>
                  <a:pt x="60" y="68"/>
                  <a:pt x="62" y="71"/>
                </a:cubicBezTo>
                <a:cubicBezTo>
                  <a:pt x="64" y="73"/>
                  <a:pt x="66" y="74"/>
                  <a:pt x="67" y="75"/>
                </a:cubicBezTo>
                <a:cubicBezTo>
                  <a:pt x="69" y="76"/>
                  <a:pt x="70" y="76"/>
                  <a:pt x="72" y="77"/>
                </a:cubicBezTo>
                <a:cubicBezTo>
                  <a:pt x="74" y="77"/>
                  <a:pt x="77" y="78"/>
                  <a:pt x="79" y="80"/>
                </a:cubicBezTo>
                <a:cubicBezTo>
                  <a:pt x="81" y="83"/>
                  <a:pt x="84" y="85"/>
                  <a:pt x="88" y="86"/>
                </a:cubicBezTo>
                <a:cubicBezTo>
                  <a:pt x="90" y="87"/>
                  <a:pt x="91" y="89"/>
                  <a:pt x="92" y="90"/>
                </a:cubicBezTo>
                <a:cubicBezTo>
                  <a:pt x="93" y="92"/>
                  <a:pt x="94" y="93"/>
                  <a:pt x="95" y="93"/>
                </a:cubicBezTo>
                <a:cubicBezTo>
                  <a:pt x="99" y="93"/>
                  <a:pt x="99" y="96"/>
                  <a:pt x="99" y="98"/>
                </a:cubicBezTo>
                <a:cubicBezTo>
                  <a:pt x="99" y="99"/>
                  <a:pt x="100" y="99"/>
                  <a:pt x="100" y="100"/>
                </a:cubicBezTo>
                <a:cubicBezTo>
                  <a:pt x="103" y="104"/>
                  <a:pt x="104" y="111"/>
                  <a:pt x="101" y="115"/>
                </a:cubicBezTo>
                <a:cubicBezTo>
                  <a:pt x="100" y="116"/>
                  <a:pt x="100" y="119"/>
                  <a:pt x="100" y="120"/>
                </a:cubicBezTo>
                <a:cubicBezTo>
                  <a:pt x="101" y="118"/>
                  <a:pt x="103" y="115"/>
                  <a:pt x="103" y="113"/>
                </a:cubicBezTo>
                <a:cubicBezTo>
                  <a:pt x="104" y="110"/>
                  <a:pt x="105" y="109"/>
                  <a:pt x="107" y="108"/>
                </a:cubicBezTo>
                <a:cubicBezTo>
                  <a:pt x="108" y="107"/>
                  <a:pt x="109" y="107"/>
                  <a:pt x="110" y="105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10" y="105"/>
                  <a:pt x="109" y="104"/>
                  <a:pt x="109" y="104"/>
                </a:cubicBezTo>
                <a:cubicBezTo>
                  <a:pt x="107" y="103"/>
                  <a:pt x="105" y="101"/>
                  <a:pt x="105" y="98"/>
                </a:cubicBezTo>
                <a:cubicBezTo>
                  <a:pt x="104" y="96"/>
                  <a:pt x="105" y="94"/>
                  <a:pt x="106" y="93"/>
                </a:cubicBezTo>
                <a:cubicBezTo>
                  <a:pt x="108" y="89"/>
                  <a:pt x="114" y="88"/>
                  <a:pt x="118" y="91"/>
                </a:cubicBezTo>
                <a:cubicBezTo>
                  <a:pt x="119" y="92"/>
                  <a:pt x="120" y="92"/>
                  <a:pt x="121" y="93"/>
                </a:cubicBezTo>
                <a:cubicBezTo>
                  <a:pt x="122" y="93"/>
                  <a:pt x="123" y="94"/>
                  <a:pt x="124" y="95"/>
                </a:cubicBezTo>
                <a:cubicBezTo>
                  <a:pt x="124" y="94"/>
                  <a:pt x="124" y="94"/>
                  <a:pt x="124" y="93"/>
                </a:cubicBezTo>
                <a:cubicBezTo>
                  <a:pt x="124" y="90"/>
                  <a:pt x="112" y="84"/>
                  <a:pt x="107" y="82"/>
                </a:cubicBezTo>
                <a:cubicBezTo>
                  <a:pt x="105" y="81"/>
                  <a:pt x="104" y="80"/>
                  <a:pt x="103" y="79"/>
                </a:cubicBezTo>
                <a:cubicBezTo>
                  <a:pt x="100" y="78"/>
                  <a:pt x="99" y="76"/>
                  <a:pt x="99" y="75"/>
                </a:cubicBezTo>
                <a:cubicBezTo>
                  <a:pt x="98" y="73"/>
                  <a:pt x="98" y="73"/>
                  <a:pt x="96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73"/>
                  <a:pt x="78" y="64"/>
                  <a:pt x="76" y="53"/>
                </a:cubicBezTo>
                <a:cubicBezTo>
                  <a:pt x="75" y="48"/>
                  <a:pt x="71" y="46"/>
                  <a:pt x="67" y="44"/>
                </a:cubicBezTo>
                <a:cubicBezTo>
                  <a:pt x="64" y="42"/>
                  <a:pt x="61" y="41"/>
                  <a:pt x="60" y="38"/>
                </a:cubicBezTo>
                <a:cubicBezTo>
                  <a:pt x="58" y="34"/>
                  <a:pt x="59" y="31"/>
                  <a:pt x="60" y="30"/>
                </a:cubicBezTo>
                <a:cubicBezTo>
                  <a:pt x="61" y="28"/>
                  <a:pt x="61" y="28"/>
                  <a:pt x="60" y="26"/>
                </a:cubicBezTo>
                <a:cubicBezTo>
                  <a:pt x="60" y="25"/>
                  <a:pt x="60" y="24"/>
                  <a:pt x="60" y="22"/>
                </a:cubicBezTo>
                <a:cubicBezTo>
                  <a:pt x="61" y="20"/>
                  <a:pt x="63" y="19"/>
                  <a:pt x="65" y="18"/>
                </a:cubicBezTo>
                <a:cubicBezTo>
                  <a:pt x="65" y="17"/>
                  <a:pt x="65" y="16"/>
                  <a:pt x="65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4"/>
                  <a:pt x="65" y="12"/>
                  <a:pt x="65" y="11"/>
                </a:cubicBezTo>
                <a:cubicBezTo>
                  <a:pt x="65" y="11"/>
                  <a:pt x="65" y="11"/>
                  <a:pt x="65" y="10"/>
                </a:cubicBezTo>
                <a:cubicBezTo>
                  <a:pt x="65" y="9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1225">
            <a:extLst>
              <a:ext uri="{FF2B5EF4-FFF2-40B4-BE49-F238E27FC236}">
                <a16:creationId xmlns:a16="http://schemas.microsoft.com/office/drawing/2014/main" id="{B872BE27-B397-85B6-4E58-2F4A9B515012}"/>
              </a:ext>
            </a:extLst>
          </p:cNvPr>
          <p:cNvSpPr>
            <a:spLocks/>
          </p:cNvSpPr>
          <p:nvPr/>
        </p:nvSpPr>
        <p:spPr bwMode="auto">
          <a:xfrm>
            <a:off x="3103234" y="4821566"/>
            <a:ext cx="530979" cy="335985"/>
          </a:xfrm>
          <a:custGeom>
            <a:avLst/>
            <a:gdLst>
              <a:gd name="T0" fmla="*/ 24 w 27"/>
              <a:gd name="T1" fmla="*/ 15 h 18"/>
              <a:gd name="T2" fmla="*/ 24 w 27"/>
              <a:gd name="T3" fmla="*/ 10 h 18"/>
              <a:gd name="T4" fmla="*/ 27 w 27"/>
              <a:gd name="T5" fmla="*/ 0 h 18"/>
              <a:gd name="T6" fmla="*/ 22 w 27"/>
              <a:gd name="T7" fmla="*/ 1 h 18"/>
              <a:gd name="T8" fmla="*/ 7 w 27"/>
              <a:gd name="T9" fmla="*/ 1 h 18"/>
              <a:gd name="T10" fmla="*/ 5 w 27"/>
              <a:gd name="T11" fmla="*/ 0 h 18"/>
              <a:gd name="T12" fmla="*/ 0 w 27"/>
              <a:gd name="T13" fmla="*/ 3 h 18"/>
              <a:gd name="T14" fmla="*/ 10 w 27"/>
              <a:gd name="T15" fmla="*/ 8 h 18"/>
              <a:gd name="T16" fmla="*/ 20 w 27"/>
              <a:gd name="T17" fmla="*/ 14 h 18"/>
              <a:gd name="T18" fmla="*/ 23 w 27"/>
              <a:gd name="T19" fmla="*/ 16 h 18"/>
              <a:gd name="T20" fmla="*/ 23 w 27"/>
              <a:gd name="T21" fmla="*/ 18 h 18"/>
              <a:gd name="T22" fmla="*/ 23 w 27"/>
              <a:gd name="T23" fmla="*/ 18 h 18"/>
              <a:gd name="T24" fmla="*/ 23 w 27"/>
              <a:gd name="T25" fmla="*/ 16 h 18"/>
              <a:gd name="T26" fmla="*/ 24 w 27"/>
              <a:gd name="T27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8">
                <a:moveTo>
                  <a:pt x="24" y="15"/>
                </a:moveTo>
                <a:cubicBezTo>
                  <a:pt x="24" y="15"/>
                  <a:pt x="24" y="14"/>
                  <a:pt x="24" y="10"/>
                </a:cubicBezTo>
                <a:cubicBezTo>
                  <a:pt x="23" y="6"/>
                  <a:pt x="26" y="2"/>
                  <a:pt x="27" y="0"/>
                </a:cubicBezTo>
                <a:cubicBezTo>
                  <a:pt x="26" y="0"/>
                  <a:pt x="24" y="0"/>
                  <a:pt x="22" y="1"/>
                </a:cubicBezTo>
                <a:cubicBezTo>
                  <a:pt x="15" y="2"/>
                  <a:pt x="11" y="3"/>
                  <a:pt x="7" y="1"/>
                </a:cubicBezTo>
                <a:cubicBezTo>
                  <a:pt x="6" y="0"/>
                  <a:pt x="6" y="0"/>
                  <a:pt x="5" y="0"/>
                </a:cubicBezTo>
                <a:cubicBezTo>
                  <a:pt x="3" y="0"/>
                  <a:pt x="0" y="2"/>
                  <a:pt x="0" y="3"/>
                </a:cubicBezTo>
                <a:cubicBezTo>
                  <a:pt x="0" y="3"/>
                  <a:pt x="2" y="5"/>
                  <a:pt x="10" y="8"/>
                </a:cubicBezTo>
                <a:cubicBezTo>
                  <a:pt x="16" y="9"/>
                  <a:pt x="18" y="12"/>
                  <a:pt x="20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5"/>
                  <a:pt x="24" y="1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1226">
            <a:extLst>
              <a:ext uri="{FF2B5EF4-FFF2-40B4-BE49-F238E27FC236}">
                <a16:creationId xmlns:a16="http://schemas.microsoft.com/office/drawing/2014/main" id="{B7279855-7013-8BEF-BD2C-E4037EAE9CEC}"/>
              </a:ext>
            </a:extLst>
          </p:cNvPr>
          <p:cNvSpPr>
            <a:spLocks/>
          </p:cNvSpPr>
          <p:nvPr/>
        </p:nvSpPr>
        <p:spPr bwMode="auto">
          <a:xfrm>
            <a:off x="4410260" y="2746356"/>
            <a:ext cx="776045" cy="968431"/>
          </a:xfrm>
          <a:custGeom>
            <a:avLst/>
            <a:gdLst>
              <a:gd name="T0" fmla="*/ 19 w 40"/>
              <a:gd name="T1" fmla="*/ 52 h 52"/>
              <a:gd name="T2" fmla="*/ 20 w 40"/>
              <a:gd name="T3" fmla="*/ 52 h 52"/>
              <a:gd name="T4" fmla="*/ 22 w 40"/>
              <a:gd name="T5" fmla="*/ 51 h 52"/>
              <a:gd name="T6" fmla="*/ 24 w 40"/>
              <a:gd name="T7" fmla="*/ 51 h 52"/>
              <a:gd name="T8" fmla="*/ 27 w 40"/>
              <a:gd name="T9" fmla="*/ 50 h 52"/>
              <a:gd name="T10" fmla="*/ 29 w 40"/>
              <a:gd name="T11" fmla="*/ 50 h 52"/>
              <a:gd name="T12" fmla="*/ 32 w 40"/>
              <a:gd name="T13" fmla="*/ 50 h 52"/>
              <a:gd name="T14" fmla="*/ 34 w 40"/>
              <a:gd name="T15" fmla="*/ 49 h 52"/>
              <a:gd name="T16" fmla="*/ 36 w 40"/>
              <a:gd name="T17" fmla="*/ 49 h 52"/>
              <a:gd name="T18" fmla="*/ 36 w 40"/>
              <a:gd name="T19" fmla="*/ 48 h 52"/>
              <a:gd name="T20" fmla="*/ 38 w 40"/>
              <a:gd name="T21" fmla="*/ 43 h 52"/>
              <a:gd name="T22" fmla="*/ 37 w 40"/>
              <a:gd name="T23" fmla="*/ 37 h 52"/>
              <a:gd name="T24" fmla="*/ 37 w 40"/>
              <a:gd name="T25" fmla="*/ 26 h 52"/>
              <a:gd name="T26" fmla="*/ 37 w 40"/>
              <a:gd name="T27" fmla="*/ 25 h 52"/>
              <a:gd name="T28" fmla="*/ 28 w 40"/>
              <a:gd name="T29" fmla="*/ 20 h 52"/>
              <a:gd name="T30" fmla="*/ 24 w 40"/>
              <a:gd name="T31" fmla="*/ 15 h 52"/>
              <a:gd name="T32" fmla="*/ 19 w 40"/>
              <a:gd name="T33" fmla="*/ 7 h 52"/>
              <a:gd name="T34" fmla="*/ 17 w 40"/>
              <a:gd name="T35" fmla="*/ 4 h 52"/>
              <a:gd name="T36" fmla="*/ 16 w 40"/>
              <a:gd name="T37" fmla="*/ 3 h 52"/>
              <a:gd name="T38" fmla="*/ 15 w 40"/>
              <a:gd name="T39" fmla="*/ 2 h 52"/>
              <a:gd name="T40" fmla="*/ 15 w 40"/>
              <a:gd name="T41" fmla="*/ 2 h 52"/>
              <a:gd name="T42" fmla="*/ 9 w 40"/>
              <a:gd name="T43" fmla="*/ 0 h 52"/>
              <a:gd name="T44" fmla="*/ 0 w 40"/>
              <a:gd name="T45" fmla="*/ 3 h 52"/>
              <a:gd name="T46" fmla="*/ 0 w 40"/>
              <a:gd name="T47" fmla="*/ 5 h 52"/>
              <a:gd name="T48" fmla="*/ 0 w 40"/>
              <a:gd name="T49" fmla="*/ 6 h 52"/>
              <a:gd name="T50" fmla="*/ 1 w 40"/>
              <a:gd name="T51" fmla="*/ 6 h 52"/>
              <a:gd name="T52" fmla="*/ 5 w 40"/>
              <a:gd name="T53" fmla="*/ 13 h 52"/>
              <a:gd name="T54" fmla="*/ 6 w 40"/>
              <a:gd name="T55" fmla="*/ 17 h 52"/>
              <a:gd name="T56" fmla="*/ 6 w 40"/>
              <a:gd name="T57" fmla="*/ 18 h 52"/>
              <a:gd name="T58" fmla="*/ 6 w 40"/>
              <a:gd name="T59" fmla="*/ 19 h 52"/>
              <a:gd name="T60" fmla="*/ 7 w 40"/>
              <a:gd name="T61" fmla="*/ 23 h 52"/>
              <a:gd name="T62" fmla="*/ 7 w 40"/>
              <a:gd name="T63" fmla="*/ 29 h 52"/>
              <a:gd name="T64" fmla="*/ 6 w 40"/>
              <a:gd name="T65" fmla="*/ 31 h 52"/>
              <a:gd name="T66" fmla="*/ 6 w 40"/>
              <a:gd name="T67" fmla="*/ 34 h 52"/>
              <a:gd name="T68" fmla="*/ 5 w 40"/>
              <a:gd name="T69" fmla="*/ 35 h 52"/>
              <a:gd name="T70" fmla="*/ 5 w 40"/>
              <a:gd name="T71" fmla="*/ 35 h 52"/>
              <a:gd name="T72" fmla="*/ 4 w 40"/>
              <a:gd name="T73" fmla="*/ 36 h 52"/>
              <a:gd name="T74" fmla="*/ 3 w 40"/>
              <a:gd name="T75" fmla="*/ 36 h 52"/>
              <a:gd name="T76" fmla="*/ 2 w 40"/>
              <a:gd name="T77" fmla="*/ 39 h 52"/>
              <a:gd name="T78" fmla="*/ 4 w 40"/>
              <a:gd name="T79" fmla="*/ 41 h 52"/>
              <a:gd name="T80" fmla="*/ 7 w 40"/>
              <a:gd name="T81" fmla="*/ 44 h 52"/>
              <a:gd name="T82" fmla="*/ 9 w 40"/>
              <a:gd name="T83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" h="52">
                <a:moveTo>
                  <a:pt x="12" y="48"/>
                </a:moveTo>
                <a:cubicBezTo>
                  <a:pt x="14" y="49"/>
                  <a:pt x="17" y="51"/>
                  <a:pt x="19" y="52"/>
                </a:cubicBezTo>
                <a:cubicBezTo>
                  <a:pt x="19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1"/>
                  <a:pt x="24" y="51"/>
                  <a:pt x="24" y="51"/>
                </a:cubicBezTo>
                <a:cubicBezTo>
                  <a:pt x="24" y="51"/>
                  <a:pt x="25" y="51"/>
                  <a:pt x="25" y="51"/>
                </a:cubicBezTo>
                <a:cubicBezTo>
                  <a:pt x="25" y="51"/>
                  <a:pt x="26" y="51"/>
                  <a:pt x="27" y="50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0"/>
                  <a:pt x="29" y="50"/>
                  <a:pt x="29" y="50"/>
                </a:cubicBezTo>
                <a:cubicBezTo>
                  <a:pt x="29" y="50"/>
                  <a:pt x="30" y="50"/>
                  <a:pt x="30" y="50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7"/>
                </a:cubicBezTo>
                <a:cubicBezTo>
                  <a:pt x="36" y="46"/>
                  <a:pt x="37" y="44"/>
                  <a:pt x="38" y="43"/>
                </a:cubicBezTo>
                <a:cubicBezTo>
                  <a:pt x="39" y="42"/>
                  <a:pt x="39" y="41"/>
                  <a:pt x="40" y="41"/>
                </a:cubicBezTo>
                <a:cubicBezTo>
                  <a:pt x="40" y="40"/>
                  <a:pt x="38" y="38"/>
                  <a:pt x="37" y="37"/>
                </a:cubicBezTo>
                <a:cubicBezTo>
                  <a:pt x="35" y="35"/>
                  <a:pt x="34" y="33"/>
                  <a:pt x="35" y="31"/>
                </a:cubicBezTo>
                <a:cubicBezTo>
                  <a:pt x="35" y="29"/>
                  <a:pt x="36" y="27"/>
                  <a:pt x="37" y="26"/>
                </a:cubicBezTo>
                <a:cubicBezTo>
                  <a:pt x="37" y="26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4"/>
                  <a:pt x="37" y="23"/>
                  <a:pt x="37" y="22"/>
                </a:cubicBezTo>
                <a:cubicBezTo>
                  <a:pt x="35" y="21"/>
                  <a:pt x="30" y="21"/>
                  <a:pt x="28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3" y="19"/>
                  <a:pt x="24" y="16"/>
                  <a:pt x="24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1" y="13"/>
                  <a:pt x="19" y="10"/>
                  <a:pt x="19" y="7"/>
                </a:cubicBezTo>
                <a:cubicBezTo>
                  <a:pt x="19" y="7"/>
                  <a:pt x="19" y="7"/>
                  <a:pt x="19" y="6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1"/>
                  <a:pt x="3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5" y="8"/>
                  <a:pt x="5" y="11"/>
                  <a:pt x="5" y="13"/>
                </a:cubicBezTo>
                <a:cubicBezTo>
                  <a:pt x="5" y="14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5"/>
                  <a:pt x="7" y="27"/>
                  <a:pt x="7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2" y="37"/>
                  <a:pt x="2" y="38"/>
                </a:cubicBezTo>
                <a:cubicBezTo>
                  <a:pt x="2" y="38"/>
                  <a:pt x="2" y="38"/>
                  <a:pt x="2" y="39"/>
                </a:cubicBezTo>
                <a:cubicBezTo>
                  <a:pt x="2" y="39"/>
                  <a:pt x="3" y="39"/>
                  <a:pt x="3" y="39"/>
                </a:cubicBezTo>
                <a:cubicBezTo>
                  <a:pt x="3" y="40"/>
                  <a:pt x="4" y="40"/>
                  <a:pt x="4" y="41"/>
                </a:cubicBezTo>
                <a:cubicBezTo>
                  <a:pt x="4" y="41"/>
                  <a:pt x="5" y="42"/>
                  <a:pt x="5" y="42"/>
                </a:cubicBezTo>
                <a:cubicBezTo>
                  <a:pt x="6" y="43"/>
                  <a:pt x="6" y="43"/>
                  <a:pt x="7" y="44"/>
                </a:cubicBezTo>
                <a:cubicBezTo>
                  <a:pt x="7" y="44"/>
                  <a:pt x="7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10" y="47"/>
                  <a:pt x="12" y="4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1208">
            <a:extLst>
              <a:ext uri="{FF2B5EF4-FFF2-40B4-BE49-F238E27FC236}">
                <a16:creationId xmlns:a16="http://schemas.microsoft.com/office/drawing/2014/main" id="{38153CD9-F364-684A-FDCF-38983B78D599}"/>
              </a:ext>
            </a:extLst>
          </p:cNvPr>
          <p:cNvSpPr>
            <a:spLocks/>
          </p:cNvSpPr>
          <p:nvPr/>
        </p:nvSpPr>
        <p:spPr bwMode="auto">
          <a:xfrm>
            <a:off x="1714520" y="2331314"/>
            <a:ext cx="857735" cy="434806"/>
          </a:xfrm>
          <a:custGeom>
            <a:avLst/>
            <a:gdLst>
              <a:gd name="T0" fmla="*/ 9 w 44"/>
              <a:gd name="T1" fmla="*/ 22 h 22"/>
              <a:gd name="T2" fmla="*/ 11 w 44"/>
              <a:gd name="T3" fmla="*/ 22 h 22"/>
              <a:gd name="T4" fmla="*/ 12 w 44"/>
              <a:gd name="T5" fmla="*/ 22 h 22"/>
              <a:gd name="T6" fmla="*/ 14 w 44"/>
              <a:gd name="T7" fmla="*/ 22 h 22"/>
              <a:gd name="T8" fmla="*/ 14 w 44"/>
              <a:gd name="T9" fmla="*/ 22 h 22"/>
              <a:gd name="T10" fmla="*/ 15 w 44"/>
              <a:gd name="T11" fmla="*/ 22 h 22"/>
              <a:gd name="T12" fmla="*/ 16 w 44"/>
              <a:gd name="T13" fmla="*/ 22 h 22"/>
              <a:gd name="T14" fmla="*/ 17 w 44"/>
              <a:gd name="T15" fmla="*/ 22 h 22"/>
              <a:gd name="T16" fmla="*/ 19 w 44"/>
              <a:gd name="T17" fmla="*/ 18 h 22"/>
              <a:gd name="T18" fmla="*/ 21 w 44"/>
              <a:gd name="T19" fmla="*/ 14 h 22"/>
              <a:gd name="T20" fmla="*/ 22 w 44"/>
              <a:gd name="T21" fmla="*/ 14 h 22"/>
              <a:gd name="T22" fmla="*/ 23 w 44"/>
              <a:gd name="T23" fmla="*/ 14 h 22"/>
              <a:gd name="T24" fmla="*/ 27 w 44"/>
              <a:gd name="T25" fmla="*/ 18 h 22"/>
              <a:gd name="T26" fmla="*/ 30 w 44"/>
              <a:gd name="T27" fmla="*/ 22 h 22"/>
              <a:gd name="T28" fmla="*/ 30 w 44"/>
              <a:gd name="T29" fmla="*/ 20 h 22"/>
              <a:gd name="T30" fmla="*/ 35 w 44"/>
              <a:gd name="T31" fmla="*/ 15 h 22"/>
              <a:gd name="T32" fmla="*/ 36 w 44"/>
              <a:gd name="T33" fmla="*/ 15 h 22"/>
              <a:gd name="T34" fmla="*/ 39 w 44"/>
              <a:gd name="T35" fmla="*/ 16 h 22"/>
              <a:gd name="T36" fmla="*/ 44 w 44"/>
              <a:gd name="T37" fmla="*/ 13 h 22"/>
              <a:gd name="T38" fmla="*/ 44 w 44"/>
              <a:gd name="T39" fmla="*/ 13 h 22"/>
              <a:gd name="T40" fmla="*/ 44 w 44"/>
              <a:gd name="T41" fmla="*/ 12 h 22"/>
              <a:gd name="T42" fmla="*/ 44 w 44"/>
              <a:gd name="T43" fmla="*/ 12 h 22"/>
              <a:gd name="T44" fmla="*/ 44 w 44"/>
              <a:gd name="T45" fmla="*/ 12 h 22"/>
              <a:gd name="T46" fmla="*/ 44 w 44"/>
              <a:gd name="T47" fmla="*/ 11 h 22"/>
              <a:gd name="T48" fmla="*/ 44 w 44"/>
              <a:gd name="T49" fmla="*/ 11 h 22"/>
              <a:gd name="T50" fmla="*/ 44 w 44"/>
              <a:gd name="T51" fmla="*/ 11 h 22"/>
              <a:gd name="T52" fmla="*/ 43 w 44"/>
              <a:gd name="T53" fmla="*/ 11 h 22"/>
              <a:gd name="T54" fmla="*/ 43 w 44"/>
              <a:gd name="T55" fmla="*/ 11 h 22"/>
              <a:gd name="T56" fmla="*/ 42 w 44"/>
              <a:gd name="T57" fmla="*/ 11 h 22"/>
              <a:gd name="T58" fmla="*/ 37 w 44"/>
              <a:gd name="T59" fmla="*/ 9 h 22"/>
              <a:gd name="T60" fmla="*/ 36 w 44"/>
              <a:gd name="T61" fmla="*/ 9 h 22"/>
              <a:gd name="T62" fmla="*/ 36 w 44"/>
              <a:gd name="T63" fmla="*/ 9 h 22"/>
              <a:gd name="T64" fmla="*/ 36 w 44"/>
              <a:gd name="T65" fmla="*/ 8 h 22"/>
              <a:gd name="T66" fmla="*/ 35 w 44"/>
              <a:gd name="T67" fmla="*/ 8 h 22"/>
              <a:gd name="T68" fmla="*/ 35 w 44"/>
              <a:gd name="T69" fmla="*/ 7 h 22"/>
              <a:gd name="T70" fmla="*/ 35 w 44"/>
              <a:gd name="T71" fmla="*/ 6 h 22"/>
              <a:gd name="T72" fmla="*/ 35 w 44"/>
              <a:gd name="T73" fmla="*/ 6 h 22"/>
              <a:gd name="T74" fmla="*/ 35 w 44"/>
              <a:gd name="T75" fmla="*/ 4 h 22"/>
              <a:gd name="T76" fmla="*/ 35 w 44"/>
              <a:gd name="T77" fmla="*/ 4 h 22"/>
              <a:gd name="T78" fmla="*/ 35 w 44"/>
              <a:gd name="T79" fmla="*/ 3 h 22"/>
              <a:gd name="T80" fmla="*/ 35 w 44"/>
              <a:gd name="T81" fmla="*/ 3 h 22"/>
              <a:gd name="T82" fmla="*/ 35 w 44"/>
              <a:gd name="T83" fmla="*/ 2 h 22"/>
              <a:gd name="T84" fmla="*/ 32 w 44"/>
              <a:gd name="T85" fmla="*/ 1 h 22"/>
              <a:gd name="T86" fmla="*/ 32 w 44"/>
              <a:gd name="T87" fmla="*/ 1 h 22"/>
              <a:gd name="T88" fmla="*/ 30 w 44"/>
              <a:gd name="T89" fmla="*/ 1 h 22"/>
              <a:gd name="T90" fmla="*/ 24 w 44"/>
              <a:gd name="T91" fmla="*/ 1 h 22"/>
              <a:gd name="T92" fmla="*/ 18 w 44"/>
              <a:gd name="T93" fmla="*/ 2 h 22"/>
              <a:gd name="T94" fmla="*/ 15 w 44"/>
              <a:gd name="T95" fmla="*/ 1 h 22"/>
              <a:gd name="T96" fmla="*/ 14 w 44"/>
              <a:gd name="T97" fmla="*/ 1 h 22"/>
              <a:gd name="T98" fmla="*/ 13 w 44"/>
              <a:gd name="T99" fmla="*/ 3 h 22"/>
              <a:gd name="T100" fmla="*/ 12 w 44"/>
              <a:gd name="T101" fmla="*/ 3 h 22"/>
              <a:gd name="T102" fmla="*/ 8 w 44"/>
              <a:gd name="T103" fmla="*/ 6 h 22"/>
              <a:gd name="T104" fmla="*/ 4 w 44"/>
              <a:gd name="T105" fmla="*/ 10 h 22"/>
              <a:gd name="T106" fmla="*/ 1 w 44"/>
              <a:gd name="T107" fmla="*/ 15 h 22"/>
              <a:gd name="T108" fmla="*/ 0 w 44"/>
              <a:gd name="T109" fmla="*/ 15 h 22"/>
              <a:gd name="T110" fmla="*/ 3 w 44"/>
              <a:gd name="T111" fmla="*/ 15 h 22"/>
              <a:gd name="T112" fmla="*/ 7 w 44"/>
              <a:gd name="T113" fmla="*/ 19 h 22"/>
              <a:gd name="T114" fmla="*/ 8 w 44"/>
              <a:gd name="T115" fmla="*/ 20 h 22"/>
              <a:gd name="T116" fmla="*/ 9 w 44"/>
              <a:gd name="T117" fmla="*/ 21 h 22"/>
              <a:gd name="T118" fmla="*/ 9 w 44"/>
              <a:gd name="T119" fmla="*/ 21 h 22"/>
              <a:gd name="T120" fmla="*/ 9 w 44"/>
              <a:gd name="T121" fmla="*/ 22 h 22"/>
              <a:gd name="T122" fmla="*/ 9 w 44"/>
              <a:gd name="T123" fmla="*/ 22 h 22"/>
              <a:gd name="T124" fmla="*/ 9 w 44"/>
              <a:gd name="T1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22">
                <a:moveTo>
                  <a:pt x="9" y="22"/>
                </a:move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2" y="22"/>
                  <a:pt x="12" y="22"/>
                </a:cubicBezTo>
                <a:cubicBezTo>
                  <a:pt x="12" y="22"/>
                  <a:pt x="13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7" y="22"/>
                </a:cubicBezTo>
                <a:cubicBezTo>
                  <a:pt x="17" y="22"/>
                  <a:pt x="19" y="19"/>
                  <a:pt x="19" y="18"/>
                </a:cubicBezTo>
                <a:cubicBezTo>
                  <a:pt x="20" y="16"/>
                  <a:pt x="21" y="15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5"/>
                  <a:pt x="27" y="18"/>
                </a:cubicBezTo>
                <a:cubicBezTo>
                  <a:pt x="28" y="19"/>
                  <a:pt x="29" y="21"/>
                  <a:pt x="30" y="22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7"/>
                  <a:pt x="32" y="15"/>
                  <a:pt x="35" y="15"/>
                </a:cubicBezTo>
                <a:cubicBezTo>
                  <a:pt x="35" y="15"/>
                  <a:pt x="36" y="15"/>
                  <a:pt x="36" y="15"/>
                </a:cubicBezTo>
                <a:cubicBezTo>
                  <a:pt x="37" y="15"/>
                  <a:pt x="38" y="16"/>
                  <a:pt x="39" y="16"/>
                </a:cubicBezTo>
                <a:cubicBezTo>
                  <a:pt x="39" y="13"/>
                  <a:pt x="41" y="12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0" y="11"/>
                  <a:pt x="38" y="10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5"/>
                  <a:pt x="35" y="5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cubicBezTo>
                  <a:pt x="34" y="2"/>
                  <a:pt x="33" y="2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27" y="0"/>
                  <a:pt x="26" y="0"/>
                  <a:pt x="24" y="1"/>
                </a:cubicBezTo>
                <a:cubicBezTo>
                  <a:pt x="23" y="1"/>
                  <a:pt x="21" y="2"/>
                  <a:pt x="18" y="2"/>
                </a:cubicBezTo>
                <a:cubicBezTo>
                  <a:pt x="17" y="2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2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3"/>
                  <a:pt x="8" y="4"/>
                  <a:pt x="8" y="6"/>
                </a:cubicBezTo>
                <a:cubicBezTo>
                  <a:pt x="8" y="8"/>
                  <a:pt x="6" y="9"/>
                  <a:pt x="4" y="10"/>
                </a:cubicBezTo>
                <a:cubicBezTo>
                  <a:pt x="3" y="12"/>
                  <a:pt x="1" y="13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1" y="15"/>
                  <a:pt x="2" y="15"/>
                  <a:pt x="3" y="15"/>
                </a:cubicBezTo>
                <a:cubicBezTo>
                  <a:pt x="5" y="15"/>
                  <a:pt x="7" y="17"/>
                  <a:pt x="7" y="19"/>
                </a:cubicBezTo>
                <a:cubicBezTo>
                  <a:pt x="7" y="19"/>
                  <a:pt x="7" y="19"/>
                  <a:pt x="8" y="20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4C8AAA-599B-3481-7888-5FD67B04F3D0}"/>
              </a:ext>
            </a:extLst>
          </p:cNvPr>
          <p:cNvSpPr/>
          <p:nvPr/>
        </p:nvSpPr>
        <p:spPr>
          <a:xfrm>
            <a:off x="4271506" y="3469276"/>
            <a:ext cx="252031" cy="514144"/>
          </a:xfrm>
          <a:custGeom>
            <a:avLst/>
            <a:gdLst>
              <a:gd name="connsiteX0" fmla="*/ 57150 w 119062"/>
              <a:gd name="connsiteY0" fmla="*/ 0 h 242887"/>
              <a:gd name="connsiteX1" fmla="*/ 30956 w 119062"/>
              <a:gd name="connsiteY1" fmla="*/ 69056 h 242887"/>
              <a:gd name="connsiteX2" fmla="*/ 11906 w 119062"/>
              <a:gd name="connsiteY2" fmla="*/ 88106 h 242887"/>
              <a:gd name="connsiteX3" fmla="*/ 0 w 119062"/>
              <a:gd name="connsiteY3" fmla="*/ 121443 h 242887"/>
              <a:gd name="connsiteX4" fmla="*/ 11906 w 119062"/>
              <a:gd name="connsiteY4" fmla="*/ 128587 h 242887"/>
              <a:gd name="connsiteX5" fmla="*/ 28575 w 119062"/>
              <a:gd name="connsiteY5" fmla="*/ 157162 h 242887"/>
              <a:gd name="connsiteX6" fmla="*/ 50006 w 119062"/>
              <a:gd name="connsiteY6" fmla="*/ 207168 h 242887"/>
              <a:gd name="connsiteX7" fmla="*/ 61912 w 119062"/>
              <a:gd name="connsiteY7" fmla="*/ 242887 h 242887"/>
              <a:gd name="connsiteX8" fmla="*/ 102394 w 119062"/>
              <a:gd name="connsiteY8" fmla="*/ 204787 h 242887"/>
              <a:gd name="connsiteX9" fmla="*/ 85725 w 119062"/>
              <a:gd name="connsiteY9" fmla="*/ 157162 h 242887"/>
              <a:gd name="connsiteX10" fmla="*/ 119062 w 119062"/>
              <a:gd name="connsiteY10" fmla="*/ 88106 h 242887"/>
              <a:gd name="connsiteX11" fmla="*/ 57150 w 119062"/>
              <a:gd name="connsiteY11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062" h="242887">
                <a:moveTo>
                  <a:pt x="57150" y="0"/>
                </a:moveTo>
                <a:lnTo>
                  <a:pt x="30956" y="69056"/>
                </a:lnTo>
                <a:lnTo>
                  <a:pt x="11906" y="88106"/>
                </a:lnTo>
                <a:lnTo>
                  <a:pt x="0" y="121443"/>
                </a:lnTo>
                <a:lnTo>
                  <a:pt x="11906" y="128587"/>
                </a:lnTo>
                <a:lnTo>
                  <a:pt x="28575" y="157162"/>
                </a:lnTo>
                <a:lnTo>
                  <a:pt x="50006" y="207168"/>
                </a:lnTo>
                <a:lnTo>
                  <a:pt x="61912" y="242887"/>
                </a:lnTo>
                <a:lnTo>
                  <a:pt x="102394" y="204787"/>
                </a:lnTo>
                <a:lnTo>
                  <a:pt x="85725" y="157162"/>
                </a:lnTo>
                <a:lnTo>
                  <a:pt x="119062" y="88106"/>
                </a:lnTo>
                <a:lnTo>
                  <a:pt x="5715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D3A758-889F-C055-2920-39BE7C4745CF}"/>
              </a:ext>
            </a:extLst>
          </p:cNvPr>
          <p:cNvSpPr>
            <a:spLocks noChangeAspect="1"/>
          </p:cNvSpPr>
          <p:nvPr/>
        </p:nvSpPr>
        <p:spPr>
          <a:xfrm>
            <a:off x="2099670" y="2571199"/>
            <a:ext cx="144000" cy="1440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9F6593-0EE6-6156-9C1A-A7B16165B215}"/>
              </a:ext>
            </a:extLst>
          </p:cNvPr>
          <p:cNvCxnSpPr>
            <a:cxnSpLocks/>
            <a:stCxn id="24" idx="2"/>
            <a:endCxn id="19" idx="42"/>
          </p:cNvCxnSpPr>
          <p:nvPr/>
        </p:nvCxnSpPr>
        <p:spPr>
          <a:xfrm>
            <a:off x="2171670" y="2715199"/>
            <a:ext cx="1742856" cy="1555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9E204B-F3E1-130D-4B24-9709A78581B8}"/>
              </a:ext>
            </a:extLst>
          </p:cNvPr>
          <p:cNvCxnSpPr>
            <a:cxnSpLocks/>
            <a:stCxn id="19" idx="42"/>
          </p:cNvCxnSpPr>
          <p:nvPr/>
        </p:nvCxnSpPr>
        <p:spPr>
          <a:xfrm flipH="1">
            <a:off x="2500321" y="4270645"/>
            <a:ext cx="1414205" cy="1369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8DC883-C505-5275-F4A3-AE46F1CF1E16}"/>
              </a:ext>
            </a:extLst>
          </p:cNvPr>
          <p:cNvCxnSpPr>
            <a:cxnSpLocks/>
            <a:stCxn id="19" idx="42"/>
          </p:cNvCxnSpPr>
          <p:nvPr/>
        </p:nvCxnSpPr>
        <p:spPr>
          <a:xfrm flipH="1">
            <a:off x="3527376" y="4270645"/>
            <a:ext cx="387150" cy="1369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DFBC68-BC03-BB16-95B4-48E8A9DE0D36}"/>
              </a:ext>
            </a:extLst>
          </p:cNvPr>
          <p:cNvCxnSpPr>
            <a:cxnSpLocks/>
          </p:cNvCxnSpPr>
          <p:nvPr/>
        </p:nvCxnSpPr>
        <p:spPr>
          <a:xfrm flipH="1">
            <a:off x="2642468" y="2469659"/>
            <a:ext cx="205736" cy="643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7F6392-8DCD-9A2E-A9D4-45276933376E}"/>
              </a:ext>
            </a:extLst>
          </p:cNvPr>
          <p:cNvCxnSpPr>
            <a:cxnSpLocks/>
          </p:cNvCxnSpPr>
          <p:nvPr/>
        </p:nvCxnSpPr>
        <p:spPr>
          <a:xfrm flipH="1">
            <a:off x="2641767" y="2499176"/>
            <a:ext cx="1019254" cy="624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B0AC-A555-7E07-1672-B0A55E22A30C}"/>
              </a:ext>
            </a:extLst>
          </p:cNvPr>
          <p:cNvSpPr>
            <a:spLocks noChangeAspect="1"/>
          </p:cNvSpPr>
          <p:nvPr/>
        </p:nvSpPr>
        <p:spPr>
          <a:xfrm>
            <a:off x="2786686" y="2415309"/>
            <a:ext cx="144000" cy="1440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D67F25-8C01-A534-673C-F77067E17256}"/>
              </a:ext>
            </a:extLst>
          </p:cNvPr>
          <p:cNvCxnSpPr>
            <a:cxnSpLocks/>
            <a:stCxn id="7" idx="21"/>
          </p:cNvCxnSpPr>
          <p:nvPr/>
        </p:nvCxnSpPr>
        <p:spPr>
          <a:xfrm>
            <a:off x="6396719" y="3926377"/>
            <a:ext cx="260756" cy="62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DBF86C-0200-00AA-9401-FC01A2F78724}"/>
              </a:ext>
            </a:extLst>
          </p:cNvPr>
          <p:cNvCxnSpPr>
            <a:cxnSpLocks/>
          </p:cNvCxnSpPr>
          <p:nvPr/>
        </p:nvCxnSpPr>
        <p:spPr>
          <a:xfrm flipV="1">
            <a:off x="6650174" y="4366998"/>
            <a:ext cx="2862126" cy="187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C32659-E270-B967-4709-3DEF371D9DF2}"/>
              </a:ext>
            </a:extLst>
          </p:cNvPr>
          <p:cNvCxnSpPr>
            <a:cxnSpLocks/>
            <a:stCxn id="7" idx="21"/>
          </p:cNvCxnSpPr>
          <p:nvPr/>
        </p:nvCxnSpPr>
        <p:spPr>
          <a:xfrm flipV="1">
            <a:off x="6396719" y="3173259"/>
            <a:ext cx="1910659" cy="753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DFCAC-0547-2990-AAE3-A9202156FDE8}"/>
              </a:ext>
            </a:extLst>
          </p:cNvPr>
          <p:cNvCxnSpPr>
            <a:cxnSpLocks/>
            <a:stCxn id="7" idx="21"/>
          </p:cNvCxnSpPr>
          <p:nvPr/>
        </p:nvCxnSpPr>
        <p:spPr>
          <a:xfrm flipH="1" flipV="1">
            <a:off x="5877590" y="3620380"/>
            <a:ext cx="519129" cy="305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C8ABE2-BD7E-3389-AA37-A802AC98461C}"/>
              </a:ext>
            </a:extLst>
          </p:cNvPr>
          <p:cNvCxnSpPr>
            <a:cxnSpLocks/>
            <a:stCxn id="7" idx="21"/>
            <a:endCxn id="17" idx="47"/>
          </p:cNvCxnSpPr>
          <p:nvPr/>
        </p:nvCxnSpPr>
        <p:spPr>
          <a:xfrm flipH="1">
            <a:off x="5126257" y="3926377"/>
            <a:ext cx="1270462" cy="287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DC076D-3B47-C77B-03D8-A773FF84CF9F}"/>
              </a:ext>
            </a:extLst>
          </p:cNvPr>
          <p:cNvCxnSpPr>
            <a:cxnSpLocks/>
            <a:stCxn id="17" idx="47"/>
            <a:endCxn id="65" idx="1"/>
          </p:cNvCxnSpPr>
          <p:nvPr/>
        </p:nvCxnSpPr>
        <p:spPr>
          <a:xfrm>
            <a:off x="5126257" y="4214055"/>
            <a:ext cx="193960" cy="62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6945D1-F978-5BFC-1FCA-EDD3CF239095}"/>
              </a:ext>
            </a:extLst>
          </p:cNvPr>
          <p:cNvCxnSpPr>
            <a:cxnSpLocks/>
            <a:endCxn id="19" idx="42"/>
          </p:cNvCxnSpPr>
          <p:nvPr/>
        </p:nvCxnSpPr>
        <p:spPr>
          <a:xfrm flipH="1">
            <a:off x="3914526" y="4202217"/>
            <a:ext cx="1248226" cy="68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ED4310-F0CD-695E-15FC-DDBDC2C1524B}"/>
              </a:ext>
            </a:extLst>
          </p:cNvPr>
          <p:cNvCxnSpPr>
            <a:cxnSpLocks/>
            <a:stCxn id="17" idx="51"/>
          </p:cNvCxnSpPr>
          <p:nvPr/>
        </p:nvCxnSpPr>
        <p:spPr>
          <a:xfrm flipV="1">
            <a:off x="5652968" y="3618983"/>
            <a:ext cx="215678" cy="48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CA3895-1114-EFD4-E992-36C71BF54FA4}"/>
              </a:ext>
            </a:extLst>
          </p:cNvPr>
          <p:cNvCxnSpPr>
            <a:cxnSpLocks/>
          </p:cNvCxnSpPr>
          <p:nvPr/>
        </p:nvCxnSpPr>
        <p:spPr>
          <a:xfrm flipH="1">
            <a:off x="5034093" y="3622245"/>
            <a:ext cx="855141" cy="256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31DBF1-78A9-8E40-A112-F6E08423DECA}"/>
              </a:ext>
            </a:extLst>
          </p:cNvPr>
          <p:cNvCxnSpPr>
            <a:cxnSpLocks/>
          </p:cNvCxnSpPr>
          <p:nvPr/>
        </p:nvCxnSpPr>
        <p:spPr>
          <a:xfrm flipH="1" flipV="1">
            <a:off x="4774338" y="3392351"/>
            <a:ext cx="1114896" cy="242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13B5B9-67FC-685F-741C-94C2C4050CEB}"/>
              </a:ext>
            </a:extLst>
          </p:cNvPr>
          <p:cNvCxnSpPr>
            <a:cxnSpLocks/>
          </p:cNvCxnSpPr>
          <p:nvPr/>
        </p:nvCxnSpPr>
        <p:spPr>
          <a:xfrm flipH="1" flipV="1">
            <a:off x="5809184" y="2095753"/>
            <a:ext cx="59462" cy="1562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16CF22-BAEB-3E7C-E052-4415128EBA23}"/>
              </a:ext>
            </a:extLst>
          </p:cNvPr>
          <p:cNvCxnSpPr>
            <a:cxnSpLocks/>
          </p:cNvCxnSpPr>
          <p:nvPr/>
        </p:nvCxnSpPr>
        <p:spPr>
          <a:xfrm flipH="1" flipV="1">
            <a:off x="4563947" y="2412837"/>
            <a:ext cx="1292568" cy="275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BC8FB3-0C5F-CA33-55B2-A4023647633C}"/>
              </a:ext>
            </a:extLst>
          </p:cNvPr>
          <p:cNvCxnSpPr>
            <a:cxnSpLocks/>
          </p:cNvCxnSpPr>
          <p:nvPr/>
        </p:nvCxnSpPr>
        <p:spPr>
          <a:xfrm flipH="1" flipV="1">
            <a:off x="4544971" y="2411459"/>
            <a:ext cx="227268" cy="981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B7A7B8-5E40-8321-FE97-8B5400F5CD9B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3643903" y="2266426"/>
            <a:ext cx="0" cy="1037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4213114-9DFD-FC49-2BCF-4690A221820D}"/>
              </a:ext>
            </a:extLst>
          </p:cNvPr>
          <p:cNvCxnSpPr>
            <a:cxnSpLocks/>
          </p:cNvCxnSpPr>
          <p:nvPr/>
        </p:nvCxnSpPr>
        <p:spPr>
          <a:xfrm flipV="1">
            <a:off x="3620925" y="1748277"/>
            <a:ext cx="421734" cy="53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E66228-5E01-95E7-05B2-50B09B5D3A9C}"/>
              </a:ext>
            </a:extLst>
          </p:cNvPr>
          <p:cNvCxnSpPr>
            <a:cxnSpLocks/>
            <a:endCxn id="22" idx="9"/>
          </p:cNvCxnSpPr>
          <p:nvPr/>
        </p:nvCxnSpPr>
        <p:spPr>
          <a:xfrm>
            <a:off x="1710608" y="1840730"/>
            <a:ext cx="413286" cy="767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C0B7F0-5DD9-22F6-8133-B429FDECC03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930686" y="2257790"/>
            <a:ext cx="717807" cy="229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EE78EB-3875-FB2F-2651-410597001899}"/>
              </a:ext>
            </a:extLst>
          </p:cNvPr>
          <p:cNvCxnSpPr>
            <a:cxnSpLocks/>
          </p:cNvCxnSpPr>
          <p:nvPr/>
        </p:nvCxnSpPr>
        <p:spPr>
          <a:xfrm flipH="1">
            <a:off x="3631458" y="2422892"/>
            <a:ext cx="911414" cy="675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D034DBF-4914-9626-3127-6D577B88D450}"/>
              </a:ext>
            </a:extLst>
          </p:cNvPr>
          <p:cNvCxnSpPr>
            <a:cxnSpLocks/>
          </p:cNvCxnSpPr>
          <p:nvPr/>
        </p:nvCxnSpPr>
        <p:spPr>
          <a:xfrm flipV="1">
            <a:off x="8333818" y="3029701"/>
            <a:ext cx="336133" cy="13663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455101-C7AF-0168-D7B1-0F2CB47D0A77}"/>
              </a:ext>
            </a:extLst>
          </p:cNvPr>
          <p:cNvCxnSpPr>
            <a:cxnSpLocks/>
          </p:cNvCxnSpPr>
          <p:nvPr/>
        </p:nvCxnSpPr>
        <p:spPr>
          <a:xfrm flipV="1">
            <a:off x="9550400" y="4320405"/>
            <a:ext cx="415541" cy="398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AF0193A-039A-2AB4-C200-AEB70A7EC720}"/>
              </a:ext>
            </a:extLst>
          </p:cNvPr>
          <p:cNvCxnSpPr>
            <a:cxnSpLocks/>
          </p:cNvCxnSpPr>
          <p:nvPr/>
        </p:nvCxnSpPr>
        <p:spPr>
          <a:xfrm flipH="1" flipV="1">
            <a:off x="5784130" y="1587921"/>
            <a:ext cx="20905" cy="46095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4CEB92-EE6D-87CA-1963-10FFCB35D1EC}"/>
              </a:ext>
            </a:extLst>
          </p:cNvPr>
          <p:cNvCxnSpPr>
            <a:cxnSpLocks/>
          </p:cNvCxnSpPr>
          <p:nvPr/>
        </p:nvCxnSpPr>
        <p:spPr>
          <a:xfrm flipV="1">
            <a:off x="4042659" y="1506977"/>
            <a:ext cx="190500" cy="24308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C1CA8A-6A47-9B06-6C15-4F648D26446E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1600200"/>
            <a:ext cx="105406" cy="21330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CFC57-F52C-5DF3-EA22-76ECD637568F}"/>
              </a:ext>
            </a:extLst>
          </p:cNvPr>
          <p:cNvCxnSpPr>
            <a:cxnSpLocks/>
          </p:cNvCxnSpPr>
          <p:nvPr/>
        </p:nvCxnSpPr>
        <p:spPr>
          <a:xfrm flipV="1">
            <a:off x="2260941" y="5686063"/>
            <a:ext cx="190500" cy="19311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64C947-3617-5AF2-31FB-A5B8EADB6D09}"/>
              </a:ext>
            </a:extLst>
          </p:cNvPr>
          <p:cNvCxnSpPr>
            <a:cxnSpLocks/>
          </p:cNvCxnSpPr>
          <p:nvPr/>
        </p:nvCxnSpPr>
        <p:spPr>
          <a:xfrm flipV="1">
            <a:off x="3463368" y="5672687"/>
            <a:ext cx="54122" cy="26518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3E057FD-B7DC-4E76-054F-5F03505C8E9E}"/>
              </a:ext>
            </a:extLst>
          </p:cNvPr>
          <p:cNvSpPr/>
          <p:nvPr/>
        </p:nvSpPr>
        <p:spPr>
          <a:xfrm>
            <a:off x="4342881" y="1217781"/>
            <a:ext cx="2191295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Russia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F08BBB-671E-D335-B146-DD35C2043A49}"/>
              </a:ext>
            </a:extLst>
          </p:cNvPr>
          <p:cNvCxnSpPr>
            <a:cxnSpLocks/>
          </p:cNvCxnSpPr>
          <p:nvPr/>
        </p:nvCxnSpPr>
        <p:spPr>
          <a:xfrm flipH="1" flipV="1">
            <a:off x="3956160" y="1870038"/>
            <a:ext cx="576633" cy="532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D8859C0-C83E-3705-D91A-99C34AC1D779}"/>
              </a:ext>
            </a:extLst>
          </p:cNvPr>
          <p:cNvSpPr/>
          <p:nvPr/>
        </p:nvSpPr>
        <p:spPr>
          <a:xfrm>
            <a:off x="8781831" y="2935680"/>
            <a:ext cx="1481304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Russia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29A601D-6BF4-B27A-D337-E8F7AF7B5297}"/>
              </a:ext>
            </a:extLst>
          </p:cNvPr>
          <p:cNvSpPr/>
          <p:nvPr/>
        </p:nvSpPr>
        <p:spPr>
          <a:xfrm>
            <a:off x="10005961" y="4149593"/>
            <a:ext cx="1764204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Azerbaijan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4F7CBF-0587-BB86-793B-39632FBABB30}"/>
              </a:ext>
            </a:extLst>
          </p:cNvPr>
          <p:cNvSpPr/>
          <p:nvPr/>
        </p:nvSpPr>
        <p:spPr>
          <a:xfrm>
            <a:off x="1255328" y="6032007"/>
            <a:ext cx="2320277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Northern Africa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861D767-4C85-B24B-436B-497094686050}"/>
              </a:ext>
            </a:extLst>
          </p:cNvPr>
          <p:cNvSpPr/>
          <p:nvPr/>
        </p:nvSpPr>
        <p:spPr>
          <a:xfrm>
            <a:off x="502631" y="1229960"/>
            <a:ext cx="2320277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Northern Europe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146FF1E0-ADF7-A80E-BC0D-197E9A4B1567}"/>
              </a:ext>
            </a:extLst>
          </p:cNvPr>
          <p:cNvSpPr>
            <a:spLocks noChangeAspect="1"/>
          </p:cNvSpPr>
          <p:nvPr/>
        </p:nvSpPr>
        <p:spPr>
          <a:xfrm>
            <a:off x="2204132" y="3291929"/>
            <a:ext cx="144000" cy="144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07B4C31B-89E0-BDD4-BF9A-06A0AF034159}"/>
              </a:ext>
            </a:extLst>
          </p:cNvPr>
          <p:cNvSpPr>
            <a:spLocks noChangeAspect="1"/>
          </p:cNvSpPr>
          <p:nvPr/>
        </p:nvSpPr>
        <p:spPr>
          <a:xfrm>
            <a:off x="3130858" y="3088257"/>
            <a:ext cx="144000" cy="144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AB4020E5-F402-3C85-D268-EF37124E14D6}"/>
              </a:ext>
            </a:extLst>
          </p:cNvPr>
          <p:cNvSpPr>
            <a:spLocks noChangeAspect="1"/>
          </p:cNvSpPr>
          <p:nvPr/>
        </p:nvSpPr>
        <p:spPr>
          <a:xfrm>
            <a:off x="2493055" y="3634810"/>
            <a:ext cx="144000" cy="144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931B47ED-6D24-0E2E-1429-0BE295D72EB1}"/>
              </a:ext>
            </a:extLst>
          </p:cNvPr>
          <p:cNvSpPr>
            <a:spLocks noChangeAspect="1"/>
          </p:cNvSpPr>
          <p:nvPr/>
        </p:nvSpPr>
        <p:spPr>
          <a:xfrm>
            <a:off x="5284217" y="4769328"/>
            <a:ext cx="144000" cy="144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1DE7A255-65F5-16A8-8F13-9D9D5906BB0B}"/>
              </a:ext>
            </a:extLst>
          </p:cNvPr>
          <p:cNvSpPr>
            <a:spLocks noChangeAspect="1"/>
          </p:cNvSpPr>
          <p:nvPr/>
        </p:nvSpPr>
        <p:spPr>
          <a:xfrm>
            <a:off x="3571903" y="3303694"/>
            <a:ext cx="144000" cy="144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6806E2-5A98-270D-82EF-DC425BDCB295}"/>
              </a:ext>
            </a:extLst>
          </p:cNvPr>
          <p:cNvSpPr>
            <a:spLocks noChangeAspect="1"/>
          </p:cNvSpPr>
          <p:nvPr/>
        </p:nvSpPr>
        <p:spPr>
          <a:xfrm>
            <a:off x="3575605" y="2454742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C6A9F5F-FC6B-87E1-891C-DB5640C35ADF}"/>
              </a:ext>
            </a:extLst>
          </p:cNvPr>
          <p:cNvSpPr>
            <a:spLocks noChangeAspect="1"/>
          </p:cNvSpPr>
          <p:nvPr/>
        </p:nvSpPr>
        <p:spPr>
          <a:xfrm>
            <a:off x="5980830" y="3952648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B79832-A189-521E-97CF-C5F3EA1E7B94}"/>
              </a:ext>
            </a:extLst>
          </p:cNvPr>
          <p:cNvSpPr>
            <a:spLocks noChangeAspect="1"/>
          </p:cNvSpPr>
          <p:nvPr/>
        </p:nvSpPr>
        <p:spPr>
          <a:xfrm>
            <a:off x="5177361" y="3418329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5F37CF-CCC9-19C0-3D55-AB7F84FB1DC6}"/>
              </a:ext>
            </a:extLst>
          </p:cNvPr>
          <p:cNvSpPr>
            <a:spLocks noChangeAspect="1"/>
          </p:cNvSpPr>
          <p:nvPr/>
        </p:nvSpPr>
        <p:spPr>
          <a:xfrm>
            <a:off x="5186305" y="3734552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4B574C1-4CA2-06DC-F77F-02202FF4F0A1}"/>
              </a:ext>
            </a:extLst>
          </p:cNvPr>
          <p:cNvSpPr>
            <a:spLocks noChangeAspect="1"/>
          </p:cNvSpPr>
          <p:nvPr/>
        </p:nvSpPr>
        <p:spPr>
          <a:xfrm>
            <a:off x="5666346" y="3845876"/>
            <a:ext cx="144000" cy="1440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F75D00B-CCE4-792E-9B97-697E6338189C}"/>
              </a:ext>
            </a:extLst>
          </p:cNvPr>
          <p:cNvSpPr>
            <a:spLocks noChangeAspect="1"/>
          </p:cNvSpPr>
          <p:nvPr/>
        </p:nvSpPr>
        <p:spPr>
          <a:xfrm>
            <a:off x="3052177" y="4989558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04D73E-0EC4-DFA6-6F37-7FD90D047F3D}"/>
              </a:ext>
            </a:extLst>
          </p:cNvPr>
          <p:cNvSpPr>
            <a:spLocks noChangeAspect="1"/>
          </p:cNvSpPr>
          <p:nvPr/>
        </p:nvSpPr>
        <p:spPr>
          <a:xfrm>
            <a:off x="3567839" y="5197081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4FF33B-A6D6-E058-0D21-78BEA84421B4}"/>
              </a:ext>
            </a:extLst>
          </p:cNvPr>
          <p:cNvSpPr>
            <a:spLocks noChangeAspect="1"/>
          </p:cNvSpPr>
          <p:nvPr/>
        </p:nvSpPr>
        <p:spPr>
          <a:xfrm>
            <a:off x="3982079" y="2695495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F2EC52-22C5-7F88-04F9-8C73042F914D}"/>
              </a:ext>
            </a:extLst>
          </p:cNvPr>
          <p:cNvSpPr>
            <a:spLocks noChangeAspect="1"/>
          </p:cNvSpPr>
          <p:nvPr/>
        </p:nvSpPr>
        <p:spPr>
          <a:xfrm>
            <a:off x="4542747" y="2631286"/>
            <a:ext cx="144000" cy="14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32E4D0-D344-464D-B6E1-4AA69F40606D}"/>
              </a:ext>
            </a:extLst>
          </p:cNvPr>
          <p:cNvCxnSpPr>
            <a:cxnSpLocks/>
          </p:cNvCxnSpPr>
          <p:nvPr/>
        </p:nvCxnSpPr>
        <p:spPr>
          <a:xfrm flipH="1">
            <a:off x="2284990" y="3124565"/>
            <a:ext cx="346298" cy="239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D70963-0D14-F13A-FF73-E78FF1FA8479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2565055" y="3149893"/>
            <a:ext cx="80944" cy="484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380479D-F990-EE1B-44AA-E152D706B2A8}"/>
              </a:ext>
            </a:extLst>
          </p:cNvPr>
          <p:cNvCxnSpPr>
            <a:cxnSpLocks/>
          </p:cNvCxnSpPr>
          <p:nvPr/>
        </p:nvCxnSpPr>
        <p:spPr>
          <a:xfrm flipH="1" flipV="1">
            <a:off x="2641872" y="3141674"/>
            <a:ext cx="561952" cy="44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44047A22-A55C-04F3-A66A-352292A6441F}"/>
              </a:ext>
            </a:extLst>
          </p:cNvPr>
          <p:cNvSpPr>
            <a:spLocks noChangeAspect="1"/>
          </p:cNvSpPr>
          <p:nvPr/>
        </p:nvSpPr>
        <p:spPr>
          <a:xfrm>
            <a:off x="4318317" y="4173236"/>
            <a:ext cx="144000" cy="144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A419C3E-B14E-678A-8CDF-EB03FB787645}"/>
              </a:ext>
            </a:extLst>
          </p:cNvPr>
          <p:cNvSpPr>
            <a:spLocks noChangeAspect="1"/>
          </p:cNvSpPr>
          <p:nvPr/>
        </p:nvSpPr>
        <p:spPr>
          <a:xfrm>
            <a:off x="3102714" y="2710415"/>
            <a:ext cx="144000" cy="144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F50CDC-2F94-0B29-F1BD-7A411DD324C7}"/>
              </a:ext>
            </a:extLst>
          </p:cNvPr>
          <p:cNvSpPr>
            <a:spLocks noChangeAspect="1"/>
          </p:cNvSpPr>
          <p:nvPr/>
        </p:nvSpPr>
        <p:spPr>
          <a:xfrm>
            <a:off x="3568619" y="2738468"/>
            <a:ext cx="144000" cy="144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8B521E-C152-9A46-DABB-D637065CBCD4}"/>
              </a:ext>
            </a:extLst>
          </p:cNvPr>
          <p:cNvCxnSpPr>
            <a:cxnSpLocks/>
          </p:cNvCxnSpPr>
          <p:nvPr/>
        </p:nvCxnSpPr>
        <p:spPr>
          <a:xfrm flipH="1" flipV="1">
            <a:off x="4127992" y="3252727"/>
            <a:ext cx="644247" cy="135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6018D-8138-BBEA-36C4-BDBBCF72E7A5}"/>
              </a:ext>
            </a:extLst>
          </p:cNvPr>
          <p:cNvSpPr>
            <a:spLocks noChangeAspect="1"/>
          </p:cNvSpPr>
          <p:nvPr/>
        </p:nvSpPr>
        <p:spPr>
          <a:xfrm>
            <a:off x="4383434" y="3246493"/>
            <a:ext cx="144000" cy="144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5327F32-9BBD-8C0A-A177-424289667A87}"/>
              </a:ext>
            </a:extLst>
          </p:cNvPr>
          <p:cNvSpPr/>
          <p:nvPr/>
        </p:nvSpPr>
        <p:spPr>
          <a:xfrm flipH="1">
            <a:off x="3965365" y="3236364"/>
            <a:ext cx="186023" cy="207826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BD0B33B-46DE-1E2A-B789-DB0AA9D2953B}"/>
              </a:ext>
            </a:extLst>
          </p:cNvPr>
          <p:cNvSpPr/>
          <p:nvPr/>
        </p:nvSpPr>
        <p:spPr>
          <a:xfrm>
            <a:off x="3656349" y="3098016"/>
            <a:ext cx="1041787" cy="1134301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A34DC84-6C09-0142-FEC6-00B8B17F9924}"/>
              </a:ext>
            </a:extLst>
          </p:cNvPr>
          <p:cNvSpPr/>
          <p:nvPr/>
        </p:nvSpPr>
        <p:spPr>
          <a:xfrm flipH="1">
            <a:off x="4638547" y="3875611"/>
            <a:ext cx="379300" cy="273982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C172D67-110F-262A-70A3-A33B409222B6}"/>
              </a:ext>
            </a:extLst>
          </p:cNvPr>
          <p:cNvSpPr/>
          <p:nvPr/>
        </p:nvSpPr>
        <p:spPr>
          <a:xfrm flipH="1" flipV="1">
            <a:off x="3938914" y="2897095"/>
            <a:ext cx="736835" cy="45719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050B06BE-5AA0-3F59-ED07-9635966E048A}"/>
              </a:ext>
            </a:extLst>
          </p:cNvPr>
          <p:cNvSpPr>
            <a:spLocks noChangeAspect="1"/>
          </p:cNvSpPr>
          <p:nvPr/>
        </p:nvSpPr>
        <p:spPr>
          <a:xfrm>
            <a:off x="2737079" y="3750398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837006B-B68A-8E2D-A60A-00852F141771}"/>
              </a:ext>
            </a:extLst>
          </p:cNvPr>
          <p:cNvSpPr/>
          <p:nvPr/>
        </p:nvSpPr>
        <p:spPr>
          <a:xfrm>
            <a:off x="2669517" y="3135998"/>
            <a:ext cx="138678" cy="614400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D72411B6-6EE1-4B2F-9A2C-803C1335B3FE}"/>
              </a:ext>
            </a:extLst>
          </p:cNvPr>
          <p:cNvSpPr>
            <a:spLocks noChangeAspect="1"/>
          </p:cNvSpPr>
          <p:nvPr/>
        </p:nvSpPr>
        <p:spPr>
          <a:xfrm>
            <a:off x="5327296" y="4283682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AFF6A236-AF56-1897-67AC-9D5A8803E89B}"/>
              </a:ext>
            </a:extLst>
          </p:cNvPr>
          <p:cNvSpPr>
            <a:spLocks noChangeAspect="1"/>
          </p:cNvSpPr>
          <p:nvPr/>
        </p:nvSpPr>
        <p:spPr>
          <a:xfrm>
            <a:off x="5431381" y="4561299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B18BB31A-1AEB-ECD7-6452-E41714FAD6BB}"/>
              </a:ext>
            </a:extLst>
          </p:cNvPr>
          <p:cNvSpPr/>
          <p:nvPr/>
        </p:nvSpPr>
        <p:spPr>
          <a:xfrm>
            <a:off x="5282339" y="4163544"/>
            <a:ext cx="63074" cy="248151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AAE2EFF5-BF8B-FEA0-33EE-E2C8D3A698E1}"/>
              </a:ext>
            </a:extLst>
          </p:cNvPr>
          <p:cNvSpPr/>
          <p:nvPr/>
        </p:nvSpPr>
        <p:spPr>
          <a:xfrm>
            <a:off x="5251334" y="4523623"/>
            <a:ext cx="193960" cy="130481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77325E-C2CA-130D-9F5A-4132C111DF51}"/>
              </a:ext>
            </a:extLst>
          </p:cNvPr>
          <p:cNvSpPr>
            <a:spLocks noChangeAspect="1"/>
          </p:cNvSpPr>
          <p:nvPr/>
        </p:nvSpPr>
        <p:spPr>
          <a:xfrm>
            <a:off x="5533485" y="4485436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CE98AB7-3C5B-EC2F-235D-AD420B7AFFA4}"/>
              </a:ext>
            </a:extLst>
          </p:cNvPr>
          <p:cNvSpPr/>
          <p:nvPr/>
        </p:nvSpPr>
        <p:spPr>
          <a:xfrm>
            <a:off x="5187674" y="4385205"/>
            <a:ext cx="385998" cy="156447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34227C2-449C-56E4-02CD-A8B3D20F2D63}"/>
              </a:ext>
            </a:extLst>
          </p:cNvPr>
          <p:cNvSpPr/>
          <p:nvPr/>
        </p:nvSpPr>
        <p:spPr>
          <a:xfrm>
            <a:off x="5473240" y="4138465"/>
            <a:ext cx="63074" cy="248151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83347F5C-6DB5-574F-0F96-AC9E201E2E75}"/>
              </a:ext>
            </a:extLst>
          </p:cNvPr>
          <p:cNvSpPr>
            <a:spLocks noChangeAspect="1"/>
          </p:cNvSpPr>
          <p:nvPr/>
        </p:nvSpPr>
        <p:spPr>
          <a:xfrm>
            <a:off x="5466918" y="4256362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41A0DEE-EB32-3821-2A96-ADB27F747FFE}"/>
              </a:ext>
            </a:extLst>
          </p:cNvPr>
          <p:cNvSpPr/>
          <p:nvPr/>
        </p:nvSpPr>
        <p:spPr>
          <a:xfrm flipH="1">
            <a:off x="3338128" y="4293914"/>
            <a:ext cx="576397" cy="915916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4575A918-BA68-3C59-8E49-17AFC4E3B4EB}"/>
              </a:ext>
            </a:extLst>
          </p:cNvPr>
          <p:cNvSpPr>
            <a:spLocks noChangeAspect="1"/>
          </p:cNvSpPr>
          <p:nvPr/>
        </p:nvSpPr>
        <p:spPr>
          <a:xfrm>
            <a:off x="3258831" y="5133558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E7C795C0-8181-0483-09A1-1822D0C6FE53}"/>
              </a:ext>
            </a:extLst>
          </p:cNvPr>
          <p:cNvSpPr>
            <a:spLocks noChangeAspect="1"/>
          </p:cNvSpPr>
          <p:nvPr/>
        </p:nvSpPr>
        <p:spPr>
          <a:xfrm>
            <a:off x="3599919" y="3380353"/>
            <a:ext cx="144000" cy="1440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F732EA3-C936-9EAA-42F8-989A97A79679}"/>
              </a:ext>
            </a:extLst>
          </p:cNvPr>
          <p:cNvSpPr/>
          <p:nvPr/>
        </p:nvSpPr>
        <p:spPr>
          <a:xfrm flipH="1">
            <a:off x="3686855" y="3172831"/>
            <a:ext cx="45719" cy="270807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9881267-7B01-A28C-8628-D264309F6936}"/>
              </a:ext>
            </a:extLst>
          </p:cNvPr>
          <p:cNvSpPr/>
          <p:nvPr/>
        </p:nvSpPr>
        <p:spPr>
          <a:xfrm rot="21361702">
            <a:off x="7388465" y="4471775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TANAP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3C02A6-0B7A-4113-EA92-68E56B2126C8}"/>
              </a:ext>
            </a:extLst>
          </p:cNvPr>
          <p:cNvSpPr/>
          <p:nvPr/>
        </p:nvSpPr>
        <p:spPr>
          <a:xfrm rot="21361702">
            <a:off x="3989929" y="4248576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TAP exp.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AC77FAF-BDD8-AA6C-57B0-886BB77D2F38}"/>
              </a:ext>
            </a:extLst>
          </p:cNvPr>
          <p:cNvSpPr/>
          <p:nvPr/>
        </p:nvSpPr>
        <p:spPr>
          <a:xfrm rot="20246760">
            <a:off x="7032740" y="3405389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TURKSTREAM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86E1CB8-4C1E-8635-CBB9-4957B8E92F7C}"/>
              </a:ext>
            </a:extLst>
          </p:cNvPr>
          <p:cNvSpPr/>
          <p:nvPr/>
        </p:nvSpPr>
        <p:spPr>
          <a:xfrm>
            <a:off x="5477029" y="2374211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BALKAN STREAM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A0BEB8C-3136-44E8-FB17-8445B841B11F}"/>
              </a:ext>
            </a:extLst>
          </p:cNvPr>
          <p:cNvSpPr/>
          <p:nvPr/>
        </p:nvSpPr>
        <p:spPr>
          <a:xfrm rot="18611988">
            <a:off x="3097886" y="1600081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A93524F-AC96-03E8-8281-5EB9736EEDB9}"/>
              </a:ext>
            </a:extLst>
          </p:cNvPr>
          <p:cNvSpPr/>
          <p:nvPr/>
        </p:nvSpPr>
        <p:spPr>
          <a:xfrm rot="3764554">
            <a:off x="964270" y="1977990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TRANSITGAS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0D3D456-7659-BD44-1DCB-D6D33FC390CA}"/>
              </a:ext>
            </a:extLst>
          </p:cNvPr>
          <p:cNvSpPr/>
          <p:nvPr/>
        </p:nvSpPr>
        <p:spPr>
          <a:xfrm rot="18900000">
            <a:off x="1649660" y="5282697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TRANSMED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DF3C2C-0F64-1B54-2571-46DD9182790F}"/>
              </a:ext>
            </a:extLst>
          </p:cNvPr>
          <p:cNvSpPr/>
          <p:nvPr/>
        </p:nvSpPr>
        <p:spPr>
          <a:xfrm rot="17100000">
            <a:off x="3073369" y="5236667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GREENSTREAM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2B0FAB0-8ACC-832F-214D-253516A017B1}"/>
              </a:ext>
            </a:extLst>
          </p:cNvPr>
          <p:cNvSpPr/>
          <p:nvPr/>
        </p:nvSpPr>
        <p:spPr>
          <a:xfrm rot="2903261">
            <a:off x="3402498" y="3569744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IAP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12AF4A13-34EE-6E92-893E-7C069F5525B2}"/>
              </a:ext>
            </a:extLst>
          </p:cNvPr>
          <p:cNvSpPr/>
          <p:nvPr/>
        </p:nvSpPr>
        <p:spPr>
          <a:xfrm>
            <a:off x="5018078" y="3875611"/>
            <a:ext cx="112375" cy="310798"/>
          </a:xfrm>
          <a:custGeom>
            <a:avLst/>
            <a:gdLst>
              <a:gd name="connsiteX0" fmla="*/ 0 w 1008930"/>
              <a:gd name="connsiteY0" fmla="*/ 0 h 1186292"/>
              <a:gd name="connsiteX1" fmla="*/ 203200 w 1008930"/>
              <a:gd name="connsiteY1" fmla="*/ 254000 h 1186292"/>
              <a:gd name="connsiteX2" fmla="*/ 457200 w 1008930"/>
              <a:gd name="connsiteY2" fmla="*/ 482600 h 1186292"/>
              <a:gd name="connsiteX3" fmla="*/ 698500 w 1008930"/>
              <a:gd name="connsiteY3" fmla="*/ 749300 h 1186292"/>
              <a:gd name="connsiteX4" fmla="*/ 800100 w 1008930"/>
              <a:gd name="connsiteY4" fmla="*/ 863600 h 1186292"/>
              <a:gd name="connsiteX5" fmla="*/ 990600 w 1008930"/>
              <a:gd name="connsiteY5" fmla="*/ 1143000 h 1186292"/>
              <a:gd name="connsiteX6" fmla="*/ 990600 w 1008930"/>
              <a:gd name="connsiteY6" fmla="*/ 1181100 h 11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0" h="1186292">
                <a:moveTo>
                  <a:pt x="0" y="0"/>
                </a:moveTo>
                <a:cubicBezTo>
                  <a:pt x="63500" y="86783"/>
                  <a:pt x="127000" y="173567"/>
                  <a:pt x="203200" y="254000"/>
                </a:cubicBezTo>
                <a:cubicBezTo>
                  <a:pt x="279400" y="334433"/>
                  <a:pt x="374650" y="400050"/>
                  <a:pt x="457200" y="482600"/>
                </a:cubicBezTo>
                <a:cubicBezTo>
                  <a:pt x="539750" y="565150"/>
                  <a:pt x="641350" y="685800"/>
                  <a:pt x="698500" y="749300"/>
                </a:cubicBezTo>
                <a:cubicBezTo>
                  <a:pt x="755650" y="812800"/>
                  <a:pt x="751417" y="797983"/>
                  <a:pt x="800100" y="863600"/>
                </a:cubicBezTo>
                <a:cubicBezTo>
                  <a:pt x="848783" y="929217"/>
                  <a:pt x="958850" y="1090083"/>
                  <a:pt x="990600" y="1143000"/>
                </a:cubicBezTo>
                <a:cubicBezTo>
                  <a:pt x="1022350" y="1195917"/>
                  <a:pt x="1006475" y="1188508"/>
                  <a:pt x="990600" y="1181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30CEDA2-8AC5-EE27-FA38-AB71B4E53B34}"/>
              </a:ext>
            </a:extLst>
          </p:cNvPr>
          <p:cNvCxnSpPr>
            <a:cxnSpLocks/>
            <a:stCxn id="19" idx="42"/>
          </p:cNvCxnSpPr>
          <p:nvPr/>
        </p:nvCxnSpPr>
        <p:spPr>
          <a:xfrm>
            <a:off x="3914526" y="4270645"/>
            <a:ext cx="1185416" cy="73478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AD88831-1BFB-DF2A-F2A1-FA617D124852}"/>
              </a:ext>
            </a:extLst>
          </p:cNvPr>
          <p:cNvSpPr>
            <a:spLocks noChangeAspect="1"/>
          </p:cNvSpPr>
          <p:nvPr/>
        </p:nvSpPr>
        <p:spPr>
          <a:xfrm>
            <a:off x="5186305" y="5001245"/>
            <a:ext cx="144000" cy="14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E0A1DC0-8BB3-7E48-9AA2-EEF84C811CCF}"/>
              </a:ext>
            </a:extLst>
          </p:cNvPr>
          <p:cNvSpPr/>
          <p:nvPr/>
        </p:nvSpPr>
        <p:spPr>
          <a:xfrm rot="2173295">
            <a:off x="4352500" y="5072624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EASTMED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A9DDA08-34B7-1369-6D79-3C5C6B960F8B}"/>
              </a:ext>
            </a:extLst>
          </p:cNvPr>
          <p:cNvCxnSpPr>
            <a:cxnSpLocks/>
          </p:cNvCxnSpPr>
          <p:nvPr/>
        </p:nvCxnSpPr>
        <p:spPr>
          <a:xfrm>
            <a:off x="5355273" y="5179451"/>
            <a:ext cx="923625" cy="72040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408CA80-96DD-8810-F00E-3F66AC0000FE}"/>
              </a:ext>
            </a:extLst>
          </p:cNvPr>
          <p:cNvSpPr>
            <a:spLocks noChangeAspect="1"/>
          </p:cNvSpPr>
          <p:nvPr/>
        </p:nvSpPr>
        <p:spPr>
          <a:xfrm>
            <a:off x="4166018" y="4376589"/>
            <a:ext cx="144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C6581AB-9EF4-6FB0-B596-3144E652A35E}"/>
              </a:ext>
            </a:extLst>
          </p:cNvPr>
          <p:cNvCxnSpPr>
            <a:cxnSpLocks/>
          </p:cNvCxnSpPr>
          <p:nvPr/>
        </p:nvCxnSpPr>
        <p:spPr>
          <a:xfrm flipH="1">
            <a:off x="5054936" y="4531917"/>
            <a:ext cx="162913" cy="4300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B279FB8-8316-A069-CD71-144FD9BF16CE}"/>
              </a:ext>
            </a:extLst>
          </p:cNvPr>
          <p:cNvSpPr>
            <a:spLocks noChangeAspect="1"/>
          </p:cNvSpPr>
          <p:nvPr/>
        </p:nvSpPr>
        <p:spPr>
          <a:xfrm>
            <a:off x="7280048" y="2266426"/>
            <a:ext cx="144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D47C37-B545-A591-3211-E506080411E8}"/>
              </a:ext>
            </a:extLst>
          </p:cNvPr>
          <p:cNvSpPr/>
          <p:nvPr/>
        </p:nvSpPr>
        <p:spPr>
          <a:xfrm>
            <a:off x="5282339" y="5995725"/>
            <a:ext cx="2320277" cy="316344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Israel (via Cyprus)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17083C6-B8E1-B553-B33E-AAE054FE9610}"/>
              </a:ext>
            </a:extLst>
          </p:cNvPr>
          <p:cNvGrpSpPr/>
          <p:nvPr/>
        </p:nvGrpSpPr>
        <p:grpSpPr>
          <a:xfrm>
            <a:off x="7102090" y="1034651"/>
            <a:ext cx="4894884" cy="1756527"/>
            <a:chOff x="7102090" y="1034651"/>
            <a:chExt cx="4894884" cy="175652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2859E87-C821-61A5-E57B-E3B79C7B32C1}"/>
                </a:ext>
              </a:extLst>
            </p:cNvPr>
            <p:cNvGrpSpPr/>
            <p:nvPr/>
          </p:nvGrpSpPr>
          <p:grpSpPr>
            <a:xfrm>
              <a:off x="7102090" y="1034651"/>
              <a:ext cx="4894884" cy="1452658"/>
              <a:chOff x="5493716" y="5402545"/>
              <a:chExt cx="4894884" cy="145265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DCD635D-750C-FA91-59DE-6D6CE54EFD25}"/>
                  </a:ext>
                </a:extLst>
              </p:cNvPr>
              <p:cNvSpPr/>
              <p:nvPr/>
            </p:nvSpPr>
            <p:spPr>
              <a:xfrm>
                <a:off x="8276866" y="5690804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Pipeline (import)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8B88D37-FA6E-BD0B-6595-BF08517CDE83}"/>
                  </a:ext>
                </a:extLst>
              </p:cNvPr>
              <p:cNvSpPr/>
              <p:nvPr/>
            </p:nvSpPr>
            <p:spPr>
              <a:xfrm>
                <a:off x="8276866" y="5955815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Pipeline (bidirectional)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55E324-53B1-14AE-A1E6-C4BA4B92211F}"/>
                  </a:ext>
                </a:extLst>
              </p:cNvPr>
              <p:cNvSpPr/>
              <p:nvPr/>
            </p:nvSpPr>
            <p:spPr>
              <a:xfrm>
                <a:off x="8276866" y="6538859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LNG (operational)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BBC4E7C-D04A-41F5-443B-50ED0A4D96F8}"/>
                  </a:ext>
                </a:extLst>
              </p:cNvPr>
              <p:cNvSpPr/>
              <p:nvPr/>
            </p:nvSpPr>
            <p:spPr>
              <a:xfrm>
                <a:off x="8276866" y="5410200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Intra-EUSAIR points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0806392-E4C6-F200-B25C-0C7F7BAEA139}"/>
                  </a:ext>
                </a:extLst>
              </p:cNvPr>
              <p:cNvSpPr/>
              <p:nvPr/>
            </p:nvSpPr>
            <p:spPr>
              <a:xfrm>
                <a:off x="8266654" y="6254695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Pipeline (export)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F57A134-2707-C59F-7B68-0D99EBED5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5309" y="5543835"/>
                <a:ext cx="431097" cy="4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70C923A-FE35-BA4F-5DA8-86AEA08E4679}"/>
                  </a:ext>
                </a:extLst>
              </p:cNvPr>
              <p:cNvSpPr/>
              <p:nvPr/>
            </p:nvSpPr>
            <p:spPr>
              <a:xfrm>
                <a:off x="5900827" y="5402545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Existing pipeline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C9D29D0-8FE0-5A1C-AB4A-3BFE85B3A9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716" y="5911208"/>
                <a:ext cx="431097" cy="42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4E47B1DC-2C41-CD17-0C43-7754E0D236E2}"/>
                  </a:ext>
                </a:extLst>
              </p:cNvPr>
              <p:cNvSpPr/>
              <p:nvPr/>
            </p:nvSpPr>
            <p:spPr>
              <a:xfrm>
                <a:off x="5889234" y="5769918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Planned pipeline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FD82B81-3070-EEC4-52AF-9404CD47B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6981" y="5456224"/>
                <a:ext cx="144000" cy="144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B7E13DC6-3BF9-E3B5-F95C-72C19CD71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0551" y="6230836"/>
                <a:ext cx="144000" cy="144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28A2E83-D055-33B9-B9B6-1458FF2EE656}"/>
                  </a:ext>
                </a:extLst>
              </p:cNvPr>
              <p:cNvSpPr/>
              <p:nvPr/>
            </p:nvSpPr>
            <p:spPr>
              <a:xfrm>
                <a:off x="5916107" y="6150408"/>
                <a:ext cx="2111734" cy="31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Planned/under construction LNG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7067A05-6AE5-AFB6-4A4F-8E4114482A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344" y="6066311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E7974AB4-C5B7-A498-9753-BD156C603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6981" y="6374836"/>
                <a:ext cx="144000" cy="144000"/>
              </a:xfrm>
              <a:prstGeom prst="rect">
                <a:avLst/>
              </a:prstGeom>
              <a:pattFill prst="lgCheck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BB4342F-E5A8-FDAB-DF41-E98B54B61A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6981" y="5769918"/>
                <a:ext cx="144000" cy="144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943E6E2D-C8D0-266D-6DC5-8D1769A1D1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0344" y="6645163"/>
                <a:ext cx="144000" cy="14400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38E83D1-FE75-16C8-C042-07B4685DBB0D}"/>
                </a:ext>
              </a:extLst>
            </p:cNvPr>
            <p:cNvSpPr/>
            <p:nvPr/>
          </p:nvSpPr>
          <p:spPr>
            <a:xfrm>
              <a:off x="9585355" y="2567495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F4BEB91-7E9D-4281-0320-E9D1C2CD5ED5}"/>
                </a:ext>
              </a:extLst>
            </p:cNvPr>
            <p:cNvSpPr/>
            <p:nvPr/>
          </p:nvSpPr>
          <p:spPr>
            <a:xfrm>
              <a:off x="9875028" y="2474834"/>
              <a:ext cx="2111734" cy="316344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UGS (operational)</a:t>
              </a:r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60ED2945-E408-B0BE-CA04-0449DCB2EFA6}"/>
              </a:ext>
            </a:extLst>
          </p:cNvPr>
          <p:cNvSpPr/>
          <p:nvPr/>
        </p:nvSpPr>
        <p:spPr>
          <a:xfrm>
            <a:off x="3524119" y="2945089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9A9C00A-928E-95B5-102D-D1BC8C517175}"/>
              </a:ext>
            </a:extLst>
          </p:cNvPr>
          <p:cNvSpPr/>
          <p:nvPr/>
        </p:nvSpPr>
        <p:spPr>
          <a:xfrm>
            <a:off x="2977975" y="3447622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0919549-DD0F-A2A4-03F4-40460C26FB4B}"/>
              </a:ext>
            </a:extLst>
          </p:cNvPr>
          <p:cNvSpPr/>
          <p:nvPr/>
        </p:nvSpPr>
        <p:spPr>
          <a:xfrm>
            <a:off x="7314072" y="2719178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46FF368-EA3A-348D-BEF1-B3CB56DD9949}"/>
              </a:ext>
            </a:extLst>
          </p:cNvPr>
          <p:cNvSpPr/>
          <p:nvPr/>
        </p:nvSpPr>
        <p:spPr>
          <a:xfrm>
            <a:off x="7497608" y="2633006"/>
            <a:ext cx="211173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Planned UGS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8F4CAF25-5766-6EA4-2F8F-03FEA20644B0}"/>
              </a:ext>
            </a:extLst>
          </p:cNvPr>
          <p:cNvSpPr/>
          <p:nvPr/>
        </p:nvSpPr>
        <p:spPr>
          <a:xfrm>
            <a:off x="4739656" y="319177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AF3B62C-2496-8865-9212-AB5E104A22BB}"/>
              </a:ext>
            </a:extLst>
          </p:cNvPr>
          <p:cNvCxnSpPr>
            <a:cxnSpLocks/>
            <a:stCxn id="17" idx="47"/>
          </p:cNvCxnSpPr>
          <p:nvPr/>
        </p:nvCxnSpPr>
        <p:spPr>
          <a:xfrm flipH="1">
            <a:off x="3945256" y="4214055"/>
            <a:ext cx="1181001" cy="9508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3A9F19F-E5CA-7D38-759D-200E216F73BB}"/>
              </a:ext>
            </a:extLst>
          </p:cNvPr>
          <p:cNvSpPr/>
          <p:nvPr/>
        </p:nvSpPr>
        <p:spPr>
          <a:xfrm rot="21361702">
            <a:off x="3615095" y="3948866"/>
            <a:ext cx="1481304" cy="31634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TAP</a:t>
            </a:r>
          </a:p>
        </p:txBody>
      </p:sp>
    </p:spTree>
    <p:extLst>
      <p:ext uri="{BB962C8B-B14F-4D97-AF65-F5344CB8AC3E}">
        <p14:creationId xmlns:p14="http://schemas.microsoft.com/office/powerpoint/2010/main" val="85901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76DA-B97F-D667-BF98-D742456D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electricity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CC96-EF0C-1D69-7166-18337804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2" name="Picture 11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91486430-6E41-2FCE-865E-E91EEA07E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59" y="1116076"/>
            <a:ext cx="7256482" cy="4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8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C0EE-D69A-413E-A71F-E296C938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DDFACF2-615E-4505-88A9-5D57CE56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57290"/>
              </p:ext>
            </p:extLst>
          </p:nvPr>
        </p:nvGraphicFramePr>
        <p:xfrm>
          <a:off x="704086" y="1923470"/>
          <a:ext cx="10515599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92151">
                  <a:extLst>
                    <a:ext uri="{9D8B030D-6E8A-4147-A177-3AD203B41FA5}">
                      <a16:colId xmlns:a16="http://schemas.microsoft.com/office/drawing/2014/main" val="2744729621"/>
                    </a:ext>
                  </a:extLst>
                </a:gridCol>
                <a:gridCol w="9923448">
                  <a:extLst>
                    <a:ext uri="{9D8B030D-6E8A-4147-A177-3AD203B41FA5}">
                      <a16:colId xmlns:a16="http://schemas.microsoft.com/office/drawing/2014/main" val="72417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Fundamentals of the electricity and gas sectors in the Adriatic-Ionian region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1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status of market development in the Adriatic-Ionian region</a:t>
                      </a:r>
                      <a:endParaRPr lang="en-US" sz="2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 needed to integrate energy markets in the Adriatic-Ionian region</a:t>
                      </a:r>
                    </a:p>
                  </a:txBody>
                  <a:tcPr marT="137160" marB="137160" anchor="ctr">
                    <a:solidFill>
                      <a:srgbClr val="BBC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135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368F9-1456-426D-9250-0A4CFC5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13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C6E0-5819-1EF1-C643-18D1A025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market development in the region (gas)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49DA-23B3-7FAD-F208-EDC80BC4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72A8-6E45-465C-BAA0-F2E1128EF5C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EE86-5513-E978-4232-7C9C187B7757}"/>
              </a:ext>
            </a:extLst>
          </p:cNvPr>
          <p:cNvSpPr/>
          <p:nvPr/>
        </p:nvSpPr>
        <p:spPr>
          <a:xfrm>
            <a:off x="704085" y="1757904"/>
            <a:ext cx="10515600" cy="672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Relevant questions to assess gaps with respect to the European “target model”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391C6-30D5-4620-61AB-A182FF008874}"/>
              </a:ext>
            </a:extLst>
          </p:cNvPr>
          <p:cNvSpPr/>
          <p:nvPr/>
        </p:nvSpPr>
        <p:spPr>
          <a:xfrm>
            <a:off x="704083" y="3280314"/>
            <a:ext cx="5948963" cy="6726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 a Virtual Trading Point (VTP) established?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8667D-62CE-6412-8925-0632CD92E873}"/>
              </a:ext>
            </a:extLst>
          </p:cNvPr>
          <p:cNvSpPr/>
          <p:nvPr/>
        </p:nvSpPr>
        <p:spPr>
          <a:xfrm>
            <a:off x="704082" y="4064081"/>
            <a:ext cx="5948963" cy="6726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 transmission capacity allocated in a transparent, effective and efficient manner?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8568239-2FC1-966A-B596-5AC3BDFF39BF}"/>
              </a:ext>
            </a:extLst>
          </p:cNvPr>
          <p:cNvSpPr/>
          <p:nvPr/>
        </p:nvSpPr>
        <p:spPr>
          <a:xfrm rot="5400000">
            <a:off x="6468776" y="3947790"/>
            <a:ext cx="945931" cy="23258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561D9-4E14-2D10-6742-8207505CA6EC}"/>
              </a:ext>
            </a:extLst>
          </p:cNvPr>
          <p:cNvSpPr/>
          <p:nvPr/>
        </p:nvSpPr>
        <p:spPr>
          <a:xfrm>
            <a:off x="7230437" y="3280313"/>
            <a:ext cx="3989248" cy="145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Integration of national markets under the EU framework (entry-exit model)</a:t>
            </a:r>
          </a:p>
        </p:txBody>
      </p:sp>
    </p:spTree>
    <p:extLst>
      <p:ext uri="{BB962C8B-B14F-4D97-AF65-F5344CB8AC3E}">
        <p14:creationId xmlns:p14="http://schemas.microsoft.com/office/powerpoint/2010/main" val="4826402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Custom 3">
      <a:dk1>
        <a:srgbClr val="13294B"/>
      </a:dk1>
      <a:lt1>
        <a:sysClr val="window" lastClr="FFFFFF"/>
      </a:lt1>
      <a:dk2>
        <a:srgbClr val="44546A"/>
      </a:dk2>
      <a:lt2>
        <a:srgbClr val="E7E6E6"/>
      </a:lt2>
      <a:accent1>
        <a:srgbClr val="13294B"/>
      </a:accent1>
      <a:accent2>
        <a:srgbClr val="E1523E"/>
      </a:accent2>
      <a:accent3>
        <a:srgbClr val="62B5E5"/>
      </a:accent3>
      <a:accent4>
        <a:srgbClr val="FFC301"/>
      </a:accent4>
      <a:accent5>
        <a:srgbClr val="FFDC8D"/>
      </a:accent5>
      <a:accent6>
        <a:srgbClr val="02893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eauty.pptx" id="{1C1FA2A8-7CAC-44D2-95D7-366E5FF8175D}" vid="{3F2DFDC8-D537-472B-B233-D1C02CB7C684}"/>
    </a:ext>
  </a:extLst>
</a:theme>
</file>

<file path=ppt/theme/theme2.xml><?xml version="1.0" encoding="utf-8"?>
<a:theme xmlns:a="http://schemas.openxmlformats.org/drawingml/2006/main" name="2_Tema di Office">
  <a:themeElements>
    <a:clrScheme name="Custom 3">
      <a:dk1>
        <a:srgbClr val="13294B"/>
      </a:dk1>
      <a:lt1>
        <a:sysClr val="window" lastClr="FFFFFF"/>
      </a:lt1>
      <a:dk2>
        <a:srgbClr val="44546A"/>
      </a:dk2>
      <a:lt2>
        <a:srgbClr val="E7E6E6"/>
      </a:lt2>
      <a:accent1>
        <a:srgbClr val="13294B"/>
      </a:accent1>
      <a:accent2>
        <a:srgbClr val="E1523E"/>
      </a:accent2>
      <a:accent3>
        <a:srgbClr val="62B5E5"/>
      </a:accent3>
      <a:accent4>
        <a:srgbClr val="FFC301"/>
      </a:accent4>
      <a:accent5>
        <a:srgbClr val="FFDC8D"/>
      </a:accent5>
      <a:accent6>
        <a:srgbClr val="02893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eauty.pptx" id="{1C1FA2A8-7CAC-44D2-95D7-366E5FF8175D}" vid="{3F2DFDC8-D537-472B-B233-D1C02CB7C68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DFC_presentazione</Template>
  <TotalTime>3925</TotalTime>
  <Words>1793</Words>
  <Application>Microsoft Office PowerPoint</Application>
  <PresentationFormat>Widescreen</PresentationFormat>
  <Paragraphs>443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1_Tema di Office</vt:lpstr>
      <vt:lpstr>2_Tema di Office</vt:lpstr>
      <vt:lpstr>Road Map towards a EUSAIR Power Exchange and Natural Gas Trading Hub for the Adriatic and Ionian Region  Outlook and Proposals</vt:lpstr>
      <vt:lpstr>Objectives of the project</vt:lpstr>
      <vt:lpstr>Agenda</vt:lpstr>
      <vt:lpstr>Fundamentals of the electricity and gas sectors in the region</vt:lpstr>
      <vt:lpstr>The evolution of the gas sector is in the hands of national authorities</vt:lpstr>
      <vt:lpstr>The gas network</vt:lpstr>
      <vt:lpstr>The electricity network</vt:lpstr>
      <vt:lpstr>Agenda</vt:lpstr>
      <vt:lpstr>Status of market development in the region (gas)</vt:lpstr>
      <vt:lpstr>Status of market development in the region (electricity)</vt:lpstr>
      <vt:lpstr>Current status of market development in the Adriatic-Ionian region</vt:lpstr>
      <vt:lpstr>Agenda</vt:lpstr>
      <vt:lpstr>The current EU market setting sets the pathway for market integration in the Adriatic-Ionian region</vt:lpstr>
      <vt:lpstr>The implementation of the integration strategy is made easier by the constraints set at European level</vt:lpstr>
      <vt:lpstr>What is needed to become NEMO?</vt:lpstr>
      <vt:lpstr>Actions for market integration (electricity)</vt:lpstr>
      <vt:lpstr>Actions for market integration (gas)</vt:lpstr>
      <vt:lpstr>Q&amp;A session</vt:lpstr>
      <vt:lpstr>PowerPoint Presentation</vt:lpstr>
      <vt:lpstr>Backup</vt:lpstr>
      <vt:lpstr>Ample gas import capacity into the region</vt:lpstr>
      <vt:lpstr>Status of market development in the region (gas) / 2</vt:lpstr>
      <vt:lpstr>Status of market development in the region (electricity) /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Guido Cervigni</cp:lastModifiedBy>
  <cp:revision>71</cp:revision>
  <cp:lastPrinted>2020-09-24T07:04:33Z</cp:lastPrinted>
  <dcterms:created xsi:type="dcterms:W3CDTF">2022-12-13T08:02:45Z</dcterms:created>
  <dcterms:modified xsi:type="dcterms:W3CDTF">2023-05-24T07:11:44Z</dcterms:modified>
</cp:coreProperties>
</file>