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8" r:id="rId5"/>
    <p:sldId id="314" r:id="rId6"/>
    <p:sldId id="297" r:id="rId7"/>
    <p:sldId id="296" r:id="rId8"/>
    <p:sldId id="313" r:id="rId9"/>
    <p:sldId id="299" r:id="rId10"/>
    <p:sldId id="300" r:id="rId11"/>
    <p:sldId id="312" r:id="rId12"/>
    <p:sldId id="298" r:id="rId13"/>
    <p:sldId id="301" r:id="rId14"/>
    <p:sldId id="315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11347CB-AE5B-4229-8066-FDDD5402251E}">
          <p14:sldIdLst>
            <p14:sldId id="258"/>
            <p14:sldId id="314"/>
            <p14:sldId id="297"/>
            <p14:sldId id="296"/>
            <p14:sldId id="313"/>
            <p14:sldId id="299"/>
            <p14:sldId id="300"/>
            <p14:sldId id="312"/>
          </p14:sldIdLst>
        </p14:section>
        <p14:section name="Untitled Section" id="{9F48D9F4-1A7D-4A6B-BEF0-F0B937A34CCF}">
          <p14:sldIdLst>
            <p14:sldId id="298"/>
            <p14:sldId id="301"/>
            <p14:sldId id="315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6B1"/>
    <a:srgbClr val="024B9C"/>
    <a:srgbClr val="035DC1"/>
    <a:srgbClr val="024EA2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9" autoAdjust="0"/>
    <p:restoredTop sz="76781" autoAdjust="0"/>
  </p:normalViewPr>
  <p:slideViewPr>
    <p:cSldViewPr snapToGrid="0">
      <p:cViewPr varScale="1">
        <p:scale>
          <a:sx n="53" d="100"/>
          <a:sy n="53" d="100"/>
        </p:scale>
        <p:origin x="752" y="36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202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566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968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211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431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122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623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268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022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stages/home_e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futureu.europa.eu/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c.europa.eu/regional_policy/en/policy/communication/youth4region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DG REGIO </a:t>
            </a:r>
            <a:r>
              <a:rPr lang="de-DE" dirty="0" err="1" smtClean="0"/>
              <a:t>activities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engage</a:t>
            </a:r>
            <a:r>
              <a:rPr lang="de-DE" dirty="0" smtClean="0"/>
              <a:t> Youth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/>
              <a:t>Presentation</a:t>
            </a:r>
            <a:r>
              <a:rPr lang="de-DE" dirty="0" smtClean="0"/>
              <a:t> for </a:t>
            </a:r>
            <a:r>
              <a:rPr lang="en-GB" b="1" dirty="0"/>
              <a:t>MANY GENERATIONS - ONE FUTURE!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Nadine </a:t>
            </a:r>
            <a:r>
              <a:rPr lang="de-DE" dirty="0" err="1" smtClean="0"/>
              <a:t>Lakhal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7015" y="1356394"/>
            <a:ext cx="10905699" cy="3881904"/>
          </a:xfrm>
        </p:spPr>
        <p:txBody>
          <a:bodyPr/>
          <a:lstStyle/>
          <a:p>
            <a:r>
              <a:rPr lang="de-DE" dirty="0" err="1" smtClean="0"/>
              <a:t>Twice</a:t>
            </a:r>
            <a:r>
              <a:rPr lang="de-DE" dirty="0" smtClean="0"/>
              <a:t> a </a:t>
            </a:r>
            <a:r>
              <a:rPr lang="de-DE" dirty="0" err="1" smtClean="0"/>
              <a:t>year</a:t>
            </a:r>
            <a:r>
              <a:rPr lang="de-DE" dirty="0" smtClean="0"/>
              <a:t>, </a:t>
            </a:r>
            <a:r>
              <a:rPr lang="en-US" dirty="0" smtClean="0"/>
              <a:t>5-month </a:t>
            </a:r>
            <a:r>
              <a:rPr lang="en-US" dirty="0"/>
              <a:t>paid internships in EU Directorates, Institutions and </a:t>
            </a:r>
            <a:r>
              <a:rPr lang="en-US" dirty="0" smtClean="0"/>
              <a:t>agencies</a:t>
            </a:r>
          </a:p>
          <a:p>
            <a:r>
              <a:rPr lang="en-US" dirty="0" smtClean="0"/>
              <a:t>Requirements: </a:t>
            </a:r>
            <a:r>
              <a:rPr lang="en-GB" dirty="0"/>
              <a:t>University degree or equivalent, of at least 3 years of study, corresponding to a complete cycle (Bachelor's</a:t>
            </a:r>
            <a:r>
              <a:rPr lang="en-GB" dirty="0" smtClean="0"/>
              <a:t>)	 	 	 </a:t>
            </a:r>
            <a:r>
              <a:rPr lang="en-GB" dirty="0"/>
              <a:t>&amp; language proof</a:t>
            </a:r>
          </a:p>
          <a:p>
            <a:r>
              <a:rPr lang="de-DE" dirty="0" smtClean="0"/>
              <a:t>Next </a:t>
            </a:r>
            <a:r>
              <a:rPr lang="de-DE" dirty="0" err="1"/>
              <a:t>traineeship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March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July</a:t>
            </a:r>
            <a:r>
              <a:rPr lang="de-DE" dirty="0"/>
              <a:t> 2022</a:t>
            </a:r>
          </a:p>
          <a:p>
            <a:r>
              <a:rPr lang="de-DE" dirty="0" smtClean="0"/>
              <a:t>Open </a:t>
            </a:r>
            <a:r>
              <a:rPr lang="de-DE" dirty="0" err="1" smtClean="0"/>
              <a:t>to</a:t>
            </a:r>
            <a:r>
              <a:rPr lang="de-DE" dirty="0" smtClean="0"/>
              <a:t> EU </a:t>
            </a:r>
            <a:r>
              <a:rPr lang="de-DE" dirty="0" err="1" smtClean="0"/>
              <a:t>Memeber</a:t>
            </a:r>
            <a:r>
              <a:rPr lang="de-DE" dirty="0" smtClean="0"/>
              <a:t> States </a:t>
            </a:r>
            <a:r>
              <a:rPr lang="de-DE" dirty="0" err="1" smtClean="0"/>
              <a:t>and</a:t>
            </a:r>
            <a:r>
              <a:rPr lang="de-DE" dirty="0" smtClean="0"/>
              <a:t> for 				           </a:t>
            </a:r>
            <a:r>
              <a:rPr lang="de-DE" dirty="0" err="1" smtClean="0"/>
              <a:t>enlargement</a:t>
            </a:r>
            <a:r>
              <a:rPr lang="de-DE" dirty="0" smtClean="0"/>
              <a:t> countries of the Western Balkans</a:t>
            </a:r>
          </a:p>
          <a:p>
            <a:r>
              <a:rPr lang="de-DE" dirty="0" err="1" smtClean="0"/>
              <a:t>Apply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:					     </a:t>
            </a:r>
            <a:r>
              <a:rPr lang="de-DE" dirty="0" smtClean="0">
                <a:hlinkClick r:id="rId3"/>
              </a:rPr>
              <a:t>https</a:t>
            </a:r>
            <a:r>
              <a:rPr lang="de-DE" dirty="0">
                <a:hlinkClick r:id="rId3"/>
              </a:rPr>
              <a:t>://</a:t>
            </a:r>
            <a:r>
              <a:rPr lang="de-DE" dirty="0" smtClean="0">
                <a:hlinkClick r:id="rId3"/>
              </a:rPr>
              <a:t>ec.europa.eu/stages/home_en</a:t>
            </a:r>
            <a:r>
              <a:rPr lang="de-DE" dirty="0" smtClean="0"/>
              <a:t> </a:t>
            </a:r>
          </a:p>
          <a:p>
            <a:r>
              <a:rPr lang="de-DE" dirty="0" smtClean="0"/>
              <a:t>Alternative: </a:t>
            </a:r>
            <a:r>
              <a:rPr lang="de-DE" dirty="0" err="1" smtClean="0"/>
              <a:t>Stagiare</a:t>
            </a:r>
            <a:r>
              <a:rPr lang="de-DE" dirty="0" smtClean="0"/>
              <a:t> </a:t>
            </a:r>
            <a:r>
              <a:rPr lang="de-DE" dirty="0" err="1" smtClean="0"/>
              <a:t>Atypique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Blue Book Traineeship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54" y="3140995"/>
            <a:ext cx="5020706" cy="293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0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5672" y="1777499"/>
            <a:ext cx="10905699" cy="3881904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a citizen-led series of debates and discussions that will enable people from across Europe to share their ideas and help shape our common </a:t>
            </a:r>
            <a:r>
              <a:rPr lang="en-US" dirty="0" smtClean="0"/>
              <a:t>future</a:t>
            </a:r>
          </a:p>
          <a:p>
            <a:r>
              <a:rPr lang="en-US" dirty="0"/>
              <a:t>inaugural hybrid event on </a:t>
            </a:r>
            <a:r>
              <a:rPr lang="de-DE" dirty="0"/>
              <a:t>9 May 2021 on Europe </a:t>
            </a:r>
            <a:r>
              <a:rPr lang="de-DE" dirty="0" smtClean="0"/>
              <a:t>Day</a:t>
            </a:r>
            <a:endParaRPr lang="en-US" dirty="0" smtClean="0"/>
          </a:p>
          <a:p>
            <a:r>
              <a:rPr lang="en-US" dirty="0" smtClean="0"/>
              <a:t>Platform launched to forward your ideas on 10 priorities, participate in events to share them and </a:t>
            </a:r>
            <a:r>
              <a:rPr lang="en-US" dirty="0" err="1" smtClean="0"/>
              <a:t>organise</a:t>
            </a:r>
            <a:r>
              <a:rPr lang="en-US" dirty="0" smtClean="0"/>
              <a:t> events 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://futureu.europa.eu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b="1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Conference on the Future of Europe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537" y="1434929"/>
            <a:ext cx="4331368" cy="257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5597" y="3261253"/>
            <a:ext cx="9792120" cy="3286018"/>
          </a:xfrm>
        </p:spPr>
        <p:txBody>
          <a:bodyPr wrap="square" anchor="b" anchorCtr="0"/>
          <a:lstStyle/>
          <a:p>
            <a:r>
              <a:rPr lang="de-DE" sz="3600" dirty="0" smtClean="0">
                <a:solidFill>
                  <a:schemeClr val="tx2">
                    <a:lumMod val="50000"/>
                  </a:schemeClr>
                </a:solidFill>
              </a:rPr>
              <a:t>Follow </a:t>
            </a:r>
            <a:r>
              <a:rPr lang="de-DE" sz="3600" dirty="0" err="1" smtClean="0">
                <a:solidFill>
                  <a:schemeClr val="tx2">
                    <a:lumMod val="50000"/>
                  </a:schemeClr>
                </a:solidFill>
              </a:rPr>
              <a:t>us</a:t>
            </a:r>
            <a:r>
              <a:rPr lang="de-DE" sz="3600" dirty="0" smtClean="0">
                <a:solidFill>
                  <a:schemeClr val="tx2">
                    <a:lumMod val="50000"/>
                  </a:schemeClr>
                </a:solidFill>
              </a:rPr>
              <a:t> on</a:t>
            </a:r>
          </a:p>
          <a:p>
            <a:r>
              <a:rPr lang="de-DE" sz="3600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de-DE" sz="3200" dirty="0" smtClean="0">
                <a:solidFill>
                  <a:schemeClr val="tx2">
                    <a:lumMod val="50000"/>
                  </a:schemeClr>
                </a:solidFill>
              </a:rPr>
              <a:t>@</a:t>
            </a:r>
            <a:r>
              <a:rPr lang="de-DE" sz="3200" dirty="0" err="1" smtClean="0">
                <a:solidFill>
                  <a:schemeClr val="tx2">
                    <a:lumMod val="50000"/>
                  </a:schemeClr>
                </a:solidFill>
              </a:rPr>
              <a:t>RegioInterreg</a:t>
            </a:r>
            <a:endParaRPr lang="de-DE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de-DE" sz="3200" dirty="0" smtClean="0">
                <a:solidFill>
                  <a:schemeClr val="bg2">
                    <a:lumMod val="10000"/>
                  </a:schemeClr>
                </a:solidFill>
              </a:rPr>
              <a:t>     @</a:t>
            </a:r>
            <a:r>
              <a:rPr lang="de-DE" sz="3200" dirty="0" err="1" smtClean="0">
                <a:solidFill>
                  <a:schemeClr val="bg2">
                    <a:lumMod val="10000"/>
                  </a:schemeClr>
                </a:solidFill>
              </a:rPr>
              <a:t>EURegionInterreg</a:t>
            </a:r>
            <a:endParaRPr lang="de-DE" sz="32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de-DE" sz="3200" dirty="0" smtClean="0">
                <a:solidFill>
                  <a:schemeClr val="accent6"/>
                </a:solidFill>
              </a:rPr>
              <a:t>               </a:t>
            </a:r>
            <a:r>
              <a:rPr lang="de-DE" sz="3200" dirty="0" smtClean="0">
                <a:solidFill>
                  <a:schemeClr val="bg2">
                    <a:lumMod val="10000"/>
                  </a:schemeClr>
                </a:solidFill>
              </a:rPr>
              <a:t>Youth </a:t>
            </a:r>
            <a:r>
              <a:rPr lang="de-DE" sz="3200" dirty="0">
                <a:solidFill>
                  <a:schemeClr val="bg2">
                    <a:lumMod val="10000"/>
                  </a:schemeClr>
                </a:solidFill>
              </a:rPr>
              <a:t>&amp; Interreg – </a:t>
            </a:r>
            <a:r>
              <a:rPr lang="de-DE" sz="3200" dirty="0" err="1">
                <a:solidFill>
                  <a:schemeClr val="bg2">
                    <a:lumMod val="10000"/>
                  </a:schemeClr>
                </a:solidFill>
              </a:rPr>
              <a:t>Manifesto</a:t>
            </a:r>
            <a:r>
              <a:rPr lang="de-DE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bg2">
                    <a:lumMod val="10000"/>
                  </a:schemeClr>
                </a:solidFill>
              </a:rPr>
              <a:t>core</a:t>
            </a:r>
            <a:r>
              <a:rPr lang="de-DE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bg2">
                    <a:lumMod val="10000"/>
                  </a:schemeClr>
                </a:solidFill>
              </a:rPr>
              <a:t>group</a:t>
            </a:r>
            <a:endParaRPr lang="en-GB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18" y="4550455"/>
            <a:ext cx="619166" cy="568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56" y="5234183"/>
            <a:ext cx="578809" cy="598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97" y="6000896"/>
            <a:ext cx="1682835" cy="54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1737" y="1491916"/>
            <a:ext cx="11082161" cy="4215613"/>
          </a:xfrm>
        </p:spPr>
        <p:txBody>
          <a:bodyPr/>
          <a:lstStyle/>
          <a:p>
            <a:r>
              <a:rPr lang="en-US" dirty="0"/>
              <a:t>Targets all regions and cities in the European </a:t>
            </a:r>
            <a:r>
              <a:rPr lang="en-US" dirty="0" smtClean="0"/>
              <a:t>Union </a:t>
            </a:r>
            <a:r>
              <a:rPr lang="en-US" dirty="0"/>
              <a:t>in order to support job creation, business competitiveness, economic growth, sustainable development, and improve citizens’ quality of </a:t>
            </a:r>
            <a:r>
              <a:rPr lang="en-US" dirty="0" smtClean="0"/>
              <a:t>life.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Macro-regional strategies 					                (EUSBSR, EUSDR, EUSAIR, EUSALP)</a:t>
            </a:r>
          </a:p>
          <a:p>
            <a:r>
              <a:rPr lang="en-US" dirty="0" smtClean="0"/>
              <a:t>Interreg </a:t>
            </a:r>
            <a:r>
              <a:rPr lang="en-US" dirty="0" err="1" smtClean="0"/>
              <a:t>programmes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cooperation between Member States and between Member States and non-EU countries (support to enlargement)		</a:t>
            </a:r>
          </a:p>
          <a:p>
            <a:pPr marL="0" indent="0">
              <a:buNone/>
            </a:pPr>
            <a:r>
              <a:rPr lang="en-US" dirty="0" err="1" smtClean="0"/>
              <a:t>cross-border</a:t>
            </a:r>
            <a:r>
              <a:rPr lang="en-US" dirty="0"/>
              <a:t>, transnational, interregional </a:t>
            </a:r>
            <a:r>
              <a:rPr lang="en-US" dirty="0" err="1" smtClean="0"/>
              <a:t>programmes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				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3248" y="1043268"/>
            <a:ext cx="10515600" cy="782357"/>
          </a:xfrm>
        </p:spPr>
        <p:txBody>
          <a:bodyPr/>
          <a:lstStyle/>
          <a:p>
            <a:r>
              <a:rPr lang="en-GB" b="1" dirty="0" smtClean="0">
                <a:solidFill>
                  <a:srgbClr val="003366"/>
                </a:solidFill>
              </a:rPr>
              <a:t/>
            </a:r>
            <a:br>
              <a:rPr lang="en-GB" b="1" dirty="0" smtClean="0">
                <a:solidFill>
                  <a:srgbClr val="003366"/>
                </a:solidFill>
              </a:rPr>
            </a:br>
            <a:r>
              <a:rPr lang="en-GB" b="1" dirty="0">
                <a:solidFill>
                  <a:srgbClr val="003366"/>
                </a:solidFill>
              </a:rPr>
              <a:t/>
            </a:r>
            <a:br>
              <a:rPr lang="en-GB" b="1" dirty="0">
                <a:solidFill>
                  <a:srgbClr val="003366"/>
                </a:solidFill>
              </a:rPr>
            </a:br>
            <a:r>
              <a:rPr lang="en-GB" b="1" dirty="0" smtClean="0">
                <a:solidFill>
                  <a:srgbClr val="003366"/>
                </a:solidFill>
              </a:rPr>
              <a:t/>
            </a:r>
            <a:br>
              <a:rPr lang="en-GB" b="1" dirty="0" smtClean="0">
                <a:solidFill>
                  <a:srgbClr val="003366"/>
                </a:solidFill>
              </a:rPr>
            </a:br>
            <a:r>
              <a:rPr lang="en-GB" b="1" dirty="0" smtClean="0">
                <a:solidFill>
                  <a:srgbClr val="003366"/>
                </a:solidFill>
              </a:rPr>
              <a:t>Cohesion </a:t>
            </a:r>
            <a:r>
              <a:rPr lang="en-GB" b="1" dirty="0">
                <a:solidFill>
                  <a:srgbClr val="003366"/>
                </a:solidFill>
              </a:rPr>
              <a:t>Policy is the EU’s main investment </a:t>
            </a:r>
            <a:r>
              <a:rPr lang="en-GB" b="1" dirty="0" smtClean="0">
                <a:solidFill>
                  <a:srgbClr val="003366"/>
                </a:solidFill>
              </a:rPr>
              <a:t>policy</a:t>
            </a:r>
            <a:br>
              <a:rPr lang="en-GB" b="1" dirty="0" smtClean="0">
                <a:solidFill>
                  <a:srgbClr val="003366"/>
                </a:solidFill>
              </a:rPr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147" y="2756315"/>
            <a:ext cx="5387965" cy="223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7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10436" y="598511"/>
            <a:ext cx="5334740" cy="37579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2306" y="446111"/>
            <a:ext cx="4648694" cy="782357"/>
          </a:xfrm>
        </p:spPr>
        <p:txBody>
          <a:bodyPr/>
          <a:lstStyle/>
          <a:p>
            <a:r>
              <a:rPr lang="de-DE" dirty="0" smtClean="0"/>
              <a:t>Youth </a:t>
            </a:r>
            <a:r>
              <a:rPr lang="de-DE" dirty="0" err="1" smtClean="0"/>
              <a:t>Manifesto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01963" y="1380868"/>
            <a:ext cx="10932870" cy="806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Youth Manifesto for Young People </a:t>
            </a:r>
            <a:endParaRPr lang="en-US" sz="2600" i="1" dirty="0" smtClean="0"/>
          </a:p>
          <a:p>
            <a:r>
              <a:rPr lang="en-US" sz="2600" i="1" dirty="0" smtClean="0"/>
              <a:t>by </a:t>
            </a:r>
            <a:r>
              <a:rPr lang="en-US" sz="2600" i="1" dirty="0"/>
              <a:t>Young </a:t>
            </a:r>
            <a:r>
              <a:rPr lang="en-US" sz="2600" i="1" dirty="0" smtClean="0"/>
              <a:t>People </a:t>
            </a:r>
            <a:r>
              <a:rPr lang="en-US" sz="2600" i="1" dirty="0"/>
              <a:t>to shape European </a:t>
            </a:r>
            <a:endParaRPr lang="en-US" sz="2600" i="1" dirty="0" smtClean="0"/>
          </a:p>
          <a:p>
            <a:r>
              <a:rPr lang="en-US" sz="2600" dirty="0" smtClean="0"/>
              <a:t>Cooperation Policy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 smtClean="0"/>
              <a:t>Including Interreg </a:t>
            </a:r>
            <a:r>
              <a:rPr lang="en-US" sz="2600" dirty="0"/>
              <a:t>Managing </a:t>
            </a:r>
            <a:r>
              <a:rPr lang="en-US" sz="2600" dirty="0" smtClean="0"/>
              <a:t>Authorities, </a:t>
            </a:r>
          </a:p>
          <a:p>
            <a:r>
              <a:rPr lang="en-US" sz="2600" dirty="0" smtClean="0"/>
              <a:t>project </a:t>
            </a:r>
            <a:r>
              <a:rPr lang="en-US" sz="2600" dirty="0"/>
              <a:t>beneficiaries </a:t>
            </a:r>
            <a:r>
              <a:rPr lang="en-US" sz="2600" dirty="0" smtClean="0"/>
              <a:t>and </a:t>
            </a:r>
            <a:r>
              <a:rPr lang="en-US" sz="2600" dirty="0"/>
              <a:t>Macro </a:t>
            </a:r>
            <a:endParaRPr lang="en-US" sz="2600" dirty="0" smtClean="0"/>
          </a:p>
          <a:p>
            <a:r>
              <a:rPr lang="en-US" sz="2600" dirty="0" smtClean="0"/>
              <a:t>Regional Strategies</a:t>
            </a:r>
          </a:p>
          <a:p>
            <a:endParaRPr lang="en-US" sz="2600" dirty="0"/>
          </a:p>
          <a:p>
            <a:r>
              <a:rPr lang="en-US" sz="2600" dirty="0" smtClean="0"/>
              <a:t>Express </a:t>
            </a:r>
            <a:r>
              <a:rPr lang="en-US" sz="2600" b="1" dirty="0" smtClean="0"/>
              <a:t>five</a:t>
            </a:r>
            <a:r>
              <a:rPr lang="en-US" sz="2600" b="1" dirty="0"/>
              <a:t> areas of concerns</a:t>
            </a:r>
            <a:r>
              <a:rPr lang="en-US" sz="2600" dirty="0"/>
              <a:t>: </a:t>
            </a:r>
          </a:p>
          <a:p>
            <a:r>
              <a:rPr lang="en-US" sz="2600" dirty="0" smtClean="0"/>
              <a:t>1) education </a:t>
            </a:r>
            <a:r>
              <a:rPr lang="en-US" sz="2600" dirty="0"/>
              <a:t>and training opportunities; </a:t>
            </a:r>
            <a:r>
              <a:rPr lang="en-US" sz="2600" dirty="0" smtClean="0"/>
              <a:t>2)</a:t>
            </a:r>
            <a:r>
              <a:rPr lang="en-US" sz="2600" dirty="0"/>
              <a:t> employment and job </a:t>
            </a:r>
            <a:r>
              <a:rPr lang="en-US" sz="2600" dirty="0" smtClean="0"/>
              <a:t>market;</a:t>
            </a:r>
          </a:p>
          <a:p>
            <a:r>
              <a:rPr lang="en-US" sz="2600" dirty="0" smtClean="0"/>
              <a:t>3</a:t>
            </a:r>
            <a:r>
              <a:rPr lang="en-US" sz="2600" dirty="0"/>
              <a:t>) </a:t>
            </a:r>
            <a:r>
              <a:rPr lang="en-US" sz="2600" dirty="0" err="1"/>
              <a:t>digitalisation</a:t>
            </a:r>
            <a:r>
              <a:rPr lang="en-US" sz="2600" dirty="0"/>
              <a:t>; 4) climate change; 5) citizens' engagement.  </a:t>
            </a:r>
            <a:endParaRPr lang="en-US" sz="2600" dirty="0" smtClean="0"/>
          </a:p>
          <a:p>
            <a:endParaRPr lang="en-US" sz="2600" dirty="0"/>
          </a:p>
          <a:p>
            <a:r>
              <a:rPr lang="en-US" sz="2600" dirty="0" err="1" smtClean="0"/>
              <a:t>LinkedIN</a:t>
            </a:r>
            <a:r>
              <a:rPr lang="en-US" sz="2600" dirty="0"/>
              <a:t> </a:t>
            </a:r>
            <a:r>
              <a:rPr lang="en-US" sz="2600" dirty="0" smtClean="0"/>
              <a:t>group: Youth &amp; Interreg – Manifesto core group</a:t>
            </a:r>
          </a:p>
          <a:p>
            <a:endParaRPr lang="en-US" sz="2600" dirty="0"/>
          </a:p>
          <a:p>
            <a:endParaRPr lang="en-US" sz="28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21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8809" y="5594684"/>
            <a:ext cx="10905699" cy="85614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3713" y="914969"/>
            <a:ext cx="10515600" cy="782357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Youth </a:t>
            </a:r>
            <a:r>
              <a:rPr lang="de-DE" dirty="0" err="1" smtClean="0"/>
              <a:t>Manifesto</a:t>
            </a:r>
            <a:r>
              <a:rPr lang="de-DE" dirty="0" smtClean="0"/>
              <a:t/>
            </a:r>
            <a:br>
              <a:rPr lang="de-DE" dirty="0" smtClean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99" y="1306147"/>
            <a:ext cx="7854969" cy="47535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268" y="627239"/>
            <a:ext cx="2689846" cy="53178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114" y="627239"/>
            <a:ext cx="3252989" cy="543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1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680082">
            <a:off x="8337868" y="3476435"/>
            <a:ext cx="3096251" cy="237639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5022">
            <a:off x="651985" y="2661068"/>
            <a:ext cx="3209635" cy="2256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53544">
            <a:off x="639285" y="466763"/>
            <a:ext cx="2747387" cy="18138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6305" y="87021"/>
            <a:ext cx="4344908" cy="2179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13348">
            <a:off x="8288215" y="204921"/>
            <a:ext cx="3000607" cy="32857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3457" y="2507650"/>
            <a:ext cx="3006443" cy="24282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2616" y="5150374"/>
            <a:ext cx="3097881" cy="1630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616" y="5544183"/>
            <a:ext cx="4044366" cy="8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4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82" y="1523250"/>
            <a:ext cx="11202477" cy="5147615"/>
          </a:xfrm>
        </p:spPr>
        <p:txBody>
          <a:bodyPr/>
          <a:lstStyle/>
          <a:p>
            <a:r>
              <a:rPr lang="en-US" dirty="0" smtClean="0"/>
              <a:t>part </a:t>
            </a:r>
            <a:r>
              <a:rPr lang="en-US" dirty="0"/>
              <a:t>of the </a:t>
            </a:r>
            <a:r>
              <a:rPr lang="en-US" dirty="0" smtClean="0"/>
              <a:t>broader European Solidarity Corps Initiative 	                    launched </a:t>
            </a:r>
            <a:r>
              <a:rPr lang="en-US" dirty="0"/>
              <a:t>by the European Commission </a:t>
            </a:r>
            <a:r>
              <a:rPr lang="en-US" dirty="0" smtClean="0"/>
              <a:t>in 2016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For young </a:t>
            </a:r>
            <a:r>
              <a:rPr lang="en-US" dirty="0"/>
              <a:t>people aged 18-30 to </a:t>
            </a:r>
            <a:r>
              <a:rPr lang="en-US" dirty="0" smtClean="0"/>
              <a:t>volunteer			                                in </a:t>
            </a:r>
            <a:r>
              <a:rPr lang="en-US" b="1" dirty="0" err="1"/>
              <a:t>cross-border</a:t>
            </a:r>
            <a:r>
              <a:rPr lang="en-US" b="1" dirty="0"/>
              <a:t>, transnational or interregional 	</a:t>
            </a:r>
            <a:r>
              <a:rPr lang="en-US" b="1" dirty="0" smtClean="0"/>
              <a:t>		  </a:t>
            </a:r>
            <a:r>
              <a:rPr lang="en-US" b="1" dirty="0" err="1" smtClean="0"/>
              <a:t>programmes</a:t>
            </a:r>
            <a:r>
              <a:rPr lang="en-US" b="1" dirty="0" smtClean="0"/>
              <a:t> </a:t>
            </a:r>
            <a:r>
              <a:rPr lang="en-US" b="1" dirty="0"/>
              <a:t>and related projects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Aim: to involve </a:t>
            </a:r>
            <a:r>
              <a:rPr lang="en-US" dirty="0"/>
              <a:t>young volunteers to support, promote and report the concrete achievements of Interreg, </a:t>
            </a:r>
            <a:r>
              <a:rPr lang="en-US" dirty="0" smtClean="0"/>
              <a:t>to enhance </a:t>
            </a:r>
            <a:r>
              <a:rPr lang="en-US" dirty="0"/>
              <a:t>and </a:t>
            </a:r>
            <a:r>
              <a:rPr lang="en-US" dirty="0" smtClean="0"/>
              <a:t>gain skills </a:t>
            </a:r>
            <a:r>
              <a:rPr lang="en-US" dirty="0"/>
              <a:t>that they can employ in their future experiences.</a:t>
            </a:r>
          </a:p>
          <a:p>
            <a:r>
              <a:rPr lang="en-US" b="1" dirty="0" smtClean="0"/>
              <a:t>promote </a:t>
            </a:r>
            <a:r>
              <a:rPr lang="en-US" b="1" dirty="0"/>
              <a:t>cooperation across borders</a:t>
            </a:r>
            <a:r>
              <a:rPr lang="en-US" dirty="0"/>
              <a:t> and related values such as </a:t>
            </a:r>
            <a:r>
              <a:rPr lang="en-US" b="1" dirty="0"/>
              <a:t>solidarity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IVY </a:t>
            </a:r>
            <a:r>
              <a:rPr lang="en-US" dirty="0"/>
              <a:t>experience </a:t>
            </a:r>
            <a:r>
              <a:rPr lang="en-US" dirty="0" smtClean="0"/>
              <a:t>varies and </a:t>
            </a:r>
            <a:r>
              <a:rPr lang="en-US" dirty="0"/>
              <a:t>range from health to environment, from social inclusion to technology and innovation</a:t>
            </a:r>
            <a:r>
              <a:rPr lang="en-US" dirty="0" smtClean="0"/>
              <a:t>, communication </a:t>
            </a:r>
            <a:r>
              <a:rPr lang="en-US" dirty="0"/>
              <a:t>etc.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4859" y="482860"/>
            <a:ext cx="10515600" cy="782357"/>
          </a:xfrm>
        </p:spPr>
        <p:txBody>
          <a:bodyPr/>
          <a:lstStyle/>
          <a:p>
            <a:r>
              <a:rPr lang="de-DE" dirty="0" smtClean="0"/>
              <a:t>Interreg </a:t>
            </a:r>
            <a:r>
              <a:rPr lang="de-DE" dirty="0" err="1" smtClean="0"/>
              <a:t>Volunteer</a:t>
            </a:r>
            <a:r>
              <a:rPr lang="de-DE" dirty="0" smtClean="0"/>
              <a:t> Youth (IVY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037" y="220193"/>
            <a:ext cx="4325963" cy="3615207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54352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42411" y="1693428"/>
            <a:ext cx="7315200" cy="40497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8462" y="300791"/>
            <a:ext cx="8530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356B1"/>
                </a:solidFill>
              </a:rPr>
              <a:t>Youth4Regions – European Week of </a:t>
            </a:r>
            <a:r>
              <a:rPr lang="de-DE" sz="3200" dirty="0" err="1" smtClean="0">
                <a:solidFill>
                  <a:srgbClr val="0356B1"/>
                </a:solidFill>
              </a:rPr>
              <a:t>Regions</a:t>
            </a:r>
            <a:r>
              <a:rPr lang="de-DE" sz="3200" dirty="0" smtClean="0">
                <a:solidFill>
                  <a:srgbClr val="0356B1"/>
                </a:solidFill>
              </a:rPr>
              <a:t> </a:t>
            </a:r>
            <a:r>
              <a:rPr lang="de-DE" sz="3200" dirty="0" err="1" smtClean="0">
                <a:solidFill>
                  <a:srgbClr val="0356B1"/>
                </a:solidFill>
              </a:rPr>
              <a:t>and</a:t>
            </a:r>
            <a:r>
              <a:rPr lang="de-DE" sz="3200" dirty="0" smtClean="0">
                <a:solidFill>
                  <a:srgbClr val="0356B1"/>
                </a:solidFill>
              </a:rPr>
              <a:t> Cities (11-14 </a:t>
            </a:r>
            <a:r>
              <a:rPr lang="de-DE" sz="3200" dirty="0" err="1" smtClean="0">
                <a:solidFill>
                  <a:srgbClr val="0356B1"/>
                </a:solidFill>
              </a:rPr>
              <a:t>October</a:t>
            </a:r>
            <a:r>
              <a:rPr lang="de-DE" sz="3200" dirty="0" smtClean="0">
                <a:solidFill>
                  <a:srgbClr val="0356B1"/>
                </a:solidFill>
              </a:rPr>
              <a:t> 2021)</a:t>
            </a:r>
            <a:endParaRPr lang="en-GB" sz="3200" dirty="0">
              <a:solidFill>
                <a:srgbClr val="0356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5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4850" y="1491915"/>
            <a:ext cx="6809873" cy="376996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 rot="20450691">
            <a:off x="261487" y="566705"/>
            <a:ext cx="3464464" cy="14067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dirty="0"/>
              <a:t>Trainings on journalism and EU regional policy</a:t>
            </a:r>
            <a:r>
              <a:rPr lang="de-DE" sz="2200" dirty="0" smtClean="0"/>
              <a:t> </a:t>
            </a:r>
            <a:endParaRPr lang="en-GB" sz="2200" dirty="0"/>
          </a:p>
        </p:txBody>
      </p:sp>
      <p:sp>
        <p:nvSpPr>
          <p:cNvPr id="7" name="Rounded Rectangle 6"/>
          <p:cNvSpPr/>
          <p:nvPr/>
        </p:nvSpPr>
        <p:spPr>
          <a:xfrm rot="1218647">
            <a:off x="8434137" y="524128"/>
            <a:ext cx="3176337" cy="14919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Working side by side </a:t>
            </a:r>
            <a:r>
              <a:rPr lang="en-GB" sz="2000" dirty="0" smtClean="0"/>
              <a:t>with renowned </a:t>
            </a:r>
            <a:r>
              <a:rPr lang="en-GB" sz="2000" dirty="0"/>
              <a:t>journalists during the EU Regions’ Week</a:t>
            </a:r>
          </a:p>
        </p:txBody>
      </p:sp>
      <p:sp>
        <p:nvSpPr>
          <p:cNvPr id="2" name="Rounded Rectangle 1"/>
          <p:cNvSpPr/>
          <p:nvPr/>
        </p:nvSpPr>
        <p:spPr>
          <a:xfrm rot="20471103">
            <a:off x="370103" y="3734187"/>
            <a:ext cx="3247232" cy="11911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Visits of EU affairs media headquarters and EU institutions</a:t>
            </a:r>
            <a:endParaRPr lang="en-GB" sz="2200" dirty="0"/>
          </a:p>
        </p:txBody>
      </p:sp>
      <p:sp>
        <p:nvSpPr>
          <p:cNvPr id="3" name="Rounded Rectangle 2"/>
          <p:cNvSpPr/>
          <p:nvPr/>
        </p:nvSpPr>
        <p:spPr>
          <a:xfrm rot="1097976">
            <a:off x="8529836" y="3545302"/>
            <a:ext cx="3404846" cy="13719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Take 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part as a journalist in European Commission press trips to Member States</a:t>
            </a:r>
            <a:endParaRPr lang="en-GB" sz="2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1600" y="5612545"/>
            <a:ext cx="8650705" cy="10828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Apply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until 12 July 2021, 17:00 CET (Brussels time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hlinkClick r:id="rId4"/>
              </a:rPr>
              <a:t>https://ec.europa.eu/regional_policy/en/policy/communication/youth4regions</a:t>
            </a:r>
            <a:r>
              <a:rPr lang="en-GB" sz="2400" dirty="0" smtClean="0">
                <a:solidFill>
                  <a:schemeClr val="bg1"/>
                </a:solidFill>
                <a:hlinkClick r:id="rId4"/>
              </a:rPr>
              <a:t>/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5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4558" y="468927"/>
            <a:ext cx="4150896" cy="782357"/>
          </a:xfrm>
        </p:spPr>
        <p:txBody>
          <a:bodyPr/>
          <a:lstStyle/>
          <a:p>
            <a:r>
              <a:rPr lang="en-GB" sz="4800" dirty="0">
                <a:latin typeface="Brush Script MT" panose="03060802040406070304" pitchFamily="66" charset="0"/>
              </a:rPr>
              <a:t>Road Trip Project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438275" y="468927"/>
            <a:ext cx="6545178" cy="5466897"/>
          </a:xfrm>
        </p:spPr>
        <p:txBody>
          <a:bodyPr/>
          <a:lstStyle/>
          <a:p>
            <a:r>
              <a:rPr lang="en-US" sz="2200" dirty="0" smtClean="0"/>
              <a:t>young </a:t>
            </a:r>
            <a:r>
              <a:rPr lang="en-US" sz="2200" dirty="0" err="1"/>
              <a:t>travellers</a:t>
            </a:r>
            <a:r>
              <a:rPr lang="en-US" sz="2200" dirty="0"/>
              <a:t> </a:t>
            </a:r>
            <a:r>
              <a:rPr lang="en-US" sz="2200" dirty="0" smtClean="0"/>
              <a:t>embarking </a:t>
            </a:r>
            <a:r>
              <a:rPr lang="en-US" sz="2200" dirty="0"/>
              <a:t>on a van for a journey across </a:t>
            </a:r>
            <a:r>
              <a:rPr lang="en-US" sz="2200" dirty="0" smtClean="0"/>
              <a:t>Europe</a:t>
            </a:r>
          </a:p>
          <a:p>
            <a:r>
              <a:rPr lang="en-US" sz="2200" dirty="0" smtClean="0"/>
              <a:t>meet </a:t>
            </a:r>
            <a:r>
              <a:rPr lang="en-US" sz="2200" dirty="0"/>
              <a:t>locals and </a:t>
            </a:r>
            <a:r>
              <a:rPr lang="en-US" sz="2200" dirty="0" smtClean="0"/>
              <a:t>explore </a:t>
            </a:r>
            <a:r>
              <a:rPr lang="en-US" sz="2200" dirty="0"/>
              <a:t>a variety of EU-supported projects and </a:t>
            </a:r>
            <a:r>
              <a:rPr lang="en-US" sz="2200" dirty="0" smtClean="0"/>
              <a:t>activities of Cohesion Policy</a:t>
            </a:r>
          </a:p>
          <a:p>
            <a:r>
              <a:rPr lang="en-US" sz="2200" dirty="0" smtClean="0"/>
              <a:t>share videos</a:t>
            </a:r>
            <a:r>
              <a:rPr lang="en-US" sz="2200" dirty="0"/>
              <a:t>, photos and blog posts on social media platforms, </a:t>
            </a:r>
            <a:r>
              <a:rPr lang="en-US" sz="2200" dirty="0" smtClean="0"/>
              <a:t>to trigger </a:t>
            </a:r>
            <a:r>
              <a:rPr lang="en-US" sz="2200" dirty="0"/>
              <a:t>a Europe-wide conversation among their peers.</a:t>
            </a:r>
            <a:endParaRPr lang="de-DE" sz="2200" dirty="0" smtClean="0"/>
          </a:p>
          <a:p>
            <a:pPr marL="0" indent="0">
              <a:buNone/>
            </a:pPr>
            <a:r>
              <a:rPr lang="en-US" sz="2200" b="1" dirty="0"/>
              <a:t>In </a:t>
            </a:r>
            <a:r>
              <a:rPr lang="en-US" sz="2200" b="1" dirty="0" smtClean="0"/>
              <a:t>2018: </a:t>
            </a:r>
            <a:r>
              <a:rPr lang="en-GB" sz="2200" b="1" dirty="0"/>
              <a:t>Mediterranean route, Atlantic route, Danube</a:t>
            </a:r>
            <a:r>
              <a:rPr lang="en-US" sz="2200" b="1" dirty="0" smtClean="0"/>
              <a:t> </a:t>
            </a:r>
          </a:p>
          <a:p>
            <a:pPr marL="0" indent="0">
              <a:buNone/>
            </a:pPr>
            <a:r>
              <a:rPr lang="en-US" sz="2200" b="1" dirty="0" smtClean="0"/>
              <a:t>In 2019: </a:t>
            </a:r>
            <a:r>
              <a:rPr lang="en-GB" sz="2200" b="1" dirty="0"/>
              <a:t>Aland Island, Canary Islands, Ireland</a:t>
            </a:r>
            <a:r>
              <a:rPr lang="en-GB" sz="2200" dirty="0"/>
              <a:t> </a:t>
            </a:r>
            <a:r>
              <a:rPr lang="en-GB" sz="2200" b="1" dirty="0"/>
              <a:t>to</a:t>
            </a:r>
            <a:r>
              <a:rPr lang="en-GB" sz="2200" dirty="0"/>
              <a:t> </a:t>
            </a:r>
            <a:r>
              <a:rPr lang="en-GB" sz="2200" b="1" dirty="0"/>
              <a:t>Cyprus</a:t>
            </a:r>
            <a:r>
              <a:rPr lang="en-US" sz="2200" b="1" dirty="0" smtClean="0"/>
              <a:t> </a:t>
            </a:r>
          </a:p>
          <a:p>
            <a:pPr marL="0" indent="0">
              <a:buNone/>
            </a:pPr>
            <a:r>
              <a:rPr lang="en-US" sz="2200" b="1" dirty="0" smtClean="0"/>
              <a:t>In 2020: the </a:t>
            </a:r>
            <a:r>
              <a:rPr lang="en-US" sz="2200" b="1" dirty="0"/>
              <a:t>Green </a:t>
            </a:r>
            <a:r>
              <a:rPr lang="en-US" sz="2200" b="1" dirty="0" smtClean="0"/>
              <a:t>Trip (BE, DE, EL, LT, PT)</a:t>
            </a:r>
            <a:endParaRPr lang="en-GB" sz="2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01" y="1251284"/>
            <a:ext cx="5149195" cy="560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0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098AE41A192E4C85C747A9850AEF9A" ma:contentTypeVersion="1" ma:contentTypeDescription="Create a new document." ma:contentTypeScope="" ma:versionID="5a8770b97c883eee6e80458dbe9e6c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EEACE0-6474-4130-B64E-D9F9E5478D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F87431-2774-4E17-BE38-8A579357848D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2732</TotalTime>
  <Words>648</Words>
  <Application>Microsoft Office PowerPoint</Application>
  <PresentationFormat>Widescreen</PresentationFormat>
  <Paragraphs>83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Brush Script MT</vt:lpstr>
      <vt:lpstr>Calibri</vt:lpstr>
      <vt:lpstr>Office Theme</vt:lpstr>
      <vt:lpstr>DG REGIO activities to engage Youth</vt:lpstr>
      <vt:lpstr>   Cohesion Policy is the EU’s main investment policy </vt:lpstr>
      <vt:lpstr>Youth Manifesto</vt:lpstr>
      <vt:lpstr>  Youth Manifesto </vt:lpstr>
      <vt:lpstr>PowerPoint Presentation</vt:lpstr>
      <vt:lpstr>Interreg Volunteer Youth (IVY</vt:lpstr>
      <vt:lpstr>PowerPoint Presentation</vt:lpstr>
      <vt:lpstr>PowerPoint Presentation</vt:lpstr>
      <vt:lpstr>Road Trip Project</vt:lpstr>
      <vt:lpstr>Blue Book Traineeship</vt:lpstr>
      <vt:lpstr>Conference on the Future of Europe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LAKHAL Nadine (REGIO)</cp:lastModifiedBy>
  <cp:revision>133</cp:revision>
  <dcterms:created xsi:type="dcterms:W3CDTF">2019-08-09T12:06:42Z</dcterms:created>
  <dcterms:modified xsi:type="dcterms:W3CDTF">2021-05-05T10:33:43Z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0x010100AF098AE41A192E4C85C747A9850AEF9A</vt:lpwstr>
  </property>
</Properties>
</file>