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20"/>
  </p:notesMasterIdLst>
  <p:handoutMasterIdLst>
    <p:handoutMasterId r:id="rId21"/>
  </p:handoutMasterIdLst>
  <p:sldIdLst>
    <p:sldId id="258" r:id="rId6"/>
    <p:sldId id="370" r:id="rId7"/>
    <p:sldId id="368" r:id="rId8"/>
    <p:sldId id="369" r:id="rId9"/>
    <p:sldId id="371" r:id="rId10"/>
    <p:sldId id="372" r:id="rId11"/>
    <p:sldId id="377" r:id="rId12"/>
    <p:sldId id="378" r:id="rId13"/>
    <p:sldId id="379" r:id="rId14"/>
    <p:sldId id="380" r:id="rId15"/>
    <p:sldId id="381" r:id="rId16"/>
    <p:sldId id="340" r:id="rId17"/>
    <p:sldId id="382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5" autoAdjust="0"/>
    <p:restoredTop sz="82461" autoAdjust="0"/>
  </p:normalViewPr>
  <p:slideViewPr>
    <p:cSldViewPr snapToGrid="0">
      <p:cViewPr varScale="1">
        <p:scale>
          <a:sx n="66" d="100"/>
          <a:sy n="66" d="100"/>
        </p:scale>
        <p:origin x="509" y="53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D6F92-E350-4AC7-8A7F-9FBCBE5030EA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E33B1D8-E8AF-49D6-BC63-38D3A503E9B4}">
      <dgm:prSet/>
      <dgm:spPr/>
      <dgm:t>
        <a:bodyPr/>
        <a:lstStyle/>
        <a:p>
          <a:pPr rtl="0"/>
          <a:r>
            <a:rPr lang="en-IE" smtClean="0"/>
            <a:t>General overview</a:t>
          </a:r>
          <a:endParaRPr lang="fr-BE"/>
        </a:p>
      </dgm:t>
    </dgm:pt>
    <dgm:pt modelId="{3EE321E1-BE2B-4B44-92A5-B2A44B00ACAF}" type="parTrans" cxnId="{6CEA4965-5EB2-45A0-A0D6-68CA345131B3}">
      <dgm:prSet/>
      <dgm:spPr/>
      <dgm:t>
        <a:bodyPr/>
        <a:lstStyle/>
        <a:p>
          <a:endParaRPr lang="en-US"/>
        </a:p>
      </dgm:t>
    </dgm:pt>
    <dgm:pt modelId="{13A20664-F784-4D66-9701-21F16B8C0963}" type="sibTrans" cxnId="{6CEA4965-5EB2-45A0-A0D6-68CA345131B3}">
      <dgm:prSet/>
      <dgm:spPr/>
      <dgm:t>
        <a:bodyPr/>
        <a:lstStyle/>
        <a:p>
          <a:endParaRPr lang="en-US"/>
        </a:p>
      </dgm:t>
    </dgm:pt>
    <dgm:pt modelId="{DFCAE25A-D249-462E-B37F-5C85733720FF}">
      <dgm:prSet/>
      <dgm:spPr/>
      <dgm:t>
        <a:bodyPr/>
        <a:lstStyle/>
        <a:p>
          <a:pPr rtl="0"/>
          <a:r>
            <a:rPr lang="en-IE" smtClean="0"/>
            <a:t>Main novelties</a:t>
          </a:r>
          <a:endParaRPr lang="fr-BE"/>
        </a:p>
      </dgm:t>
    </dgm:pt>
    <dgm:pt modelId="{2005BF75-E831-4D7C-96A8-ACF23BD84680}" type="parTrans" cxnId="{E4B06937-B4E5-4D41-8E8B-061F078AE43F}">
      <dgm:prSet/>
      <dgm:spPr/>
      <dgm:t>
        <a:bodyPr/>
        <a:lstStyle/>
        <a:p>
          <a:endParaRPr lang="en-US"/>
        </a:p>
      </dgm:t>
    </dgm:pt>
    <dgm:pt modelId="{C3174D17-61BD-4056-8007-925EB2DC614A}" type="sibTrans" cxnId="{E4B06937-B4E5-4D41-8E8B-061F078AE43F}">
      <dgm:prSet/>
      <dgm:spPr/>
      <dgm:t>
        <a:bodyPr/>
        <a:lstStyle/>
        <a:p>
          <a:endParaRPr lang="en-US"/>
        </a:p>
      </dgm:t>
    </dgm:pt>
    <dgm:pt modelId="{79A757CC-37AD-41D9-ADA8-321CDA3CC356}">
      <dgm:prSet/>
      <dgm:spPr/>
      <dgm:t>
        <a:bodyPr/>
        <a:lstStyle/>
        <a:p>
          <a:pPr rtl="0"/>
          <a:r>
            <a:rPr lang="en-IE" smtClean="0"/>
            <a:t>2021 Call</a:t>
          </a:r>
          <a:endParaRPr lang="fr-BE"/>
        </a:p>
      </dgm:t>
    </dgm:pt>
    <dgm:pt modelId="{D70451E0-73FC-4312-AF2C-08BEDE882E6E}" type="parTrans" cxnId="{60EED701-9B9A-487A-9AB2-5BB1D968DBBD}">
      <dgm:prSet/>
      <dgm:spPr/>
      <dgm:t>
        <a:bodyPr/>
        <a:lstStyle/>
        <a:p>
          <a:endParaRPr lang="en-US"/>
        </a:p>
      </dgm:t>
    </dgm:pt>
    <dgm:pt modelId="{10EE113F-93A2-45A2-B4AA-F28AFEA55A26}" type="sibTrans" cxnId="{60EED701-9B9A-487A-9AB2-5BB1D968DBBD}">
      <dgm:prSet/>
      <dgm:spPr/>
      <dgm:t>
        <a:bodyPr/>
        <a:lstStyle/>
        <a:p>
          <a:endParaRPr lang="en-US"/>
        </a:p>
      </dgm:t>
    </dgm:pt>
    <dgm:pt modelId="{3B9F8861-192E-4D00-86A4-6CFAEA6A1F4D}">
      <dgm:prSet/>
      <dgm:spPr/>
      <dgm:t>
        <a:bodyPr/>
        <a:lstStyle/>
        <a:p>
          <a:pPr rtl="0"/>
          <a:r>
            <a:rPr lang="en-IE" smtClean="0"/>
            <a:t>Q&amp;A</a:t>
          </a:r>
          <a:endParaRPr lang="fr-BE"/>
        </a:p>
      </dgm:t>
    </dgm:pt>
    <dgm:pt modelId="{7E6A388F-0A94-4D30-90C1-223733E2191B}" type="parTrans" cxnId="{B5B7E20F-B4EB-4CD1-AF15-0B04269000E6}">
      <dgm:prSet/>
      <dgm:spPr/>
      <dgm:t>
        <a:bodyPr/>
        <a:lstStyle/>
        <a:p>
          <a:endParaRPr lang="en-US"/>
        </a:p>
      </dgm:t>
    </dgm:pt>
    <dgm:pt modelId="{5B2A077D-A799-4245-A979-29BDEADA2733}" type="sibTrans" cxnId="{B5B7E20F-B4EB-4CD1-AF15-0B04269000E6}">
      <dgm:prSet/>
      <dgm:spPr/>
      <dgm:t>
        <a:bodyPr/>
        <a:lstStyle/>
        <a:p>
          <a:endParaRPr lang="en-US"/>
        </a:p>
      </dgm:t>
    </dgm:pt>
    <dgm:pt modelId="{D4C0825D-203B-4FFB-8729-AC5A06E52525}" type="pres">
      <dgm:prSet presAssocID="{2ABD6F92-E350-4AC7-8A7F-9FBCBE5030E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880262-658B-468A-9187-825006C75B7C}" type="pres">
      <dgm:prSet presAssocID="{2ABD6F92-E350-4AC7-8A7F-9FBCBE5030EA}" presName="arrow" presStyleLbl="bgShp" presStyleIdx="0" presStyleCnt="1"/>
      <dgm:spPr/>
    </dgm:pt>
    <dgm:pt modelId="{33892A89-CBD3-4A36-954E-229D20DF4358}" type="pres">
      <dgm:prSet presAssocID="{2ABD6F92-E350-4AC7-8A7F-9FBCBE5030EA}" presName="linearProcess" presStyleCnt="0"/>
      <dgm:spPr/>
    </dgm:pt>
    <dgm:pt modelId="{BE88970A-0031-4338-8825-B145956738D3}" type="pres">
      <dgm:prSet presAssocID="{DE33B1D8-E8AF-49D6-BC63-38D3A503E9B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98E8C5-2B64-41C2-9D98-C8304E452FE1}" type="pres">
      <dgm:prSet presAssocID="{13A20664-F784-4D66-9701-21F16B8C0963}" presName="sibTrans" presStyleCnt="0"/>
      <dgm:spPr/>
    </dgm:pt>
    <dgm:pt modelId="{94F2B3DC-FF17-49F3-A1B5-26FC1A1C0FF7}" type="pres">
      <dgm:prSet presAssocID="{DFCAE25A-D249-462E-B37F-5C85733720F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7C41F-57FD-4015-8AED-9A703C6CACE2}" type="pres">
      <dgm:prSet presAssocID="{C3174D17-61BD-4056-8007-925EB2DC614A}" presName="sibTrans" presStyleCnt="0"/>
      <dgm:spPr/>
    </dgm:pt>
    <dgm:pt modelId="{6EF6898E-C01E-43B2-BC26-6C14C9C00737}" type="pres">
      <dgm:prSet presAssocID="{79A757CC-37AD-41D9-ADA8-321CDA3CC35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458CA-E850-40C8-9C7A-1F7B9035C9EE}" type="pres">
      <dgm:prSet presAssocID="{10EE113F-93A2-45A2-B4AA-F28AFEA55A26}" presName="sibTrans" presStyleCnt="0"/>
      <dgm:spPr/>
    </dgm:pt>
    <dgm:pt modelId="{9FAEFC1E-DF85-412F-B30C-D696304FBC9A}" type="pres">
      <dgm:prSet presAssocID="{3B9F8861-192E-4D00-86A4-6CFAEA6A1F4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EA4965-5EB2-45A0-A0D6-68CA345131B3}" srcId="{2ABD6F92-E350-4AC7-8A7F-9FBCBE5030EA}" destId="{DE33B1D8-E8AF-49D6-BC63-38D3A503E9B4}" srcOrd="0" destOrd="0" parTransId="{3EE321E1-BE2B-4B44-92A5-B2A44B00ACAF}" sibTransId="{13A20664-F784-4D66-9701-21F16B8C0963}"/>
    <dgm:cxn modelId="{C71D70B4-7DC6-4D01-BC8D-EF77524FF84F}" type="presOf" srcId="{79A757CC-37AD-41D9-ADA8-321CDA3CC356}" destId="{6EF6898E-C01E-43B2-BC26-6C14C9C00737}" srcOrd="0" destOrd="0" presId="urn:microsoft.com/office/officeart/2005/8/layout/hProcess9"/>
    <dgm:cxn modelId="{B5B7E20F-B4EB-4CD1-AF15-0B04269000E6}" srcId="{2ABD6F92-E350-4AC7-8A7F-9FBCBE5030EA}" destId="{3B9F8861-192E-4D00-86A4-6CFAEA6A1F4D}" srcOrd="3" destOrd="0" parTransId="{7E6A388F-0A94-4D30-90C1-223733E2191B}" sibTransId="{5B2A077D-A799-4245-A979-29BDEADA2733}"/>
    <dgm:cxn modelId="{435C76EC-BEAF-4212-9B17-E1D158D9661D}" type="presOf" srcId="{3B9F8861-192E-4D00-86A4-6CFAEA6A1F4D}" destId="{9FAEFC1E-DF85-412F-B30C-D696304FBC9A}" srcOrd="0" destOrd="0" presId="urn:microsoft.com/office/officeart/2005/8/layout/hProcess9"/>
    <dgm:cxn modelId="{60EED701-9B9A-487A-9AB2-5BB1D968DBBD}" srcId="{2ABD6F92-E350-4AC7-8A7F-9FBCBE5030EA}" destId="{79A757CC-37AD-41D9-ADA8-321CDA3CC356}" srcOrd="2" destOrd="0" parTransId="{D70451E0-73FC-4312-AF2C-08BEDE882E6E}" sibTransId="{10EE113F-93A2-45A2-B4AA-F28AFEA55A26}"/>
    <dgm:cxn modelId="{91432F8B-60D1-46CB-ADAB-6897A16DA10F}" type="presOf" srcId="{DE33B1D8-E8AF-49D6-BC63-38D3A503E9B4}" destId="{BE88970A-0031-4338-8825-B145956738D3}" srcOrd="0" destOrd="0" presId="urn:microsoft.com/office/officeart/2005/8/layout/hProcess9"/>
    <dgm:cxn modelId="{B598B15D-7F41-4725-B4D6-C1071DAB722F}" type="presOf" srcId="{DFCAE25A-D249-462E-B37F-5C85733720FF}" destId="{94F2B3DC-FF17-49F3-A1B5-26FC1A1C0FF7}" srcOrd="0" destOrd="0" presId="urn:microsoft.com/office/officeart/2005/8/layout/hProcess9"/>
    <dgm:cxn modelId="{671F9305-9213-474B-8D1D-3785AD57447F}" type="presOf" srcId="{2ABD6F92-E350-4AC7-8A7F-9FBCBE5030EA}" destId="{D4C0825D-203B-4FFB-8729-AC5A06E52525}" srcOrd="0" destOrd="0" presId="urn:microsoft.com/office/officeart/2005/8/layout/hProcess9"/>
    <dgm:cxn modelId="{E4B06937-B4E5-4D41-8E8B-061F078AE43F}" srcId="{2ABD6F92-E350-4AC7-8A7F-9FBCBE5030EA}" destId="{DFCAE25A-D249-462E-B37F-5C85733720FF}" srcOrd="1" destOrd="0" parTransId="{2005BF75-E831-4D7C-96A8-ACF23BD84680}" sibTransId="{C3174D17-61BD-4056-8007-925EB2DC614A}"/>
    <dgm:cxn modelId="{301085E3-D396-451C-A2BD-3DD5EB56ABDD}" type="presParOf" srcId="{D4C0825D-203B-4FFB-8729-AC5A06E52525}" destId="{45880262-658B-468A-9187-825006C75B7C}" srcOrd="0" destOrd="0" presId="urn:microsoft.com/office/officeart/2005/8/layout/hProcess9"/>
    <dgm:cxn modelId="{3A1AD8C0-23CE-44B3-8CCF-5B4615EB8E78}" type="presParOf" srcId="{D4C0825D-203B-4FFB-8729-AC5A06E52525}" destId="{33892A89-CBD3-4A36-954E-229D20DF4358}" srcOrd="1" destOrd="0" presId="urn:microsoft.com/office/officeart/2005/8/layout/hProcess9"/>
    <dgm:cxn modelId="{35E701D2-E843-4111-A8F4-E122B430796D}" type="presParOf" srcId="{33892A89-CBD3-4A36-954E-229D20DF4358}" destId="{BE88970A-0031-4338-8825-B145956738D3}" srcOrd="0" destOrd="0" presId="urn:microsoft.com/office/officeart/2005/8/layout/hProcess9"/>
    <dgm:cxn modelId="{90239407-AC7B-4AA0-B84E-888BB79A0802}" type="presParOf" srcId="{33892A89-CBD3-4A36-954E-229D20DF4358}" destId="{4698E8C5-2B64-41C2-9D98-C8304E452FE1}" srcOrd="1" destOrd="0" presId="urn:microsoft.com/office/officeart/2005/8/layout/hProcess9"/>
    <dgm:cxn modelId="{71FCF63B-5C37-4188-A3DB-4BB1940EEA95}" type="presParOf" srcId="{33892A89-CBD3-4A36-954E-229D20DF4358}" destId="{94F2B3DC-FF17-49F3-A1B5-26FC1A1C0FF7}" srcOrd="2" destOrd="0" presId="urn:microsoft.com/office/officeart/2005/8/layout/hProcess9"/>
    <dgm:cxn modelId="{2EE03F2D-BE20-423E-99E4-E9E8AC77BBFF}" type="presParOf" srcId="{33892A89-CBD3-4A36-954E-229D20DF4358}" destId="{DB47C41F-57FD-4015-8AED-9A703C6CACE2}" srcOrd="3" destOrd="0" presId="urn:microsoft.com/office/officeart/2005/8/layout/hProcess9"/>
    <dgm:cxn modelId="{21630588-B750-4876-8412-CAFC39B82D60}" type="presParOf" srcId="{33892A89-CBD3-4A36-954E-229D20DF4358}" destId="{6EF6898E-C01E-43B2-BC26-6C14C9C00737}" srcOrd="4" destOrd="0" presId="urn:microsoft.com/office/officeart/2005/8/layout/hProcess9"/>
    <dgm:cxn modelId="{08901A34-0587-413A-B3BA-C0F6B6E0EC90}" type="presParOf" srcId="{33892A89-CBD3-4A36-954E-229D20DF4358}" destId="{B7E458CA-E850-40C8-9C7A-1F7B9035C9EE}" srcOrd="5" destOrd="0" presId="urn:microsoft.com/office/officeart/2005/8/layout/hProcess9"/>
    <dgm:cxn modelId="{D07A3C52-3773-4F73-B18B-7C82F8289D55}" type="presParOf" srcId="{33892A89-CBD3-4A36-954E-229D20DF4358}" destId="{9FAEFC1E-DF85-412F-B30C-D696304FBC9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4F023-8902-4855-910D-983ADE77D86C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DF6284-E205-4688-B8E9-F51F72D3C409}">
      <dgm:prSet/>
      <dgm:spPr/>
      <dgm:t>
        <a:bodyPr/>
        <a:lstStyle/>
        <a:p>
          <a:pPr rtl="0"/>
          <a:r>
            <a:rPr lang="en-US" b="1" smtClean="0"/>
            <a:t>General objective</a:t>
          </a:r>
          <a:endParaRPr lang="fr-BE"/>
        </a:p>
      </dgm:t>
    </dgm:pt>
    <dgm:pt modelId="{0DCDA6BA-C948-4936-AF29-D188FAB81C2D}" type="parTrans" cxnId="{2EE238C3-5894-431A-B39D-07990A603835}">
      <dgm:prSet/>
      <dgm:spPr/>
      <dgm:t>
        <a:bodyPr/>
        <a:lstStyle/>
        <a:p>
          <a:endParaRPr lang="en-US"/>
        </a:p>
      </dgm:t>
    </dgm:pt>
    <dgm:pt modelId="{397D823D-A930-4100-980F-C8D67401D022}" type="sibTrans" cxnId="{2EE238C3-5894-431A-B39D-07990A603835}">
      <dgm:prSet/>
      <dgm:spPr/>
      <dgm:t>
        <a:bodyPr/>
        <a:lstStyle/>
        <a:p>
          <a:endParaRPr lang="en-US"/>
        </a:p>
      </dgm:t>
    </dgm:pt>
    <dgm:pt modelId="{6FA2B88E-9A8D-4E22-B061-35A7E18C2422}">
      <dgm:prSet/>
      <dgm:spPr/>
      <dgm:t>
        <a:bodyPr/>
        <a:lstStyle/>
        <a:p>
          <a:pPr rtl="0"/>
          <a:r>
            <a:rPr lang="en-US" b="1" dirty="0" smtClean="0"/>
            <a:t>Supporting educational, professional and personal development of people of all ages in education, training, youth and sport, in Europe and beyond</a:t>
          </a:r>
          <a:endParaRPr lang="fr-BE" b="1" dirty="0"/>
        </a:p>
      </dgm:t>
    </dgm:pt>
    <dgm:pt modelId="{AB370E35-A155-4E71-93ED-A6566962412F}" type="parTrans" cxnId="{8D45BEE7-A24E-4F38-8A5F-C12FB11A048E}">
      <dgm:prSet/>
      <dgm:spPr/>
      <dgm:t>
        <a:bodyPr/>
        <a:lstStyle/>
        <a:p>
          <a:endParaRPr lang="en-US"/>
        </a:p>
      </dgm:t>
    </dgm:pt>
    <dgm:pt modelId="{953BB9A1-A2F7-4E81-80E6-B4EAB306DDA0}" type="sibTrans" cxnId="{8D45BEE7-A24E-4F38-8A5F-C12FB11A048E}">
      <dgm:prSet/>
      <dgm:spPr/>
      <dgm:t>
        <a:bodyPr/>
        <a:lstStyle/>
        <a:p>
          <a:endParaRPr lang="en-US"/>
        </a:p>
      </dgm:t>
    </dgm:pt>
    <dgm:pt modelId="{0B793D64-019F-4835-9056-E767D42744D8}">
      <dgm:prSet/>
      <dgm:spPr/>
      <dgm:t>
        <a:bodyPr/>
        <a:lstStyle/>
        <a:p>
          <a:pPr rtl="0"/>
          <a:r>
            <a:rPr lang="en-US" b="1" smtClean="0"/>
            <a:t>Participating countries</a:t>
          </a:r>
          <a:endParaRPr lang="fr-BE"/>
        </a:p>
      </dgm:t>
    </dgm:pt>
    <dgm:pt modelId="{AB21E9FE-8A46-4AD6-9E7A-2A968BFA3169}" type="parTrans" cxnId="{289480EF-4A30-4E40-8F69-2B78AB911CE0}">
      <dgm:prSet/>
      <dgm:spPr/>
      <dgm:t>
        <a:bodyPr/>
        <a:lstStyle/>
        <a:p>
          <a:endParaRPr lang="en-US"/>
        </a:p>
      </dgm:t>
    </dgm:pt>
    <dgm:pt modelId="{188CA6E7-2FA8-4A64-B078-01C06F0D244B}" type="sibTrans" cxnId="{289480EF-4A30-4E40-8F69-2B78AB911CE0}">
      <dgm:prSet/>
      <dgm:spPr/>
      <dgm:t>
        <a:bodyPr/>
        <a:lstStyle/>
        <a:p>
          <a:endParaRPr lang="en-US"/>
        </a:p>
      </dgm:t>
    </dgm:pt>
    <dgm:pt modelId="{78114047-806C-43F3-8B59-96E2FF6EC27E}">
      <dgm:prSet/>
      <dgm:spPr/>
      <dgm:t>
        <a:bodyPr/>
        <a:lstStyle/>
        <a:p>
          <a:pPr rtl="0"/>
          <a:r>
            <a:rPr lang="en-US" b="1" dirty="0" smtClean="0"/>
            <a:t>33 Programme Countries + international activities open to the rest of the World</a:t>
          </a:r>
          <a:endParaRPr lang="fr-BE" b="1" dirty="0"/>
        </a:p>
      </dgm:t>
    </dgm:pt>
    <dgm:pt modelId="{F2A6104D-DC8E-4D03-81B8-4337D103A3A1}" type="parTrans" cxnId="{C516ED61-93D8-418E-A2A8-762A90E3691F}">
      <dgm:prSet/>
      <dgm:spPr/>
      <dgm:t>
        <a:bodyPr/>
        <a:lstStyle/>
        <a:p>
          <a:endParaRPr lang="en-US"/>
        </a:p>
      </dgm:t>
    </dgm:pt>
    <dgm:pt modelId="{44926C8C-BBBF-40E8-897A-F075E1DC5763}" type="sibTrans" cxnId="{C516ED61-93D8-418E-A2A8-762A90E3691F}">
      <dgm:prSet/>
      <dgm:spPr/>
      <dgm:t>
        <a:bodyPr/>
        <a:lstStyle/>
        <a:p>
          <a:endParaRPr lang="en-US"/>
        </a:p>
      </dgm:t>
    </dgm:pt>
    <dgm:pt modelId="{AA19D50E-BBB8-4842-A933-525F67866A47}">
      <dgm:prSet/>
      <dgm:spPr/>
      <dgm:t>
        <a:bodyPr/>
        <a:lstStyle/>
        <a:p>
          <a:pPr rtl="0"/>
          <a:r>
            <a:rPr lang="en-US" b="1" smtClean="0"/>
            <a:t>3 Key Actions</a:t>
          </a:r>
          <a:endParaRPr lang="fr-BE"/>
        </a:p>
      </dgm:t>
    </dgm:pt>
    <dgm:pt modelId="{73D41939-1D09-438F-B409-F4E7B4C1521B}" type="parTrans" cxnId="{41241E57-C7E2-4F59-A3B8-1D6CD49C0C94}">
      <dgm:prSet/>
      <dgm:spPr/>
      <dgm:t>
        <a:bodyPr/>
        <a:lstStyle/>
        <a:p>
          <a:endParaRPr lang="en-US"/>
        </a:p>
      </dgm:t>
    </dgm:pt>
    <dgm:pt modelId="{FA33866A-4DF5-45C0-BEEF-DF965654C1FE}" type="sibTrans" cxnId="{41241E57-C7E2-4F59-A3B8-1D6CD49C0C94}">
      <dgm:prSet/>
      <dgm:spPr/>
      <dgm:t>
        <a:bodyPr/>
        <a:lstStyle/>
        <a:p>
          <a:endParaRPr lang="en-US"/>
        </a:p>
      </dgm:t>
    </dgm:pt>
    <dgm:pt modelId="{ADBB9041-F921-4F7F-8C51-D66E92F47D80}">
      <dgm:prSet/>
      <dgm:spPr/>
      <dgm:t>
        <a:bodyPr/>
        <a:lstStyle/>
        <a:p>
          <a:pPr rtl="0"/>
          <a:r>
            <a:rPr lang="en-US" b="1" dirty="0" smtClean="0"/>
            <a:t>Mobility – Cooperation – Policy Development</a:t>
          </a:r>
          <a:endParaRPr lang="fr-BE" b="1" dirty="0"/>
        </a:p>
      </dgm:t>
    </dgm:pt>
    <dgm:pt modelId="{9B6AA94A-15C0-4EBA-BA30-593063BE0720}" type="parTrans" cxnId="{92C1E01B-DBE6-400F-98FC-B3D5A2650B67}">
      <dgm:prSet/>
      <dgm:spPr/>
      <dgm:t>
        <a:bodyPr/>
        <a:lstStyle/>
        <a:p>
          <a:endParaRPr lang="en-US"/>
        </a:p>
      </dgm:t>
    </dgm:pt>
    <dgm:pt modelId="{92A9930F-1AF1-480E-933E-4F1EA33C0F2B}" type="sibTrans" cxnId="{92C1E01B-DBE6-400F-98FC-B3D5A2650B67}">
      <dgm:prSet/>
      <dgm:spPr/>
      <dgm:t>
        <a:bodyPr/>
        <a:lstStyle/>
        <a:p>
          <a:endParaRPr lang="en-US"/>
        </a:p>
      </dgm:t>
    </dgm:pt>
    <dgm:pt modelId="{B83AA735-5784-428D-9C63-2A8FE78F0390}">
      <dgm:prSet/>
      <dgm:spPr/>
      <dgm:t>
        <a:bodyPr/>
        <a:lstStyle/>
        <a:p>
          <a:pPr rtl="0"/>
          <a:r>
            <a:rPr lang="en-US" b="1" smtClean="0"/>
            <a:t>Implementing mode</a:t>
          </a:r>
          <a:endParaRPr lang="fr-BE"/>
        </a:p>
      </dgm:t>
    </dgm:pt>
    <dgm:pt modelId="{F721B7A8-F6E4-4620-90D1-3F5D460F940D}" type="parTrans" cxnId="{5774D1EE-CEE1-42A2-AE05-A364BCDEB07E}">
      <dgm:prSet/>
      <dgm:spPr/>
      <dgm:t>
        <a:bodyPr/>
        <a:lstStyle/>
        <a:p>
          <a:endParaRPr lang="en-US"/>
        </a:p>
      </dgm:t>
    </dgm:pt>
    <dgm:pt modelId="{21EFFE5E-4D2B-458F-9567-E12144FA85E4}" type="sibTrans" cxnId="{5774D1EE-CEE1-42A2-AE05-A364BCDEB07E}">
      <dgm:prSet/>
      <dgm:spPr/>
      <dgm:t>
        <a:bodyPr/>
        <a:lstStyle/>
        <a:p>
          <a:endParaRPr lang="en-US"/>
        </a:p>
      </dgm:t>
    </dgm:pt>
    <dgm:pt modelId="{FA52A287-43A0-4A8C-AF8D-7AF524146786}">
      <dgm:prSet/>
      <dgm:spPr/>
      <dgm:t>
        <a:bodyPr/>
        <a:lstStyle/>
        <a:p>
          <a:pPr rtl="0"/>
          <a:r>
            <a:rPr lang="en-US" b="1" dirty="0" smtClean="0"/>
            <a:t>Indirect (National Agencies) and Direct (EAC/EACEA) </a:t>
          </a:r>
          <a:endParaRPr lang="fr-BE" b="1" dirty="0"/>
        </a:p>
      </dgm:t>
    </dgm:pt>
    <dgm:pt modelId="{9B2C04C5-8879-4BDF-B228-86A846C44CF8}" type="parTrans" cxnId="{41F6FC3C-EAD4-43EA-A612-7C381578DF07}">
      <dgm:prSet/>
      <dgm:spPr/>
      <dgm:t>
        <a:bodyPr/>
        <a:lstStyle/>
        <a:p>
          <a:endParaRPr lang="en-US"/>
        </a:p>
      </dgm:t>
    </dgm:pt>
    <dgm:pt modelId="{FC2E653D-2245-4A2F-8C4A-17B2E71673E1}" type="sibTrans" cxnId="{41F6FC3C-EAD4-43EA-A612-7C381578DF07}">
      <dgm:prSet/>
      <dgm:spPr/>
      <dgm:t>
        <a:bodyPr/>
        <a:lstStyle/>
        <a:p>
          <a:endParaRPr lang="en-US"/>
        </a:p>
      </dgm:t>
    </dgm:pt>
    <dgm:pt modelId="{0221A51F-6279-4DC6-A5A7-66B519A5DA52}" type="pres">
      <dgm:prSet presAssocID="{80D4F023-8902-4855-910D-983ADE77D8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D2045D-6A68-4C23-B8C2-860CF900942F}" type="pres">
      <dgm:prSet presAssocID="{4CDF6284-E205-4688-B8E9-F51F72D3C409}" presName="linNode" presStyleCnt="0"/>
      <dgm:spPr/>
    </dgm:pt>
    <dgm:pt modelId="{D9108563-A72B-4535-B61E-A522DE5398D5}" type="pres">
      <dgm:prSet presAssocID="{4CDF6284-E205-4688-B8E9-F51F72D3C40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51CAC-74AC-4F31-B132-070C2E82E980}" type="pres">
      <dgm:prSet presAssocID="{4CDF6284-E205-4688-B8E9-F51F72D3C409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4A126-F3DA-40CE-B361-DF2B86E21D11}" type="pres">
      <dgm:prSet presAssocID="{397D823D-A930-4100-980F-C8D67401D022}" presName="sp" presStyleCnt="0"/>
      <dgm:spPr/>
    </dgm:pt>
    <dgm:pt modelId="{0C77C45B-C748-4A73-BE12-87C5C2591060}" type="pres">
      <dgm:prSet presAssocID="{0B793D64-019F-4835-9056-E767D42744D8}" presName="linNode" presStyleCnt="0"/>
      <dgm:spPr/>
    </dgm:pt>
    <dgm:pt modelId="{18051489-4BE4-43F6-AFFA-236C5C014CC5}" type="pres">
      <dgm:prSet presAssocID="{0B793D64-019F-4835-9056-E767D42744D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76433-5BE6-4238-A0BD-7979F0C2E544}" type="pres">
      <dgm:prSet presAssocID="{0B793D64-019F-4835-9056-E767D42744D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2A3F0-EFD5-42C7-A2B7-D820113FA1D2}" type="pres">
      <dgm:prSet presAssocID="{188CA6E7-2FA8-4A64-B078-01C06F0D244B}" presName="sp" presStyleCnt="0"/>
      <dgm:spPr/>
    </dgm:pt>
    <dgm:pt modelId="{819EB963-94B5-48F2-A41F-EA55C243041E}" type="pres">
      <dgm:prSet presAssocID="{AA19D50E-BBB8-4842-A933-525F67866A47}" presName="linNode" presStyleCnt="0"/>
      <dgm:spPr/>
    </dgm:pt>
    <dgm:pt modelId="{09EBC088-C03B-45E9-8F90-97E2E314649A}" type="pres">
      <dgm:prSet presAssocID="{AA19D50E-BBB8-4842-A933-525F67866A4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F4542-2B2F-4D68-AE42-6B1485CD44F4}" type="pres">
      <dgm:prSet presAssocID="{AA19D50E-BBB8-4842-A933-525F67866A4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B417C-D430-4CD7-837F-1C26BE2AF7ED}" type="pres">
      <dgm:prSet presAssocID="{FA33866A-4DF5-45C0-BEEF-DF965654C1FE}" presName="sp" presStyleCnt="0"/>
      <dgm:spPr/>
    </dgm:pt>
    <dgm:pt modelId="{E84C140C-6356-44EC-A542-26CD030C1038}" type="pres">
      <dgm:prSet presAssocID="{B83AA735-5784-428D-9C63-2A8FE78F0390}" presName="linNode" presStyleCnt="0"/>
      <dgm:spPr/>
    </dgm:pt>
    <dgm:pt modelId="{DB157F85-D823-499E-B7A3-8B1D257BD1BD}" type="pres">
      <dgm:prSet presAssocID="{B83AA735-5784-428D-9C63-2A8FE78F039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752B0-6755-49F1-AC7D-B707063885A7}" type="pres">
      <dgm:prSet presAssocID="{B83AA735-5784-428D-9C63-2A8FE78F039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1E01B-DBE6-400F-98FC-B3D5A2650B67}" srcId="{AA19D50E-BBB8-4842-A933-525F67866A47}" destId="{ADBB9041-F921-4F7F-8C51-D66E92F47D80}" srcOrd="0" destOrd="0" parTransId="{9B6AA94A-15C0-4EBA-BA30-593063BE0720}" sibTransId="{92A9930F-1AF1-480E-933E-4F1EA33C0F2B}"/>
    <dgm:cxn modelId="{00E5561E-5BBF-4636-BDE6-0CF994BE54B2}" type="presOf" srcId="{6FA2B88E-9A8D-4E22-B061-35A7E18C2422}" destId="{CF651CAC-74AC-4F31-B132-070C2E82E980}" srcOrd="0" destOrd="0" presId="urn:microsoft.com/office/officeart/2005/8/layout/vList5"/>
    <dgm:cxn modelId="{74FB52B3-EE92-4C0A-9839-200F5EE60C59}" type="presOf" srcId="{AA19D50E-BBB8-4842-A933-525F67866A47}" destId="{09EBC088-C03B-45E9-8F90-97E2E314649A}" srcOrd="0" destOrd="0" presId="urn:microsoft.com/office/officeart/2005/8/layout/vList5"/>
    <dgm:cxn modelId="{58F441AA-B745-402D-88D1-3BA0F9AE8610}" type="presOf" srcId="{4CDF6284-E205-4688-B8E9-F51F72D3C409}" destId="{D9108563-A72B-4535-B61E-A522DE5398D5}" srcOrd="0" destOrd="0" presId="urn:microsoft.com/office/officeart/2005/8/layout/vList5"/>
    <dgm:cxn modelId="{C404F8D5-C458-46C6-85E3-7AE865FD5C70}" type="presOf" srcId="{B83AA735-5784-428D-9C63-2A8FE78F0390}" destId="{DB157F85-D823-499E-B7A3-8B1D257BD1BD}" srcOrd="0" destOrd="0" presId="urn:microsoft.com/office/officeart/2005/8/layout/vList5"/>
    <dgm:cxn modelId="{2EE238C3-5894-431A-B39D-07990A603835}" srcId="{80D4F023-8902-4855-910D-983ADE77D86C}" destId="{4CDF6284-E205-4688-B8E9-F51F72D3C409}" srcOrd="0" destOrd="0" parTransId="{0DCDA6BA-C948-4936-AF29-D188FAB81C2D}" sibTransId="{397D823D-A930-4100-980F-C8D67401D022}"/>
    <dgm:cxn modelId="{5774D1EE-CEE1-42A2-AE05-A364BCDEB07E}" srcId="{80D4F023-8902-4855-910D-983ADE77D86C}" destId="{B83AA735-5784-428D-9C63-2A8FE78F0390}" srcOrd="3" destOrd="0" parTransId="{F721B7A8-F6E4-4620-90D1-3F5D460F940D}" sibTransId="{21EFFE5E-4D2B-458F-9567-E12144FA85E4}"/>
    <dgm:cxn modelId="{4B1C289E-23DA-4D3D-93F9-F46F6BB2435C}" type="presOf" srcId="{80D4F023-8902-4855-910D-983ADE77D86C}" destId="{0221A51F-6279-4DC6-A5A7-66B519A5DA52}" srcOrd="0" destOrd="0" presId="urn:microsoft.com/office/officeart/2005/8/layout/vList5"/>
    <dgm:cxn modelId="{41F6FC3C-EAD4-43EA-A612-7C381578DF07}" srcId="{B83AA735-5784-428D-9C63-2A8FE78F0390}" destId="{FA52A287-43A0-4A8C-AF8D-7AF524146786}" srcOrd="0" destOrd="0" parTransId="{9B2C04C5-8879-4BDF-B228-86A846C44CF8}" sibTransId="{FC2E653D-2245-4A2F-8C4A-17B2E71673E1}"/>
    <dgm:cxn modelId="{C516ED61-93D8-418E-A2A8-762A90E3691F}" srcId="{0B793D64-019F-4835-9056-E767D42744D8}" destId="{78114047-806C-43F3-8B59-96E2FF6EC27E}" srcOrd="0" destOrd="0" parTransId="{F2A6104D-DC8E-4D03-81B8-4337D103A3A1}" sibTransId="{44926C8C-BBBF-40E8-897A-F075E1DC5763}"/>
    <dgm:cxn modelId="{8D45BEE7-A24E-4F38-8A5F-C12FB11A048E}" srcId="{4CDF6284-E205-4688-B8E9-F51F72D3C409}" destId="{6FA2B88E-9A8D-4E22-B061-35A7E18C2422}" srcOrd="0" destOrd="0" parTransId="{AB370E35-A155-4E71-93ED-A6566962412F}" sibTransId="{953BB9A1-A2F7-4E81-80E6-B4EAB306DDA0}"/>
    <dgm:cxn modelId="{76F8F12A-9B63-4888-9C02-10EDCE79C26C}" type="presOf" srcId="{ADBB9041-F921-4F7F-8C51-D66E92F47D80}" destId="{286F4542-2B2F-4D68-AE42-6B1485CD44F4}" srcOrd="0" destOrd="0" presId="urn:microsoft.com/office/officeart/2005/8/layout/vList5"/>
    <dgm:cxn modelId="{41241E57-C7E2-4F59-A3B8-1D6CD49C0C94}" srcId="{80D4F023-8902-4855-910D-983ADE77D86C}" destId="{AA19D50E-BBB8-4842-A933-525F67866A47}" srcOrd="2" destOrd="0" parTransId="{73D41939-1D09-438F-B409-F4E7B4C1521B}" sibTransId="{FA33866A-4DF5-45C0-BEEF-DF965654C1FE}"/>
    <dgm:cxn modelId="{289480EF-4A30-4E40-8F69-2B78AB911CE0}" srcId="{80D4F023-8902-4855-910D-983ADE77D86C}" destId="{0B793D64-019F-4835-9056-E767D42744D8}" srcOrd="1" destOrd="0" parTransId="{AB21E9FE-8A46-4AD6-9E7A-2A968BFA3169}" sibTransId="{188CA6E7-2FA8-4A64-B078-01C06F0D244B}"/>
    <dgm:cxn modelId="{75EBB536-4363-4EFB-869C-028B6BE1717E}" type="presOf" srcId="{0B793D64-019F-4835-9056-E767D42744D8}" destId="{18051489-4BE4-43F6-AFFA-236C5C014CC5}" srcOrd="0" destOrd="0" presId="urn:microsoft.com/office/officeart/2005/8/layout/vList5"/>
    <dgm:cxn modelId="{827AB385-075F-493E-B767-9698B5E7131F}" type="presOf" srcId="{FA52A287-43A0-4A8C-AF8D-7AF524146786}" destId="{BA6752B0-6755-49F1-AC7D-B707063885A7}" srcOrd="0" destOrd="0" presId="urn:microsoft.com/office/officeart/2005/8/layout/vList5"/>
    <dgm:cxn modelId="{3336CED8-0B44-4981-A96A-8C5EC1BF313E}" type="presOf" srcId="{78114047-806C-43F3-8B59-96E2FF6EC27E}" destId="{78776433-5BE6-4238-A0BD-7979F0C2E544}" srcOrd="0" destOrd="0" presId="urn:microsoft.com/office/officeart/2005/8/layout/vList5"/>
    <dgm:cxn modelId="{7C62B8DD-9A5B-4E0A-AB14-D207FD50A2E5}" type="presParOf" srcId="{0221A51F-6279-4DC6-A5A7-66B519A5DA52}" destId="{BAD2045D-6A68-4C23-B8C2-860CF900942F}" srcOrd="0" destOrd="0" presId="urn:microsoft.com/office/officeart/2005/8/layout/vList5"/>
    <dgm:cxn modelId="{452E6F22-CD3E-4102-BA68-66EABD1686E3}" type="presParOf" srcId="{BAD2045D-6A68-4C23-B8C2-860CF900942F}" destId="{D9108563-A72B-4535-B61E-A522DE5398D5}" srcOrd="0" destOrd="0" presId="urn:microsoft.com/office/officeart/2005/8/layout/vList5"/>
    <dgm:cxn modelId="{B66F5460-45A1-43CA-B925-F21639F6D267}" type="presParOf" srcId="{BAD2045D-6A68-4C23-B8C2-860CF900942F}" destId="{CF651CAC-74AC-4F31-B132-070C2E82E980}" srcOrd="1" destOrd="0" presId="urn:microsoft.com/office/officeart/2005/8/layout/vList5"/>
    <dgm:cxn modelId="{A04E3167-266E-4CD1-A1F8-42E85982ECD1}" type="presParOf" srcId="{0221A51F-6279-4DC6-A5A7-66B519A5DA52}" destId="{0174A126-F3DA-40CE-B361-DF2B86E21D11}" srcOrd="1" destOrd="0" presId="urn:microsoft.com/office/officeart/2005/8/layout/vList5"/>
    <dgm:cxn modelId="{0CE1F7EA-7C6C-4726-A5C5-49F0E139BDF0}" type="presParOf" srcId="{0221A51F-6279-4DC6-A5A7-66B519A5DA52}" destId="{0C77C45B-C748-4A73-BE12-87C5C2591060}" srcOrd="2" destOrd="0" presId="urn:microsoft.com/office/officeart/2005/8/layout/vList5"/>
    <dgm:cxn modelId="{FAB6DDE3-8B8A-423D-8EA2-A0F7781BFC09}" type="presParOf" srcId="{0C77C45B-C748-4A73-BE12-87C5C2591060}" destId="{18051489-4BE4-43F6-AFFA-236C5C014CC5}" srcOrd="0" destOrd="0" presId="urn:microsoft.com/office/officeart/2005/8/layout/vList5"/>
    <dgm:cxn modelId="{75F73C97-58BB-4F8E-943D-6D6406A22BCE}" type="presParOf" srcId="{0C77C45B-C748-4A73-BE12-87C5C2591060}" destId="{78776433-5BE6-4238-A0BD-7979F0C2E544}" srcOrd="1" destOrd="0" presId="urn:microsoft.com/office/officeart/2005/8/layout/vList5"/>
    <dgm:cxn modelId="{F8C4A62A-4D30-4B62-A793-6D62C4B18559}" type="presParOf" srcId="{0221A51F-6279-4DC6-A5A7-66B519A5DA52}" destId="{8612A3F0-EFD5-42C7-A2B7-D820113FA1D2}" srcOrd="3" destOrd="0" presId="urn:microsoft.com/office/officeart/2005/8/layout/vList5"/>
    <dgm:cxn modelId="{F3FA861F-D093-4AEB-8DFE-DFE910D4E887}" type="presParOf" srcId="{0221A51F-6279-4DC6-A5A7-66B519A5DA52}" destId="{819EB963-94B5-48F2-A41F-EA55C243041E}" srcOrd="4" destOrd="0" presId="urn:microsoft.com/office/officeart/2005/8/layout/vList5"/>
    <dgm:cxn modelId="{E3B493F6-EA6C-4B77-89D0-0B3522F21088}" type="presParOf" srcId="{819EB963-94B5-48F2-A41F-EA55C243041E}" destId="{09EBC088-C03B-45E9-8F90-97E2E314649A}" srcOrd="0" destOrd="0" presId="urn:microsoft.com/office/officeart/2005/8/layout/vList5"/>
    <dgm:cxn modelId="{0962A32B-270E-441A-BE2A-7C82F5BAAE0E}" type="presParOf" srcId="{819EB963-94B5-48F2-A41F-EA55C243041E}" destId="{286F4542-2B2F-4D68-AE42-6B1485CD44F4}" srcOrd="1" destOrd="0" presId="urn:microsoft.com/office/officeart/2005/8/layout/vList5"/>
    <dgm:cxn modelId="{EFAA5488-AD71-4459-A915-D1842C6C75EF}" type="presParOf" srcId="{0221A51F-6279-4DC6-A5A7-66B519A5DA52}" destId="{A76B417C-D430-4CD7-837F-1C26BE2AF7ED}" srcOrd="5" destOrd="0" presId="urn:microsoft.com/office/officeart/2005/8/layout/vList5"/>
    <dgm:cxn modelId="{44F8E427-6702-45B9-A195-50CB5AA0D6A7}" type="presParOf" srcId="{0221A51F-6279-4DC6-A5A7-66B519A5DA52}" destId="{E84C140C-6356-44EC-A542-26CD030C1038}" srcOrd="6" destOrd="0" presId="urn:microsoft.com/office/officeart/2005/8/layout/vList5"/>
    <dgm:cxn modelId="{35CDFD76-0C1C-4FF6-80AA-04A9FFB1B3A3}" type="presParOf" srcId="{E84C140C-6356-44EC-A542-26CD030C1038}" destId="{DB157F85-D823-499E-B7A3-8B1D257BD1BD}" srcOrd="0" destOrd="0" presId="urn:microsoft.com/office/officeart/2005/8/layout/vList5"/>
    <dgm:cxn modelId="{C1104283-542D-4D5B-8416-9092022A85A6}" type="presParOf" srcId="{E84C140C-6356-44EC-A542-26CD030C1038}" destId="{BA6752B0-6755-49F1-AC7D-B707063885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80262-658B-468A-9187-825006C75B7C}">
      <dsp:nvSpPr>
        <dsp:cNvPr id="0" name=""/>
        <dsp:cNvSpPr/>
      </dsp:nvSpPr>
      <dsp:spPr>
        <a:xfrm>
          <a:off x="817927" y="0"/>
          <a:ext cx="9269844" cy="388190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8970A-0031-4338-8825-B145956738D3}">
      <dsp:nvSpPr>
        <dsp:cNvPr id="0" name=""/>
        <dsp:cNvSpPr/>
      </dsp:nvSpPr>
      <dsp:spPr>
        <a:xfrm>
          <a:off x="5325" y="1164571"/>
          <a:ext cx="2575193" cy="15527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smtClean="0"/>
            <a:t>General overview</a:t>
          </a:r>
          <a:endParaRPr lang="fr-BE" sz="4100" kern="1200"/>
        </a:p>
      </dsp:txBody>
      <dsp:txXfrm>
        <a:off x="81125" y="1240371"/>
        <a:ext cx="2423593" cy="1401161"/>
      </dsp:txXfrm>
    </dsp:sp>
    <dsp:sp modelId="{94F2B3DC-FF17-49F3-A1B5-26FC1A1C0FF7}">
      <dsp:nvSpPr>
        <dsp:cNvPr id="0" name=""/>
        <dsp:cNvSpPr/>
      </dsp:nvSpPr>
      <dsp:spPr>
        <a:xfrm>
          <a:off x="2778610" y="1164571"/>
          <a:ext cx="2575193" cy="15527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smtClean="0"/>
            <a:t>Main novelties</a:t>
          </a:r>
          <a:endParaRPr lang="fr-BE" sz="4100" kern="1200"/>
        </a:p>
      </dsp:txBody>
      <dsp:txXfrm>
        <a:off x="2854410" y="1240371"/>
        <a:ext cx="2423593" cy="1401161"/>
      </dsp:txXfrm>
    </dsp:sp>
    <dsp:sp modelId="{6EF6898E-C01E-43B2-BC26-6C14C9C00737}">
      <dsp:nvSpPr>
        <dsp:cNvPr id="0" name=""/>
        <dsp:cNvSpPr/>
      </dsp:nvSpPr>
      <dsp:spPr>
        <a:xfrm>
          <a:off x="5551895" y="1164571"/>
          <a:ext cx="2575193" cy="15527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smtClean="0"/>
            <a:t>2021 Call</a:t>
          </a:r>
          <a:endParaRPr lang="fr-BE" sz="4100" kern="1200"/>
        </a:p>
      </dsp:txBody>
      <dsp:txXfrm>
        <a:off x="5627695" y="1240371"/>
        <a:ext cx="2423593" cy="1401161"/>
      </dsp:txXfrm>
    </dsp:sp>
    <dsp:sp modelId="{9FAEFC1E-DF85-412F-B30C-D696304FBC9A}">
      <dsp:nvSpPr>
        <dsp:cNvPr id="0" name=""/>
        <dsp:cNvSpPr/>
      </dsp:nvSpPr>
      <dsp:spPr>
        <a:xfrm>
          <a:off x="8325180" y="1164571"/>
          <a:ext cx="2575193" cy="15527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100" kern="1200" smtClean="0"/>
            <a:t>Q&amp;A</a:t>
          </a:r>
          <a:endParaRPr lang="fr-BE" sz="4100" kern="1200"/>
        </a:p>
      </dsp:txBody>
      <dsp:txXfrm>
        <a:off x="8400980" y="1240371"/>
        <a:ext cx="2423593" cy="1401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51CAC-74AC-4F31-B132-070C2E82E980}">
      <dsp:nvSpPr>
        <dsp:cNvPr id="0" name=""/>
        <dsp:cNvSpPr/>
      </dsp:nvSpPr>
      <dsp:spPr>
        <a:xfrm rot="5400000">
          <a:off x="7011393" y="-2982118"/>
          <a:ext cx="808964" cy="697964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Supporting educational, professional and personal development of people of all ages in education, training, youth and sport, in Europe and beyond</a:t>
          </a:r>
          <a:endParaRPr lang="fr-BE" sz="1600" b="1" kern="1200" dirty="0"/>
        </a:p>
      </dsp:txBody>
      <dsp:txXfrm rot="-5400000">
        <a:off x="3926052" y="142713"/>
        <a:ext cx="6940157" cy="729984"/>
      </dsp:txXfrm>
    </dsp:sp>
    <dsp:sp modelId="{D9108563-A72B-4535-B61E-A522DE5398D5}">
      <dsp:nvSpPr>
        <dsp:cNvPr id="0" name=""/>
        <dsp:cNvSpPr/>
      </dsp:nvSpPr>
      <dsp:spPr>
        <a:xfrm>
          <a:off x="0" y="2102"/>
          <a:ext cx="3926051" cy="101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General objective</a:t>
          </a:r>
          <a:endParaRPr lang="fr-BE" sz="3000" kern="1200"/>
        </a:p>
      </dsp:txBody>
      <dsp:txXfrm>
        <a:off x="49363" y="51465"/>
        <a:ext cx="3827325" cy="912479"/>
      </dsp:txXfrm>
    </dsp:sp>
    <dsp:sp modelId="{78776433-5BE6-4238-A0BD-7979F0C2E544}">
      <dsp:nvSpPr>
        <dsp:cNvPr id="0" name=""/>
        <dsp:cNvSpPr/>
      </dsp:nvSpPr>
      <dsp:spPr>
        <a:xfrm rot="5400000">
          <a:off x="7011393" y="-1920352"/>
          <a:ext cx="808964" cy="697964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33 Programme Countries + international activities open to the rest of the World</a:t>
          </a:r>
          <a:endParaRPr lang="fr-BE" sz="1600" b="1" kern="1200" dirty="0"/>
        </a:p>
      </dsp:txBody>
      <dsp:txXfrm rot="-5400000">
        <a:off x="3926052" y="1204479"/>
        <a:ext cx="6940157" cy="729984"/>
      </dsp:txXfrm>
    </dsp:sp>
    <dsp:sp modelId="{18051489-4BE4-43F6-AFFA-236C5C014CC5}">
      <dsp:nvSpPr>
        <dsp:cNvPr id="0" name=""/>
        <dsp:cNvSpPr/>
      </dsp:nvSpPr>
      <dsp:spPr>
        <a:xfrm>
          <a:off x="0" y="1063868"/>
          <a:ext cx="3926051" cy="10112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Participating countries</a:t>
          </a:r>
          <a:endParaRPr lang="fr-BE" sz="3000" kern="1200"/>
        </a:p>
      </dsp:txBody>
      <dsp:txXfrm>
        <a:off x="49363" y="1113231"/>
        <a:ext cx="3827325" cy="912479"/>
      </dsp:txXfrm>
    </dsp:sp>
    <dsp:sp modelId="{286F4542-2B2F-4D68-AE42-6B1485CD44F4}">
      <dsp:nvSpPr>
        <dsp:cNvPr id="0" name=""/>
        <dsp:cNvSpPr/>
      </dsp:nvSpPr>
      <dsp:spPr>
        <a:xfrm rot="5400000">
          <a:off x="7011393" y="-858587"/>
          <a:ext cx="808964" cy="697964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Mobility – Cooperation – Policy Development</a:t>
          </a:r>
          <a:endParaRPr lang="fr-BE" sz="1600" b="1" kern="1200" dirty="0"/>
        </a:p>
      </dsp:txBody>
      <dsp:txXfrm rot="-5400000">
        <a:off x="3926052" y="2266244"/>
        <a:ext cx="6940157" cy="729984"/>
      </dsp:txXfrm>
    </dsp:sp>
    <dsp:sp modelId="{09EBC088-C03B-45E9-8F90-97E2E314649A}">
      <dsp:nvSpPr>
        <dsp:cNvPr id="0" name=""/>
        <dsp:cNvSpPr/>
      </dsp:nvSpPr>
      <dsp:spPr>
        <a:xfrm>
          <a:off x="0" y="2125633"/>
          <a:ext cx="3926051" cy="10112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3 Key Actions</a:t>
          </a:r>
          <a:endParaRPr lang="fr-BE" sz="3000" kern="1200"/>
        </a:p>
      </dsp:txBody>
      <dsp:txXfrm>
        <a:off x="49363" y="2174996"/>
        <a:ext cx="3827325" cy="912479"/>
      </dsp:txXfrm>
    </dsp:sp>
    <dsp:sp modelId="{BA6752B0-6755-49F1-AC7D-B707063885A7}">
      <dsp:nvSpPr>
        <dsp:cNvPr id="0" name=""/>
        <dsp:cNvSpPr/>
      </dsp:nvSpPr>
      <dsp:spPr>
        <a:xfrm rot="5400000">
          <a:off x="7011393" y="203178"/>
          <a:ext cx="808964" cy="697964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Indirect (National Agencies) and Direct (EAC/EACEA) </a:t>
          </a:r>
          <a:endParaRPr lang="fr-BE" sz="1600" b="1" kern="1200" dirty="0"/>
        </a:p>
      </dsp:txBody>
      <dsp:txXfrm rot="-5400000">
        <a:off x="3926052" y="3328009"/>
        <a:ext cx="6940157" cy="729984"/>
      </dsp:txXfrm>
    </dsp:sp>
    <dsp:sp modelId="{DB157F85-D823-499E-B7A3-8B1D257BD1BD}">
      <dsp:nvSpPr>
        <dsp:cNvPr id="0" name=""/>
        <dsp:cNvSpPr/>
      </dsp:nvSpPr>
      <dsp:spPr>
        <a:xfrm>
          <a:off x="0" y="3187399"/>
          <a:ext cx="3926051" cy="101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Implementing mode</a:t>
          </a:r>
          <a:endParaRPr lang="fr-BE" sz="3000" kern="1200"/>
        </a:p>
      </dsp:txBody>
      <dsp:txXfrm>
        <a:off x="49363" y="3236762"/>
        <a:ext cx="3827325" cy="912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03/05/2021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77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223;p11:notes">
            <a:extLst>
              <a:ext uri="{FF2B5EF4-FFF2-40B4-BE49-F238E27FC236}">
                <a16:creationId xmlns:a16="http://schemas.microsoft.com/office/drawing/2014/main" id="{19D662E8-7718-FC45-B372-D7727D535E3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214313" y="806450"/>
            <a:ext cx="7170738" cy="4033838"/>
          </a:xfrm>
          <a:noFill/>
        </p:spPr>
      </p:sp>
      <p:sp>
        <p:nvSpPr>
          <p:cNvPr id="35843" name="Google Shape;224;p11:notes">
            <a:extLst>
              <a:ext uri="{FF2B5EF4-FFF2-40B4-BE49-F238E27FC236}">
                <a16:creationId xmlns:a16="http://schemas.microsoft.com/office/drawing/2014/main" id="{627CEC09-6E09-4948-8476-3337036332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SzPts val="1400"/>
            </a:pPr>
            <a:endParaRPr lang="fr-FR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Google Shape;225;p11:notes">
            <a:extLst>
              <a:ext uri="{FF2B5EF4-FFF2-40B4-BE49-F238E27FC236}">
                <a16:creationId xmlns:a16="http://schemas.microsoft.com/office/drawing/2014/main" id="{BF760ACE-D3A3-E340-A9CF-19BE2660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39397" indent="-28438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37533" indent="-227507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2547" indent="-227507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47560" indent="-227507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02573" indent="-2275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57588" indent="-2275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12601" indent="-2275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67614" indent="-227507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00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E4319DA-6D4D-1A46-A7C0-8A0A7A777947}" type="slidenum">
              <a:rPr kumimoji="0" lang="en-GB" alt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00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6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099B0-A590-744D-94AC-1D4DC303518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269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5520267" y="6597650"/>
            <a:ext cx="1151467" cy="260350"/>
          </a:xfrm>
          <a:prstGeom prst="rect">
            <a:avLst/>
          </a:prstGeom>
          <a:solidFill>
            <a:srgbClr val="F7C943"/>
          </a:solidFill>
          <a:ln w="9525">
            <a:solidFill>
              <a:srgbClr val="F7C94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 sz="1800">
              <a:solidFill>
                <a:srgbClr val="FFFFFF"/>
              </a:solidFill>
              <a:latin typeface="Verdana Bold" charset="0"/>
              <a:cs typeface="Arial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8879417" y="63817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Verdana Bold"/>
                <a:ea typeface="+mn-ea"/>
                <a:cs typeface="Arial" pitchFamily="34" charset="0"/>
              </a:rPr>
              <a:t>Date: in 12 pts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41438"/>
          </a:xfrm>
          <a:prstGeom prst="rect">
            <a:avLst/>
          </a:prstGeom>
          <a:solidFill>
            <a:srgbClr val="0F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8" name="Picture 10" descr="logo_ce-eac-neg-en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34" y="339726"/>
            <a:ext cx="273896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772816"/>
            <a:ext cx="10972800" cy="936104"/>
          </a:xfrm>
        </p:spPr>
        <p:txBody>
          <a:bodyPr/>
          <a:lstStyle>
            <a:lvl1pPr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08921"/>
            <a:ext cx="10972800" cy="3417243"/>
          </a:xfrm>
        </p:spPr>
        <p:txBody>
          <a:bodyPr/>
          <a:lstStyle>
            <a:lvl1pPr>
              <a:buNone/>
              <a:defRPr sz="3000" b="1" i="0" baseline="0">
                <a:solidFill>
                  <a:srgbClr val="0F5494"/>
                </a:solidFill>
                <a:latin typeface="Verdana" pitchFamily="34" charset="0"/>
              </a:defRPr>
            </a:lvl1pPr>
            <a:lvl2pPr>
              <a:buNone/>
              <a:defRPr sz="2400" b="0" i="1" baseline="0">
                <a:solidFill>
                  <a:srgbClr val="0F5494"/>
                </a:solidFill>
                <a:latin typeface="Verdana" pitchFamily="34" charset="0"/>
              </a:defRPr>
            </a:lvl2pPr>
            <a:lvl3pPr>
              <a:buClr>
                <a:srgbClr val="009FBA"/>
              </a:buClr>
              <a:buSzPct val="140000"/>
              <a:defRPr sz="2000" b="1" i="0" baseline="0">
                <a:solidFill>
                  <a:srgbClr val="0F5494"/>
                </a:solidFill>
                <a:latin typeface="Verdana" pitchFamily="34" charset="0"/>
              </a:defRPr>
            </a:lvl3pPr>
            <a:lvl4pPr>
              <a:defRPr sz="1400" baseline="0">
                <a:solidFill>
                  <a:srgbClr val="0F5494"/>
                </a:solidFill>
                <a:latin typeface="Verdana" pitchFamily="34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9935634" y="6381328"/>
            <a:ext cx="2256367" cy="260350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rgbClr val="0F549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Tahoma" charset="0"/>
                <a:ea typeface="ＭＳ Ｐゴシック" charset="0"/>
                <a:cs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325885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815413" y="836712"/>
            <a:ext cx="10204715" cy="43204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1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1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1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1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1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1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1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1" b="1" i="0" u="none" strike="noStrike" cap="none">
                <a:solidFill>
                  <a:srgbClr val="0F5494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815416" y="2492380"/>
            <a:ext cx="10561173" cy="35290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342891" marR="0" lvl="0" indent="-257168" algn="l" rtl="0">
              <a:spcBef>
                <a:spcPts val="271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285744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674" marR="0" lvl="2" indent="-171446" algn="l" rtl="0">
              <a:spcBef>
                <a:spcPts val="211"/>
              </a:spcBef>
              <a:spcAft>
                <a:spcPts val="0"/>
              </a:spcAft>
              <a:buSzPts val="1400"/>
              <a:buNone/>
              <a:defRPr sz="10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-26669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457" marR="0" lvl="4" indent="-26669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349" marR="0" lvl="5" indent="-26669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240" marR="0" lvl="6" indent="-26669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131" marR="0" lvl="7" indent="-26669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023" marR="0" lvl="8" indent="-26669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52;p6">
            <a:extLst>
              <a:ext uri="{FF2B5EF4-FFF2-40B4-BE49-F238E27FC236}">
                <a16:creationId xmlns:a16="http://schemas.microsoft.com/office/drawing/2014/main" id="{55808A7A-8EFE-164E-971D-F2C6A8C3142F}"/>
              </a:ext>
            </a:extLst>
          </p:cNvPr>
          <p:cNvSpPr txBox="1">
            <a:spLocks noGrp="1"/>
          </p:cNvSpPr>
          <p:nvPr>
            <p:ph type="dt" idx="10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900">
                <a:solidFill>
                  <a:srgbClr val="0F5494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b="1" kern="1200">
              <a:ea typeface="+mn-ea"/>
              <a:cs typeface="+mn-cs"/>
            </a:endParaRPr>
          </a:p>
        </p:txBody>
      </p:sp>
      <p:sp>
        <p:nvSpPr>
          <p:cNvPr id="5" name="Google Shape;53;p6">
            <a:extLst>
              <a:ext uri="{FF2B5EF4-FFF2-40B4-BE49-F238E27FC236}">
                <a16:creationId xmlns:a16="http://schemas.microsoft.com/office/drawing/2014/main" id="{514700B2-F2D6-104B-B818-D8316EAFEB1B}"/>
              </a:ext>
            </a:extLst>
          </p:cNvPr>
          <p:cNvSpPr txBox="1">
            <a:spLocks noGrp="1"/>
          </p:cNvSpPr>
          <p:nvPr>
            <p:ph type="ftr" idx="11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900">
                <a:solidFill>
                  <a:srgbClr val="0F5494"/>
                </a:solidFill>
                <a:latin typeface="Verdana" panose="020B0604030504040204" pitchFamily="34" charset="0"/>
                <a:sym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b="1" kern="1200">
              <a:ea typeface="+mn-ea"/>
              <a:cs typeface="+mn-cs"/>
            </a:endParaRPr>
          </a:p>
        </p:txBody>
      </p:sp>
      <p:sp>
        <p:nvSpPr>
          <p:cNvPr id="6" name="Google Shape;54;p6">
            <a:extLst>
              <a:ext uri="{FF2B5EF4-FFF2-40B4-BE49-F238E27FC236}">
                <a16:creationId xmlns:a16="http://schemas.microsoft.com/office/drawing/2014/main" id="{E86C95D6-CAFA-8F48-8854-EED4DF0C92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7D4250-C9AF-5B46-9FB6-7915AE1895C9}" type="slidenum">
              <a:rPr lang="en-GB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647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  <p:sldLayoutId id="2147483671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44;p5">
            <a:extLst>
              <a:ext uri="{FF2B5EF4-FFF2-40B4-BE49-F238E27FC236}">
                <a16:creationId xmlns:a16="http://schemas.microsoft.com/office/drawing/2014/main" id="{C1C23734-DFC1-354E-84C5-11BCC0F87CF6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814922" y="836613"/>
            <a:ext cx="1020444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2051" name="Google Shape;45;p5">
            <a:extLst>
              <a:ext uri="{FF2B5EF4-FFF2-40B4-BE49-F238E27FC236}">
                <a16:creationId xmlns:a16="http://schemas.microsoft.com/office/drawing/2014/main" id="{1FD5E323-FB2C-584B-9483-8D7B4EC4FB1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814922" y="2492380"/>
            <a:ext cx="10562167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2052" name="Google Shape;46;p5">
            <a:extLst>
              <a:ext uri="{FF2B5EF4-FFF2-40B4-BE49-F238E27FC236}">
                <a16:creationId xmlns:a16="http://schemas.microsoft.com/office/drawing/2014/main" id="{515B96CA-1DBB-0D4E-827D-F30F3358E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7085" y="5"/>
            <a:ext cx="480483" cy="5492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34275" rIns="68569" bIns="34275" anchor="ctr"/>
          <a:lstStyle>
            <a:lvl1pPr marL="3175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F5494"/>
              </a:buClr>
              <a:buSzPts val="1200"/>
              <a:buFont typeface="Verdana" panose="020B0604030504040204" pitchFamily="34" charset="0"/>
              <a:buNone/>
            </a:pPr>
            <a:endParaRPr lang="fr-FR" altLang="fr-FR" sz="900" b="1" kern="1200">
              <a:solidFill>
                <a:srgbClr val="0F5494"/>
              </a:solidFill>
              <a:latin typeface="Verdana" panose="020B0604030504040204" pitchFamily="34" charset="0"/>
              <a:ea typeface="+mn-ea"/>
              <a:sym typeface="Verdana" panose="020B0604030504040204" pitchFamily="34" charset="0"/>
            </a:endParaRPr>
          </a:p>
        </p:txBody>
      </p:sp>
      <p:pic>
        <p:nvPicPr>
          <p:cNvPr id="2053" name="Google Shape;47;p5">
            <a:extLst>
              <a:ext uri="{FF2B5EF4-FFF2-40B4-BE49-F238E27FC236}">
                <a16:creationId xmlns:a16="http://schemas.microsoft.com/office/drawing/2014/main" id="{AEC051C2-6EA5-A44E-94F6-3F37F2B81DB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67" y="6021394"/>
            <a:ext cx="26543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Google Shape;48;p5">
            <a:extLst>
              <a:ext uri="{FF2B5EF4-FFF2-40B4-BE49-F238E27FC236}">
                <a16:creationId xmlns:a16="http://schemas.microsoft.com/office/drawing/2014/main" id="{31B6C644-951B-4146-AF87-B5D6F6C398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11377085" y="188913"/>
            <a:ext cx="48048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2A4CBD-0B10-CA49-B6B0-4AA75E896D71}" type="slidenum">
              <a:rPr lang="en-GB" altLang="fr-FR" b="1" kern="1200">
                <a:latin typeface="Verdana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fr-FR" b="1" kern="1200"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034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1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resources/programme-guide_en" TargetMode="External"/><Relationship Id="rId2" Type="http://schemas.openxmlformats.org/officeDocument/2006/relationships/hyperlink" Target="https://eur-lex.europa.eu/legal-content/EN/TXT/?uri=uriserv%3AOJ.C_.2021.103.01.0012.01.ENG&amp;toc=OJ%3AC%3A2021%3A103%3ATOC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eacea.ec.europa.eu/index_en" TargetMode="External"/><Relationship Id="rId4" Type="http://schemas.openxmlformats.org/officeDocument/2006/relationships/hyperlink" Target="https://ec.europa.eu/programmes/erasmus-plus/contact/national-agencies_e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c.europa.eu/commission/presscorner/detail/en/IP_21_132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66274" y="1992571"/>
            <a:ext cx="10270300" cy="3972799"/>
          </a:xfrm>
        </p:spPr>
        <p:txBody>
          <a:bodyPr>
            <a:noAutofit/>
          </a:bodyPr>
          <a:lstStyle/>
          <a:p>
            <a:r>
              <a:rPr lang="fr-BE" sz="4000" dirty="0"/>
              <a:t/>
            </a:r>
            <a:br>
              <a:rPr lang="fr-BE" sz="4000" dirty="0"/>
            </a:br>
            <a:r>
              <a:rPr lang="en-GB" sz="4000" b="1" dirty="0"/>
              <a:t/>
            </a:r>
            <a:br>
              <a:rPr lang="en-GB" sz="4000" b="1" dirty="0"/>
            </a:br>
            <a:r>
              <a:rPr lang="en-US" sz="5400" dirty="0" smtClean="0">
                <a:solidFill>
                  <a:srgbClr val="FFC000"/>
                </a:solidFill>
              </a:rPr>
              <a:t>Erasmus+ 2021- </a:t>
            </a:r>
            <a:r>
              <a:rPr lang="en-US" sz="5400" dirty="0">
                <a:solidFill>
                  <a:srgbClr val="FFC000"/>
                </a:solidFill>
              </a:rPr>
              <a:t>2027</a:t>
            </a:r>
            <a:r>
              <a:rPr lang="fr-BE" sz="5400" dirty="0"/>
              <a:t/>
            </a:r>
            <a:br>
              <a:rPr lang="fr-BE" sz="5400" dirty="0"/>
            </a:br>
            <a:r>
              <a:rPr lang="fr-BE" sz="5400" dirty="0"/>
              <a:t/>
            </a:r>
            <a:br>
              <a:rPr lang="fr-BE" sz="5400" dirty="0"/>
            </a:br>
            <a:r>
              <a:rPr lang="fr-BE" sz="2400" dirty="0" smtClean="0"/>
              <a:t>Dario </a:t>
            </a:r>
            <a:r>
              <a:rPr lang="fr-BE" sz="2400" dirty="0" err="1" smtClean="0"/>
              <a:t>Nicolella</a:t>
            </a: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err="1" smtClean="0"/>
              <a:t>European</a:t>
            </a:r>
            <a:r>
              <a:rPr lang="fr-BE" sz="2400" dirty="0" smtClean="0"/>
              <a:t> </a:t>
            </a:r>
            <a:r>
              <a:rPr lang="fr-BE" sz="2400" dirty="0" smtClean="0"/>
              <a:t>Commission</a:t>
            </a:r>
            <a:r>
              <a:rPr lang="fr-BE" sz="3200" dirty="0" smtClean="0"/>
              <a:t/>
            </a:r>
            <a:br>
              <a:rPr lang="fr-BE" sz="3200" dirty="0" smtClean="0"/>
            </a:b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345614"/>
              </p:ext>
            </p:extLst>
          </p:nvPr>
        </p:nvGraphicFramePr>
        <p:xfrm>
          <a:off x="970722" y="1573078"/>
          <a:ext cx="10744200" cy="4439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2100">
                  <a:extLst>
                    <a:ext uri="{9D8B030D-6E8A-4147-A177-3AD203B41FA5}">
                      <a16:colId xmlns:a16="http://schemas.microsoft.com/office/drawing/2014/main" val="4043614680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val="2774631898"/>
                    </a:ext>
                  </a:extLst>
                </a:gridCol>
              </a:tblGrid>
              <a:tr h="398281">
                <a:tc>
                  <a:txBody>
                    <a:bodyPr/>
                    <a:lstStyle/>
                    <a:p>
                      <a:r>
                        <a:rPr lang="en-IE" b="1" u="sng" dirty="0" smtClean="0">
                          <a:solidFill>
                            <a:schemeClr val="tx2"/>
                          </a:solidFill>
                        </a:rPr>
                        <a:t>Erasmus+ 2014-2020</a:t>
                      </a:r>
                      <a:endParaRPr lang="fr-BE" b="1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1" u="sng" dirty="0" smtClean="0">
                          <a:solidFill>
                            <a:schemeClr val="tx2"/>
                          </a:solidFill>
                        </a:rPr>
                        <a:t>Erasmus+ 2021-2027</a:t>
                      </a:r>
                      <a:endParaRPr lang="fr-BE" b="1" u="sng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80066"/>
                  </a:ext>
                </a:extLst>
              </a:tr>
              <a:tr h="13005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Strategic Partnerships (KA2)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Collaborative Partnerships (Sport)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Small Collaborative Partnerships (Sport)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Partnerships for cooperation (KA2)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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Cooperation partnerships 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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Small-scale partnerships 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(New) 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Indirect Management (with the exception of cooperation partnerships in the field of sport, including small scale partnerships</a:t>
                      </a: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fr-BE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598811"/>
                  </a:ext>
                </a:extLst>
              </a:tr>
              <a:tr h="112290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 Alliances (KA2)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Sector Skills Alliances (KA2)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Forward looking projects (KA3)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B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Partnerships for Innovation (KA2)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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Alliances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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Forward looking projects 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 Management</a:t>
                      </a:r>
                      <a:endPara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fr-BE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402455"/>
                  </a:ext>
                </a:extLst>
              </a:tr>
              <a:tr h="1300572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5494"/>
                          </a:solidFill>
                          <a:effectLst/>
                          <a:uLnTx/>
                          <a:uFillTx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Erasmus Mundus Joint Master Degrees (KA1)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F5494"/>
                        </a:solidFill>
                        <a:effectLst/>
                        <a:uLnTx/>
                        <a:uFillTx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B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F549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Partnerships for Excellence (KA2)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"/>
                        <a:tabLst>
                          <a:tab pos="914400" algn="l"/>
                        </a:tabLst>
                      </a:pPr>
                      <a:r>
                        <a:rPr lang="en-GB" sz="1100" dirty="0" smtClean="0">
                          <a:solidFill>
                            <a:srgbClr val="0F549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Universities </a:t>
                      </a:r>
                      <a:r>
                        <a:rPr lang="en-GB" sz="11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(New)</a:t>
                      </a:r>
                      <a:endParaRPr lang="en-US" sz="12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"/>
                        <a:tabLst>
                          <a:tab pos="914400" algn="l"/>
                        </a:tabLst>
                      </a:pPr>
                      <a:r>
                        <a:rPr lang="en-GB" sz="1100" dirty="0" smtClean="0">
                          <a:solidFill>
                            <a:srgbClr val="0F549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Centres of vocational excellence </a:t>
                      </a:r>
                      <a:r>
                        <a:rPr lang="en-GB" sz="11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(New)</a:t>
                      </a:r>
                      <a:endParaRPr lang="en-US" sz="1200" dirty="0" smtClean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"/>
                        <a:tabLst>
                          <a:tab pos="914400" algn="l"/>
                        </a:tabLst>
                      </a:pPr>
                      <a:r>
                        <a:rPr lang="en-GB" sz="1100" dirty="0" smtClean="0">
                          <a:solidFill>
                            <a:srgbClr val="0F549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Erasmus Mundus Joint Master Degrees, etc.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i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 Management</a:t>
                      </a:r>
                      <a:endParaRPr lang="en-US" sz="1200" i="1" dirty="0" smtClean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endParaRPr lang="fr-BE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70855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/>
              <a:t>Erasmus+ Partnerships: new architecture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22509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5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21" name="Google Shape;230;p20">
            <a:extLst>
              <a:ext uri="{FF2B5EF4-FFF2-40B4-BE49-F238E27FC236}">
                <a16:creationId xmlns:a16="http://schemas.microsoft.com/office/drawing/2014/main" id="{66792CAA-70D1-534A-AA18-632676F076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18600" y="1991840"/>
            <a:ext cx="7724715" cy="3493744"/>
          </a:xfrm>
          <a:prstGeom prst="straightConnector1">
            <a:avLst/>
          </a:prstGeom>
          <a:ln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2">
            <a:extLst>
              <a:ext uri="{FF2B5EF4-FFF2-40B4-BE49-F238E27FC236}">
                <a16:creationId xmlns:a16="http://schemas.microsoft.com/office/drawing/2014/main" id="{B8773556-C7C1-C44F-AA82-E0034AC52544}"/>
              </a:ext>
            </a:extLst>
          </p:cNvPr>
          <p:cNvSpPr txBox="1"/>
          <p:nvPr/>
        </p:nvSpPr>
        <p:spPr>
          <a:xfrm>
            <a:off x="1322073" y="3826674"/>
            <a:ext cx="210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2" indent="0" algn="l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Partnerships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Cooperation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8175B73-32E0-2849-A52B-EE1578DE8D12}"/>
              </a:ext>
            </a:extLst>
          </p:cNvPr>
          <p:cNvSpPr txBox="1"/>
          <p:nvPr/>
        </p:nvSpPr>
        <p:spPr>
          <a:xfrm>
            <a:off x="3415910" y="2060104"/>
            <a:ext cx="1835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Partnerships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Innovation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01A38D87-5843-4E42-9672-92CA5B30175F}"/>
              </a:ext>
            </a:extLst>
          </p:cNvPr>
          <p:cNvSpPr txBox="1"/>
          <p:nvPr/>
        </p:nvSpPr>
        <p:spPr>
          <a:xfrm>
            <a:off x="7473980" y="760929"/>
            <a:ext cx="2534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marR="0" lvl="0" indent="-214308" algn="l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342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Partnerships for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Excellence</a:t>
            </a:r>
            <a:endParaRPr kumimoji="0" lang="en-GB" sz="20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1FB8A54-33B2-9340-8013-7949A86E279F}"/>
              </a:ext>
            </a:extLst>
          </p:cNvPr>
          <p:cNvGrpSpPr/>
          <p:nvPr/>
        </p:nvGrpSpPr>
        <p:grpSpPr>
          <a:xfrm>
            <a:off x="6809385" y="2114572"/>
            <a:ext cx="1837320" cy="1448523"/>
            <a:chOff x="6508455" y="2563771"/>
            <a:chExt cx="1944590" cy="1297277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6748F9E-F117-8A4D-B368-416C26815A03}"/>
                </a:ext>
              </a:extLst>
            </p:cNvPr>
            <p:cNvSpPr/>
            <p:nvPr/>
          </p:nvSpPr>
          <p:spPr>
            <a:xfrm>
              <a:off x="6761165" y="2563771"/>
              <a:ext cx="1483244" cy="1297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94663755-AAE9-EA40-B86E-A3114EB055E7}"/>
                </a:ext>
              </a:extLst>
            </p:cNvPr>
            <p:cNvSpPr txBox="1"/>
            <p:nvPr/>
          </p:nvSpPr>
          <p:spPr>
            <a:xfrm>
              <a:off x="6508455" y="2857493"/>
              <a:ext cx="1944590" cy="633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Erasmus </a:t>
              </a:r>
            </a:p>
            <a:p>
              <a:pPr marL="0" marR="0" lvl="0" indent="0" algn="ctr" defTabSz="342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Mundus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80B2756-6E5B-C340-80D2-37F02A6E9F30}"/>
              </a:ext>
            </a:extLst>
          </p:cNvPr>
          <p:cNvGrpSpPr/>
          <p:nvPr/>
        </p:nvGrpSpPr>
        <p:grpSpPr>
          <a:xfrm>
            <a:off x="9641785" y="875411"/>
            <a:ext cx="1878959" cy="1567128"/>
            <a:chOff x="7704460" y="1953575"/>
            <a:chExt cx="1944590" cy="1567194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CCF05B9-302F-6141-B41D-CB3B9106262E}"/>
                </a:ext>
              </a:extLst>
            </p:cNvPr>
            <p:cNvSpPr/>
            <p:nvPr/>
          </p:nvSpPr>
          <p:spPr>
            <a:xfrm>
              <a:off x="7712742" y="1953575"/>
              <a:ext cx="1924047" cy="15671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8F584D4-4291-5941-B853-7B6B2C351AB1}"/>
                </a:ext>
              </a:extLst>
            </p:cNvPr>
            <p:cNvSpPr txBox="1"/>
            <p:nvPr/>
          </p:nvSpPr>
          <p:spPr>
            <a:xfrm>
              <a:off x="7704460" y="2366034"/>
              <a:ext cx="1944590" cy="70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European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</a:b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Universities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F2C19FD-41A9-8044-A10C-F4B76EEF4479}"/>
              </a:ext>
            </a:extLst>
          </p:cNvPr>
          <p:cNvGrpSpPr/>
          <p:nvPr/>
        </p:nvGrpSpPr>
        <p:grpSpPr>
          <a:xfrm>
            <a:off x="951496" y="4738697"/>
            <a:ext cx="2251051" cy="1456491"/>
            <a:chOff x="6530492" y="2563771"/>
            <a:chExt cx="1944590" cy="1297277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C3559A37-034E-FF41-B3A2-77C3C7CCED2F}"/>
                </a:ext>
              </a:extLst>
            </p:cNvPr>
            <p:cNvSpPr/>
            <p:nvPr/>
          </p:nvSpPr>
          <p:spPr>
            <a:xfrm>
              <a:off x="6761165" y="2563771"/>
              <a:ext cx="1483244" cy="1297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3356C2F-B156-4B42-B1BE-67D5E362E099}"/>
                </a:ext>
              </a:extLst>
            </p:cNvPr>
            <p:cNvSpPr txBox="1"/>
            <p:nvPr/>
          </p:nvSpPr>
          <p:spPr>
            <a:xfrm>
              <a:off x="6530492" y="2927413"/>
              <a:ext cx="1944590" cy="630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Cooperation</a:t>
              </a:r>
              <a:b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</a:b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Projects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8452221-7DED-D64E-B862-EA5F43B6B375}"/>
              </a:ext>
            </a:extLst>
          </p:cNvPr>
          <p:cNvGrpSpPr/>
          <p:nvPr/>
        </p:nvGrpSpPr>
        <p:grpSpPr>
          <a:xfrm>
            <a:off x="4353741" y="4069689"/>
            <a:ext cx="1687175" cy="1436723"/>
            <a:chOff x="6651808" y="2584240"/>
            <a:chExt cx="1881517" cy="1315781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262C440C-B518-8340-9B22-514FF5EF0ED8}"/>
                </a:ext>
              </a:extLst>
            </p:cNvPr>
            <p:cNvSpPr/>
            <p:nvPr/>
          </p:nvSpPr>
          <p:spPr>
            <a:xfrm>
              <a:off x="6750791" y="2584240"/>
              <a:ext cx="1711511" cy="13157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F093F09-5AEB-544B-BC09-6B4A3879477E}"/>
                </a:ext>
              </a:extLst>
            </p:cNvPr>
            <p:cNvSpPr txBox="1"/>
            <p:nvPr/>
          </p:nvSpPr>
          <p:spPr>
            <a:xfrm>
              <a:off x="6651808" y="2796754"/>
              <a:ext cx="1881517" cy="84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Forward Looking</a:t>
              </a:r>
              <a:b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</a:b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Projects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894CAE09-A55F-ED42-91DE-24C9A7CEE2EE}"/>
              </a:ext>
            </a:extLst>
          </p:cNvPr>
          <p:cNvGrpSpPr/>
          <p:nvPr/>
        </p:nvGrpSpPr>
        <p:grpSpPr>
          <a:xfrm>
            <a:off x="3524807" y="3065933"/>
            <a:ext cx="1698608" cy="1288286"/>
            <a:chOff x="6519001" y="2563771"/>
            <a:chExt cx="1944590" cy="1297277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E6A3F4D-C92B-AE47-B3B2-D377892BB6AF}"/>
                </a:ext>
              </a:extLst>
            </p:cNvPr>
            <p:cNvSpPr/>
            <p:nvPr/>
          </p:nvSpPr>
          <p:spPr>
            <a:xfrm>
              <a:off x="6761165" y="2563771"/>
              <a:ext cx="1483244" cy="1297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5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A821E9F-7BFA-6944-848E-126BD41390B0}"/>
                </a:ext>
              </a:extLst>
            </p:cNvPr>
            <p:cNvSpPr txBox="1"/>
            <p:nvPr/>
          </p:nvSpPr>
          <p:spPr>
            <a:xfrm>
              <a:off x="6519001" y="3012354"/>
              <a:ext cx="1944590" cy="40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42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E6FD2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Alliances</a:t>
              </a:r>
            </a:p>
          </p:txBody>
        </p:sp>
      </p:grp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32F12FA-A2F4-CD42-80FD-23808DB38661}"/>
              </a:ext>
            </a:extLst>
          </p:cNvPr>
          <p:cNvCxnSpPr/>
          <p:nvPr/>
        </p:nvCxnSpPr>
        <p:spPr>
          <a:xfrm flipV="1">
            <a:off x="983432" y="1662267"/>
            <a:ext cx="33093" cy="265915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8CFDB119-2E2E-FC41-BB0E-EF2BD707C10D}"/>
              </a:ext>
            </a:extLst>
          </p:cNvPr>
          <p:cNvCxnSpPr>
            <a:cxnSpLocks/>
          </p:cNvCxnSpPr>
          <p:nvPr/>
        </p:nvCxnSpPr>
        <p:spPr>
          <a:xfrm>
            <a:off x="6223794" y="5672371"/>
            <a:ext cx="304416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84EA40DA-6F8B-7442-B7BA-D685ACFD2B85}"/>
              </a:ext>
            </a:extLst>
          </p:cNvPr>
          <p:cNvSpPr txBox="1"/>
          <p:nvPr/>
        </p:nvSpPr>
        <p:spPr>
          <a:xfrm>
            <a:off x="6476683" y="5229200"/>
            <a:ext cx="3075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rPr>
              <a:t>Long-term Strategy</a:t>
            </a:r>
            <a:endParaRPr kumimoji="0" lang="en-IE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D7B0899-D03E-3E42-ACDC-07E9083366DF}"/>
              </a:ext>
            </a:extLst>
          </p:cNvPr>
          <p:cNvSpPr txBox="1"/>
          <p:nvPr/>
        </p:nvSpPr>
        <p:spPr>
          <a:xfrm rot="16200000">
            <a:off x="-171094" y="3071361"/>
            <a:ext cx="184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/>
                <a:sym typeface="Arial"/>
              </a:rPr>
              <a:t>Ambitious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6016085"/>
            <a:ext cx="2252335" cy="590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4530" y="173191"/>
            <a:ext cx="782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Wider Range of Cooperation models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37195" y="0"/>
            <a:ext cx="0" cy="1133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i="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IE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smtClean="0"/>
              <a:t>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smtClean="0"/>
              <a:t>Eligibility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smtClean="0"/>
              <a:t>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smtClean="0"/>
              <a:t>Deadlines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smtClean="0"/>
              <a:t>Full details: Programme Guide</a:t>
            </a:r>
            <a:endParaRPr lang="fr-BE" dirty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3600" dirty="0" smtClean="0">
                <a:ea typeface="Tahoma" pitchFamily="34" charset="0"/>
              </a:rPr>
              <a:t>2021 call is </a:t>
            </a:r>
            <a:r>
              <a:rPr lang="en-GB" sz="3600" dirty="0">
                <a:ea typeface="Tahoma" pitchFamily="34" charset="0"/>
              </a:rPr>
              <a:t>n</a:t>
            </a:r>
            <a:r>
              <a:rPr lang="en-GB" sz="3600" dirty="0" smtClean="0">
                <a:ea typeface="Tahoma" pitchFamily="34" charset="0"/>
              </a:rPr>
              <a:t>ow open!</a:t>
            </a:r>
            <a:endParaRPr lang="en-GB" sz="3600" dirty="0">
              <a:ea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1825625"/>
            <a:ext cx="4639854" cy="384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Erasmus+ Call for proposals 2021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Erasmus+ Programme Guide 2021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Erasmus</a:t>
            </a:r>
            <a:r>
              <a:rPr lang="en-US" dirty="0">
                <a:hlinkClick r:id="rId4"/>
              </a:rPr>
              <a:t>+ National Agencies</a:t>
            </a:r>
            <a:endParaRPr lang="fr-BE" dirty="0"/>
          </a:p>
          <a:p>
            <a:r>
              <a:rPr lang="en-US" dirty="0" smtClean="0">
                <a:hlinkClick r:id="rId5"/>
              </a:rPr>
              <a:t>Education</a:t>
            </a:r>
            <a:r>
              <a:rPr lang="en-US" dirty="0">
                <a:hlinkClick r:id="rId5"/>
              </a:rPr>
              <a:t>, </a:t>
            </a:r>
            <a:r>
              <a:rPr lang="en-US" dirty="0" smtClean="0">
                <a:hlinkClick r:id="rId5"/>
              </a:rPr>
              <a:t>Audiovisual </a:t>
            </a:r>
            <a:r>
              <a:rPr lang="en-US" dirty="0">
                <a:hlinkClick r:id="rId5"/>
              </a:rPr>
              <a:t>and Culture Executive </a:t>
            </a:r>
            <a:r>
              <a:rPr lang="en-US" dirty="0" smtClean="0">
                <a:hlinkClick r:id="rId5"/>
              </a:rPr>
              <a:t>Agency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More information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645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48571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34EA2"/>
                </a:solidFill>
                <a:latin typeface="Verdana" charset="0"/>
                <a:cs typeface="Tahoma" charset="0"/>
              </a:rPr>
              <a:t>Overview of the new Erasmus+ programme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774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4248" y="1518900"/>
            <a:ext cx="7328547" cy="4734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334814"/>
            <a:ext cx="10515600" cy="782357"/>
          </a:xfrm>
        </p:spPr>
        <p:txBody>
          <a:bodyPr/>
          <a:lstStyle/>
          <a:p>
            <a:r>
              <a:rPr lang="en-IE" sz="3600" dirty="0" smtClean="0"/>
              <a:t>Erasmus+ 2021-2027: </a:t>
            </a:r>
            <a:r>
              <a:rPr lang="en-IE" sz="3600" dirty="0" smtClean="0">
                <a:hlinkClick r:id="rId4"/>
              </a:rPr>
              <a:t>overview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3122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351334"/>
              </p:ext>
            </p:extLst>
          </p:nvPr>
        </p:nvGraphicFramePr>
        <p:xfrm>
          <a:off x="838199" y="1825624"/>
          <a:ext cx="10905699" cy="4200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Erasmus+ 2021-2027: </a:t>
            </a:r>
            <a:r>
              <a:rPr lang="en-IE" dirty="0" smtClean="0"/>
              <a:t>overview (II)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37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317" y="1771093"/>
            <a:ext cx="8408409" cy="414202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Erasmus</a:t>
            </a:r>
            <a:r>
              <a:rPr lang="en-IE" sz="3600" dirty="0" smtClean="0"/>
              <a:t>+ 2021-2027: budget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406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INCLUSIVE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4549276" y="1825625"/>
            <a:ext cx="3358489" cy="3763134"/>
          </a:xfrm>
        </p:spPr>
        <p:txBody>
          <a:bodyPr/>
          <a:lstStyle/>
          <a:p>
            <a:pPr marL="0" indent="0">
              <a:buNone/>
            </a:pPr>
            <a:r>
              <a:rPr lang="en-IE" b="1" dirty="0" smtClean="0">
                <a:solidFill>
                  <a:srgbClr val="FFC000"/>
                </a:solidFill>
              </a:rPr>
              <a:t>DIGITAL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 smtClean="0">
                <a:solidFill>
                  <a:srgbClr val="92D050"/>
                </a:solidFill>
              </a:rPr>
              <a:t>GREEN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/>
              <a:t>Horizontal priorities</a:t>
            </a:r>
            <a:endParaRPr lang="fr-BE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37" y="2657340"/>
            <a:ext cx="3193169" cy="24633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195" y="2657340"/>
            <a:ext cx="3220127" cy="2501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22" y="2676399"/>
            <a:ext cx="3160022" cy="24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 smtClean="0"/>
              <a:t>Programme Actions (1): Education and Training</a:t>
            </a:r>
            <a:endParaRPr lang="fr-BE" sz="36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970722" y="1958099"/>
            <a:ext cx="9590749" cy="4265459"/>
            <a:chOff x="1198473" y="1347614"/>
            <a:chExt cx="6723992" cy="3522351"/>
          </a:xfrm>
        </p:grpSpPr>
        <p:sp>
          <p:nvSpPr>
            <p:cNvPr id="22" name="Oval 21"/>
            <p:cNvSpPr/>
            <p:nvPr/>
          </p:nvSpPr>
          <p:spPr>
            <a:xfrm>
              <a:off x="5567699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3" name="Chord 22"/>
            <p:cNvSpPr/>
            <p:nvPr/>
          </p:nvSpPr>
          <p:spPr>
            <a:xfrm>
              <a:off x="5620033" y="1407618"/>
              <a:ext cx="418673" cy="418673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4" name="Freeform 23"/>
            <p:cNvSpPr/>
            <p:nvPr/>
          </p:nvSpPr>
          <p:spPr>
            <a:xfrm>
              <a:off x="1198473" y="1985119"/>
              <a:ext cx="1861731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mobility of higher education students and staff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mobility of VET learners and staff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mobility of school pupils </a:t>
              </a: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and staff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mobility of adult education </a:t>
              </a: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learners</a:t>
              </a:r>
              <a:r>
                <a:rPr lang="en-GB" sz="1200" b="0" kern="0" dirty="0" smtClean="0">
                  <a:solidFill>
                    <a:schemeClr val="tx1"/>
                  </a:solidFill>
                  <a:latin typeface="Verdana"/>
                </a:rPr>
                <a:t> </a:t>
              </a: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and staff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language learning opportunities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721814" y="1456736"/>
              <a:ext cx="1548219" cy="32641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fr-BE" sz="2000" b="1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Mobility</a:t>
              </a:r>
              <a:endParaRPr lang="en-GB" sz="2000" b="1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208116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27" name="Chord 26"/>
            <p:cNvSpPr/>
            <p:nvPr/>
          </p:nvSpPr>
          <p:spPr>
            <a:xfrm>
              <a:off x="3260454" y="1399948"/>
              <a:ext cx="418673" cy="418673"/>
            </a:xfrm>
            <a:prstGeom prst="chord">
              <a:avLst>
                <a:gd name="adj1" fmla="val 20431728"/>
                <a:gd name="adj2" fmla="val 11968272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8" name="Freeform 27"/>
            <p:cNvSpPr/>
            <p:nvPr/>
          </p:nvSpPr>
          <p:spPr>
            <a:xfrm>
              <a:off x="3053724" y="1985119"/>
              <a:ext cx="2092132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partnerships for cooperation, including small-scale partnerships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partnerships for excellence, in particular European universities, Centres of Vocational Excellence,</a:t>
              </a: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 Erasmus Mundus Joint Master Degrees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partnerships for innovation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online platforms and tools for virtual cooperation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40491" y="1393256"/>
              <a:ext cx="1548219" cy="38989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fr-BE" sz="2000" b="1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Cooperation</a:t>
              </a:r>
              <a:endParaRPr lang="en-GB" sz="2000" b="1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237619" y="1985120"/>
              <a:ext cx="2684846" cy="2884845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preparation and implementation of the EU general and sectoral policy agenda in education and training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quality, transparency and recognition of skills and competences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policy dialogue and cooperation with stakeholders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qualitative and inclusive implementation of the programme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cooperation with other EU instruments and support to other policy areas 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dissemination and awareness-raising activities 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145715" y="1454190"/>
              <a:ext cx="1548219" cy="477699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Policy development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198473" y="1348121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33" name="Chord 32"/>
            <p:cNvSpPr/>
            <p:nvPr/>
          </p:nvSpPr>
          <p:spPr>
            <a:xfrm>
              <a:off x="1250807" y="1400455"/>
              <a:ext cx="418673" cy="418673"/>
            </a:xfrm>
            <a:prstGeom prst="chord">
              <a:avLst>
                <a:gd name="adj1" fmla="val 16200000"/>
                <a:gd name="adj2" fmla="val 16200000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</p:grp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1045368" y="5168968"/>
            <a:ext cx="8507288" cy="94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defTabSz="66675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Font typeface="Arial" pitchFamily="34" charset="0"/>
              <a:buNone/>
            </a:pPr>
            <a:r>
              <a:rPr lang="fr-BE" sz="1400" kern="0" dirty="0" smtClean="0"/>
              <a:t>	</a:t>
            </a:r>
            <a:r>
              <a:rPr lang="fr-BE" sz="2000" b="1" dirty="0">
                <a:solidFill>
                  <a:srgbClr val="FFD15E">
                    <a:lumMod val="50000"/>
                  </a:srgbClr>
                </a:solidFill>
              </a:rPr>
              <a:t>Jean Monnet actions</a:t>
            </a:r>
            <a:endParaRPr lang="en-GB" sz="2000" b="1" dirty="0">
              <a:solidFill>
                <a:srgbClr val="FFD15E">
                  <a:lumMod val="50000"/>
                </a:srgbClr>
              </a:solidFill>
            </a:endParaRPr>
          </a:p>
          <a:p>
            <a:pPr marL="457200" lvl="1" indent="0">
              <a:buFontTx/>
              <a:buNone/>
            </a:pPr>
            <a:r>
              <a:rPr lang="fr-BE" sz="1200" b="0" kern="0" dirty="0" smtClean="0">
                <a:latin typeface="Verdana"/>
              </a:rPr>
              <a:t>Jean </a:t>
            </a:r>
            <a:r>
              <a:rPr lang="fr-BE" sz="1200" b="0" kern="0" dirty="0">
                <a:latin typeface="Verdana"/>
              </a:rPr>
              <a:t>Monnet in the field of higher education</a:t>
            </a:r>
          </a:p>
          <a:p>
            <a:pPr marL="457200" lvl="1" indent="0">
              <a:buFontTx/>
              <a:buNone/>
            </a:pPr>
            <a:r>
              <a:rPr lang="fr-BE" sz="1200" b="0" kern="0" dirty="0" smtClean="0">
                <a:solidFill>
                  <a:srgbClr val="00B050"/>
                </a:solidFill>
                <a:latin typeface="Verdana"/>
              </a:rPr>
              <a:t>Jean </a:t>
            </a:r>
            <a:r>
              <a:rPr lang="fr-BE" sz="1200" b="0" kern="0" dirty="0">
                <a:solidFill>
                  <a:srgbClr val="00B050"/>
                </a:solidFill>
                <a:latin typeface="Verdana"/>
              </a:rPr>
              <a:t>Monnet in other fields of education and training</a:t>
            </a:r>
            <a:endParaRPr lang="en-GB" sz="1200" b="0" kern="0" dirty="0">
              <a:solidFill>
                <a:srgbClr val="00B05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425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dirty="0"/>
              <a:t>Programme </a:t>
            </a:r>
            <a:r>
              <a:rPr lang="en-IE" sz="3600" dirty="0" smtClean="0"/>
              <a:t>Actions (2): Youth</a:t>
            </a:r>
            <a:endParaRPr lang="fr-BE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70722" y="1915329"/>
            <a:ext cx="10551600" cy="4316520"/>
            <a:chOff x="1198473" y="1305449"/>
            <a:chExt cx="6723992" cy="3564516"/>
          </a:xfrm>
        </p:grpSpPr>
        <p:sp>
          <p:nvSpPr>
            <p:cNvPr id="5" name="Oval 4"/>
            <p:cNvSpPr/>
            <p:nvPr/>
          </p:nvSpPr>
          <p:spPr>
            <a:xfrm>
              <a:off x="5567699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6" name="Chord 5"/>
            <p:cNvSpPr/>
            <p:nvPr/>
          </p:nvSpPr>
          <p:spPr>
            <a:xfrm>
              <a:off x="5620033" y="1407618"/>
              <a:ext cx="418673" cy="418673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Freeform 6"/>
            <p:cNvSpPr/>
            <p:nvPr/>
          </p:nvSpPr>
          <p:spPr>
            <a:xfrm>
              <a:off x="1229169" y="2139174"/>
              <a:ext cx="1861731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mobility of young people</a:t>
              </a:r>
            </a:p>
            <a:p>
              <a:pPr marL="171450" indent="-171450" defTabSz="3556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</a:rPr>
                <a:t>Youth </a:t>
              </a:r>
              <a:r>
                <a:rPr lang="en-GB" sz="1200" b="0" kern="0" dirty="0">
                  <a:solidFill>
                    <a:srgbClr val="00B050"/>
                  </a:solidFill>
                </a:rPr>
                <a:t>participation activities</a:t>
              </a:r>
            </a:p>
            <a:p>
              <a:pPr marL="171450" indent="-171450" defTabSz="3556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err="1">
                  <a:solidFill>
                    <a:srgbClr val="00B050"/>
                  </a:solidFill>
                </a:rPr>
                <a:t>DiscoverEU</a:t>
              </a:r>
              <a:r>
                <a:rPr lang="en-GB" sz="1200" b="0" kern="0" dirty="0">
                  <a:solidFill>
                    <a:srgbClr val="0F5494"/>
                  </a:solidFill>
                </a:rPr>
                <a:t> </a:t>
              </a:r>
              <a:r>
                <a:rPr lang="en-GB" sz="1200" b="0" kern="0" dirty="0">
                  <a:solidFill>
                    <a:srgbClr val="00B050"/>
                  </a:solidFill>
                </a:rPr>
                <a:t>activities</a:t>
              </a:r>
            </a:p>
            <a:p>
              <a:pPr marL="171450" indent="-171450" defTabSz="3556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>
                  <a:solidFill>
                    <a:srgbClr val="0F5494"/>
                  </a:solidFill>
                </a:rPr>
                <a:t>mobility of youth workers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GB" sz="1200" b="0" kern="0" dirty="0" smtClean="0">
                <a:solidFill>
                  <a:srgbClr val="00B050"/>
                </a:solidFill>
                <a:latin typeface="Verdana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721814" y="1456736"/>
              <a:ext cx="1548219" cy="32641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fr-BE" sz="2000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Mobility</a:t>
              </a:r>
              <a:endParaRPr lang="en-GB" sz="2000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08116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10" name="Chord 9"/>
            <p:cNvSpPr/>
            <p:nvPr/>
          </p:nvSpPr>
          <p:spPr>
            <a:xfrm>
              <a:off x="3260454" y="1399948"/>
              <a:ext cx="418673" cy="418673"/>
            </a:xfrm>
            <a:prstGeom prst="chord">
              <a:avLst>
                <a:gd name="adj1" fmla="val 20431728"/>
                <a:gd name="adj2" fmla="val 11968272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1" name="Freeform 10"/>
            <p:cNvSpPr/>
            <p:nvPr/>
          </p:nvSpPr>
          <p:spPr>
            <a:xfrm>
              <a:off x="3053724" y="1985119"/>
              <a:ext cx="2092132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partnerships for cooperation, including small-scale partnerships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partnerships for innovation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online platforms and tools for virtual cooperation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40491" y="1393256"/>
              <a:ext cx="1548219" cy="38989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fr-BE" sz="2000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Cooperation</a:t>
              </a:r>
              <a:endParaRPr lang="en-GB" sz="2000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37619" y="1985120"/>
              <a:ext cx="2684846" cy="2884845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preparation and implementation of the EU general and sectoral policy agenda in education and training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quality, transparency and recognition of skills and competences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policy dialogue and cooperation with stakeholders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qualitative and inclusive implementation of the programme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cooperation with other EU instruments and support to other policy areas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dissemination and awareness-raising activities 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43374" y="1305449"/>
              <a:ext cx="1548219" cy="477699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GB" sz="2000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Policy development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198473" y="1348121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16" name="Chord 15"/>
            <p:cNvSpPr/>
            <p:nvPr/>
          </p:nvSpPr>
          <p:spPr>
            <a:xfrm>
              <a:off x="1250807" y="1400455"/>
              <a:ext cx="418673" cy="418673"/>
            </a:xfrm>
            <a:prstGeom prst="chord">
              <a:avLst>
                <a:gd name="adj1" fmla="val 16200000"/>
                <a:gd name="adj2" fmla="val 16200000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40223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4067" y="482860"/>
            <a:ext cx="10515600" cy="782357"/>
          </a:xfrm>
        </p:spPr>
        <p:txBody>
          <a:bodyPr/>
          <a:lstStyle/>
          <a:p>
            <a:r>
              <a:rPr lang="en-IE" sz="3600" dirty="0"/>
              <a:t>Programme </a:t>
            </a:r>
            <a:r>
              <a:rPr lang="en-IE" sz="3600" dirty="0" smtClean="0"/>
              <a:t>Actions (3): Sport</a:t>
            </a:r>
            <a:endParaRPr lang="fr-BE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970722" y="1900812"/>
            <a:ext cx="10548000" cy="4495634"/>
            <a:chOff x="1198473" y="1305449"/>
            <a:chExt cx="6875083" cy="3712425"/>
          </a:xfrm>
        </p:grpSpPr>
        <p:sp>
          <p:nvSpPr>
            <p:cNvPr id="5" name="Oval 4"/>
            <p:cNvSpPr/>
            <p:nvPr/>
          </p:nvSpPr>
          <p:spPr>
            <a:xfrm>
              <a:off x="5567699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6" name="Chord 5"/>
            <p:cNvSpPr/>
            <p:nvPr/>
          </p:nvSpPr>
          <p:spPr>
            <a:xfrm>
              <a:off x="5620033" y="1407618"/>
              <a:ext cx="418673" cy="418673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7" name="Freeform 6"/>
            <p:cNvSpPr/>
            <p:nvPr/>
          </p:nvSpPr>
          <p:spPr>
            <a:xfrm>
              <a:off x="1229169" y="2139174"/>
              <a:ext cx="1861731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>
                  <a:solidFill>
                    <a:srgbClr val="00B050"/>
                  </a:solidFill>
                  <a:latin typeface="Verdana"/>
                </a:rPr>
                <a:t>mobility of </a:t>
              </a: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sport staff</a:t>
              </a:r>
              <a:endParaRPr lang="en-GB" sz="1200" b="0" kern="0" dirty="0">
                <a:solidFill>
                  <a:srgbClr val="00B050"/>
                </a:solidFill>
                <a:latin typeface="Verdana"/>
              </a:endParaRP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GB" sz="1200" b="0" kern="0" dirty="0" smtClean="0">
                <a:solidFill>
                  <a:srgbClr val="00B050"/>
                </a:solidFill>
                <a:latin typeface="Verdana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1721814" y="1456736"/>
              <a:ext cx="1548219" cy="32641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fr-BE" sz="2000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Mobility</a:t>
              </a:r>
              <a:endParaRPr lang="en-GB" sz="2000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208116" y="1347614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10" name="Chord 9"/>
            <p:cNvSpPr/>
            <p:nvPr/>
          </p:nvSpPr>
          <p:spPr>
            <a:xfrm>
              <a:off x="3260454" y="1399948"/>
              <a:ext cx="418673" cy="418673"/>
            </a:xfrm>
            <a:prstGeom prst="chord">
              <a:avLst>
                <a:gd name="adj1" fmla="val 20431728"/>
                <a:gd name="adj2" fmla="val 11968272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1" name="Freeform 10"/>
            <p:cNvSpPr/>
            <p:nvPr/>
          </p:nvSpPr>
          <p:spPr>
            <a:xfrm>
              <a:off x="3180059" y="2139174"/>
              <a:ext cx="2092132" cy="2202396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0B050"/>
                  </a:solidFill>
                  <a:latin typeface="Verdana"/>
                </a:rPr>
                <a:t>partnerships for cooperation, including small-scale partnerships</a:t>
              </a:r>
            </a:p>
            <a:p>
              <a:pPr marL="171450" indent="-171450" defTabSz="3556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>
                  <a:solidFill>
                    <a:srgbClr val="0F5494"/>
                  </a:solidFill>
                </a:rPr>
                <a:t>not-for-profit sport events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40491" y="1393256"/>
              <a:ext cx="1548219" cy="389892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fr-BE" sz="2000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Cooperation</a:t>
              </a:r>
              <a:endParaRPr lang="en-GB" sz="2000" dirty="0">
                <a:solidFill>
                  <a:srgbClr val="FFD15E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88710" y="2133029"/>
              <a:ext cx="2684846" cy="2884845"/>
            </a:xfrm>
            <a:custGeom>
              <a:avLst/>
              <a:gdLst>
                <a:gd name="connsiteX0" fmla="*/ 0 w 1548219"/>
                <a:gd name="connsiteY0" fmla="*/ 0 h 2202396"/>
                <a:gd name="connsiteX1" fmla="*/ 1548219 w 1548219"/>
                <a:gd name="connsiteY1" fmla="*/ 0 h 2202396"/>
                <a:gd name="connsiteX2" fmla="*/ 1548219 w 1548219"/>
                <a:gd name="connsiteY2" fmla="*/ 2202396 h 2202396"/>
                <a:gd name="connsiteX3" fmla="*/ 0 w 1548219"/>
                <a:gd name="connsiteY3" fmla="*/ 2202396 h 2202396"/>
                <a:gd name="connsiteX4" fmla="*/ 0 w 1548219"/>
                <a:gd name="connsiteY4" fmla="*/ 0 h 220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2202396">
                  <a:moveTo>
                    <a:pt x="0" y="0"/>
                  </a:moveTo>
                  <a:lnTo>
                    <a:pt x="1548219" y="0"/>
                  </a:lnTo>
                  <a:lnTo>
                    <a:pt x="1548219" y="2202396"/>
                  </a:lnTo>
                  <a:lnTo>
                    <a:pt x="0" y="220239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20320" tIns="20320" rIns="20320" bIns="20320" numCol="1" spcCol="1270" anchor="t" anchorCtr="0">
              <a:noAutofit/>
            </a:bodyPr>
            <a:lstStyle/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preparation and implementation of the EU policy agenda on sport and physical activity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policy dialogue and cooperation with relevant stakeholders</a:t>
              </a:r>
            </a:p>
            <a:p>
              <a:pPr marL="171450" indent="-171450" defTabSz="3556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kern="0" dirty="0">
                  <a:solidFill>
                    <a:srgbClr val="00B050"/>
                  </a:solidFill>
                  <a:latin typeface="Verdana"/>
                </a:rPr>
                <a:t>qualitative and inclusive implementation of the programme</a:t>
              </a:r>
            </a:p>
            <a:p>
              <a:pPr marL="171450" indent="-171450" defTabSz="3556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kern="0" dirty="0">
                  <a:solidFill>
                    <a:srgbClr val="00B050"/>
                  </a:solidFill>
                  <a:latin typeface="Verdana"/>
                </a:rPr>
                <a:t>cooperation with other EU instruments and support to other policy areas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GB" sz="1200" b="0" kern="0" dirty="0" smtClean="0">
                  <a:solidFill>
                    <a:srgbClr val="0F5494"/>
                  </a:solidFill>
                  <a:latin typeface="Verdana"/>
                </a:rPr>
                <a:t>dissemination and awareness-raising activities </a:t>
              </a:r>
            </a:p>
            <a:p>
              <a:pPr marL="171450" indent="-171450" defTabSz="355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GB" sz="1200" b="0" kern="0" dirty="0" smtClean="0">
                <a:solidFill>
                  <a:srgbClr val="0F5494"/>
                </a:solidFill>
                <a:latin typeface="Verdana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143374" y="1305449"/>
              <a:ext cx="1548219" cy="477699"/>
            </a:xfrm>
            <a:custGeom>
              <a:avLst/>
              <a:gdLst>
                <a:gd name="connsiteX0" fmla="*/ 0 w 1548219"/>
                <a:gd name="connsiteY0" fmla="*/ 0 h 523341"/>
                <a:gd name="connsiteX1" fmla="*/ 1548219 w 1548219"/>
                <a:gd name="connsiteY1" fmla="*/ 0 h 523341"/>
                <a:gd name="connsiteX2" fmla="*/ 1548219 w 1548219"/>
                <a:gd name="connsiteY2" fmla="*/ 523341 h 523341"/>
                <a:gd name="connsiteX3" fmla="*/ 0 w 1548219"/>
                <a:gd name="connsiteY3" fmla="*/ 523341 h 523341"/>
                <a:gd name="connsiteX4" fmla="*/ 0 w 1548219"/>
                <a:gd name="connsiteY4" fmla="*/ 0 h 52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8219" h="523341">
                  <a:moveTo>
                    <a:pt x="0" y="0"/>
                  </a:moveTo>
                  <a:lnTo>
                    <a:pt x="1548219" y="0"/>
                  </a:lnTo>
                  <a:lnTo>
                    <a:pt x="1548219" y="523341"/>
                  </a:lnTo>
                  <a:lnTo>
                    <a:pt x="0" y="523341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spcFirstLastPara="0" vert="horz" wrap="square" lIns="38100" tIns="38100" rIns="38100" bIns="38100" numCol="1" spcCol="1270" anchor="b" anchorCtr="0">
              <a:noAutofit/>
            </a:bodyPr>
            <a:lstStyle/>
            <a:p>
              <a:pPr defTabSz="6667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</a:pPr>
              <a:r>
                <a:rPr lang="en-GB" sz="2000" dirty="0">
                  <a:solidFill>
                    <a:srgbClr val="FFD15E">
                      <a:lumMod val="50000"/>
                    </a:srgbClr>
                  </a:solidFill>
                  <a:latin typeface="Arial"/>
                </a:rPr>
                <a:t>Policy development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198473" y="1348121"/>
              <a:ext cx="523341" cy="523341"/>
            </a:xfrm>
            <a:prstGeom prst="ellipse">
              <a:avLst/>
            </a:prstGeom>
            <a:solidFill>
              <a:srgbClr val="BBE0E3">
                <a:tint val="4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</p:spPr>
        </p:sp>
        <p:sp>
          <p:nvSpPr>
            <p:cNvPr id="16" name="Chord 15"/>
            <p:cNvSpPr/>
            <p:nvPr/>
          </p:nvSpPr>
          <p:spPr>
            <a:xfrm>
              <a:off x="1250807" y="1400455"/>
              <a:ext cx="418673" cy="418673"/>
            </a:xfrm>
            <a:prstGeom prst="chord">
              <a:avLst>
                <a:gd name="adj1" fmla="val 16200000"/>
                <a:gd name="adj2" fmla="val 16200000"/>
              </a:avLst>
            </a:prstGeom>
            <a:solidFill>
              <a:srgbClr val="BBE0E3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rgbClr val="BBE0E3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185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9_Blank">
  <a:themeElements>
    <a:clrScheme name="EAC Colour Pallette">
      <a:dk1>
        <a:srgbClr val="404040"/>
      </a:dk1>
      <a:lt1>
        <a:srgbClr val="FFFFFF"/>
      </a:lt1>
      <a:dk2>
        <a:srgbClr val="034EA2"/>
      </a:dk2>
      <a:lt2>
        <a:srgbClr val="FFFFFF"/>
      </a:lt2>
      <a:accent1>
        <a:srgbClr val="FFC000"/>
      </a:accent1>
      <a:accent2>
        <a:srgbClr val="5CB7E7"/>
      </a:accent2>
      <a:accent3>
        <a:srgbClr val="6497CA"/>
      </a:accent3>
      <a:accent4>
        <a:srgbClr val="C6E3FF"/>
      </a:accent4>
      <a:accent5>
        <a:srgbClr val="D1D3D4"/>
      </a:accent5>
      <a:accent6>
        <a:srgbClr val="F6894D"/>
      </a:accent6>
      <a:hlink>
        <a:srgbClr val="034EA2"/>
      </a:hlink>
      <a:folHlink>
        <a:srgbClr val="5CB7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Reference xmlns="b1aa1f98-359a-436b-81c7-8847a0ef0d44" xsi:nil="true"/>
    <EC_Collab_DocumentLanguage xmlns="b1aa1f98-359a-436b-81c7-8847a0ef0d44">EN</EC_Collab_DocumentLanguage>
    <EC_Collab_Status xmlns="b1aa1f98-359a-436b-81c7-8847a0ef0d44">Not Started</EC_Collab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EC1540179FA79640B02499A7C5750F8B" ma:contentTypeVersion="8" ma:contentTypeDescription="Create a new document in this library." ma:contentTypeScope="" ma:versionID="718127a11a8d493f209e3046bbdfc595">
  <xsd:schema xmlns:xsd="http://www.w3.org/2001/XMLSchema" xmlns:xs="http://www.w3.org/2001/XMLSchema" xmlns:p="http://schemas.microsoft.com/office/2006/metadata/properties" xmlns:ns3="b1aa1f98-359a-436b-81c7-8847a0ef0d44" targetNamespace="http://schemas.microsoft.com/office/2006/metadata/properties" ma:root="true" ma:fieldsID="db2a3baab320f637ab1798f7736b4271" ns3:_="">
    <xsd:import namespace="b1aa1f98-359a-436b-81c7-8847a0ef0d44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a1f98-359a-436b-81c7-8847a0ef0d44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4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69407C-E29D-4BF0-89E7-4A0CC17B1B2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1aa1f98-359a-436b-81c7-8847a0ef0d44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115EAD-274C-4907-8BDC-C94B69A28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a1f98-359a-436b-81c7-8847a0ef0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9904B3-41F5-4896-8B3D-DEA6D008A1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2990</TotalTime>
  <Words>623</Words>
  <Application>Microsoft Office PowerPoint</Application>
  <PresentationFormat>Widescreen</PresentationFormat>
  <Paragraphs>127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ＭＳ Ｐゴシック</vt:lpstr>
      <vt:lpstr>SimSun</vt:lpstr>
      <vt:lpstr>Arial</vt:lpstr>
      <vt:lpstr>Calibri</vt:lpstr>
      <vt:lpstr>Tahoma</vt:lpstr>
      <vt:lpstr>Times New Roman</vt:lpstr>
      <vt:lpstr>Verdana</vt:lpstr>
      <vt:lpstr>Verdana Bold</vt:lpstr>
      <vt:lpstr>Wingdings</vt:lpstr>
      <vt:lpstr>Office Theme</vt:lpstr>
      <vt:lpstr>9_Blank</vt:lpstr>
      <vt:lpstr>  Erasmus+ 2021- 2027  Dario Nicolella European Commission </vt:lpstr>
      <vt:lpstr>Overview of the new Erasmus+ programme</vt:lpstr>
      <vt:lpstr>Erasmus+ 2021-2027: overview</vt:lpstr>
      <vt:lpstr>Erasmus+ 2021-2027: overview (II)</vt:lpstr>
      <vt:lpstr>Erasmus+ 2021-2027: budget</vt:lpstr>
      <vt:lpstr>Horizontal priorities</vt:lpstr>
      <vt:lpstr>Programme Actions (1): Education and Training</vt:lpstr>
      <vt:lpstr>Programme Actions (2): Youth</vt:lpstr>
      <vt:lpstr>Programme Actions (3): Sport</vt:lpstr>
      <vt:lpstr>Erasmus+ Partnerships: new architecture</vt:lpstr>
      <vt:lpstr>PowerPoint Presentation</vt:lpstr>
      <vt:lpstr>2021 call is now open!</vt:lpstr>
      <vt:lpstr>More information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 Sarah (EAC)</dc:creator>
  <cp:lastModifiedBy>NICOLELLA Dario (EAC)</cp:lastModifiedBy>
  <cp:revision>257</cp:revision>
  <dcterms:created xsi:type="dcterms:W3CDTF">2020-06-08T09:47:47Z</dcterms:created>
  <dcterms:modified xsi:type="dcterms:W3CDTF">2021-05-03T14:20:56Z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0x010100258AA79CEB83498886A3A0868112325000EC1540179FA79640B02499A7C5750F8B</vt:lpwstr>
  </property>
</Properties>
</file>