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01-Feb-21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Water </a:t>
            </a:r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 smtClean="0"/>
              <a:t>transport-montenegro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5291" y="3810015"/>
            <a:ext cx="8925697" cy="2397033"/>
          </a:xfrm>
        </p:spPr>
        <p:txBody>
          <a:bodyPr/>
          <a:lstStyle/>
          <a:p>
            <a:r>
              <a:rPr lang="it-IT" dirty="0" err="1" smtClean="0"/>
              <a:t>Linking</a:t>
            </a:r>
            <a:r>
              <a:rPr lang="it-IT" dirty="0" smtClean="0"/>
              <a:t> </a:t>
            </a:r>
            <a:r>
              <a:rPr lang="it-IT" dirty="0" err="1" smtClean="0"/>
              <a:t>tourism</a:t>
            </a:r>
            <a:r>
              <a:rPr lang="it-IT" dirty="0" smtClean="0"/>
              <a:t> and </a:t>
            </a:r>
            <a:r>
              <a:rPr lang="it-IT" dirty="0" err="1" smtClean="0"/>
              <a:t>sustainbale</a:t>
            </a:r>
            <a:r>
              <a:rPr lang="it-IT" dirty="0" smtClean="0"/>
              <a:t> water </a:t>
            </a:r>
            <a:r>
              <a:rPr lang="it-IT" dirty="0" err="1" smtClean="0"/>
              <a:t>transport</a:t>
            </a:r>
            <a:endParaRPr lang="it-IT" dirty="0" smtClean="0"/>
          </a:p>
          <a:p>
            <a:pPr marR="409575" lvl="0" algn="just">
              <a:lnSpc>
                <a:spcPct val="95000"/>
              </a:lnSpc>
              <a:buClr>
                <a:srgbClr val="009EAB"/>
              </a:buClr>
              <a:buSzPts val="1000"/>
              <a:tabLst>
                <a:tab pos="434340" algn="l"/>
              </a:tabLst>
            </a:pP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</a:t>
            </a:r>
            <a:r>
              <a:rPr lang="en-US" sz="1200" spc="-12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first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pilot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project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showing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strong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benefits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for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climate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through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reduction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of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GHG</a:t>
            </a:r>
            <a:r>
              <a:rPr lang="en-US" sz="1200" spc="-12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emissions, water</a:t>
            </a:r>
            <a:r>
              <a:rPr lang="en-US" sz="1200" spc="-3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quality</a:t>
            </a:r>
            <a:r>
              <a:rPr lang="en-US" sz="1200" spc="-3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management,</a:t>
            </a:r>
            <a:r>
              <a:rPr lang="en-US" sz="1200" spc="-3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biodiversity</a:t>
            </a:r>
            <a:r>
              <a:rPr lang="en-US" sz="1200" spc="-2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and</a:t>
            </a:r>
            <a:r>
              <a:rPr lang="en-US" sz="1200" spc="-3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nature</a:t>
            </a:r>
            <a:r>
              <a:rPr lang="en-US" sz="1200" spc="-2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safeguard</a:t>
            </a:r>
            <a:r>
              <a:rPr lang="en-US" sz="1200" spc="-3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capable</a:t>
            </a:r>
            <a:r>
              <a:rPr lang="en-US" sz="1200" spc="-2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of</a:t>
            </a:r>
            <a:r>
              <a:rPr lang="en-US" sz="1200" spc="-2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moving</a:t>
            </a:r>
            <a:r>
              <a:rPr lang="en-US" sz="1200" spc="-3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Montenegro</a:t>
            </a:r>
            <a:r>
              <a:rPr lang="en-US" sz="1200" spc="-2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towards</a:t>
            </a:r>
            <a:r>
              <a:rPr lang="en-US" sz="1200" spc="-3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 real</a:t>
            </a:r>
            <a:r>
              <a:rPr lang="en-US" sz="1200" spc="-6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ecological</a:t>
            </a:r>
            <a:r>
              <a:rPr lang="en-US" sz="1200" spc="-5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country</a:t>
            </a:r>
            <a:r>
              <a:rPr lang="en-US" sz="1200" spc="-6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as</a:t>
            </a:r>
            <a:r>
              <a:rPr lang="en-US" sz="1200" spc="-5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stated</a:t>
            </a:r>
            <a:r>
              <a:rPr lang="en-US" sz="1200" spc="-5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in</a:t>
            </a:r>
            <a:r>
              <a:rPr lang="en-US" sz="1200" spc="-5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its</a:t>
            </a:r>
            <a:r>
              <a:rPr lang="en-US" sz="1200" spc="-55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constitution.</a:t>
            </a:r>
            <a:endParaRPr lang="en-GB" sz="1200" dirty="0">
              <a:solidFill>
                <a:prstClr val="black"/>
              </a:solidFill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r>
              <a:rPr lang="it-IT" dirty="0" smtClean="0"/>
              <a:t>Bella </a:t>
            </a:r>
            <a:r>
              <a:rPr lang="it-IT" dirty="0" err="1" smtClean="0"/>
              <a:t>boka</a:t>
            </a:r>
            <a:r>
              <a:rPr lang="it-IT" dirty="0" smtClean="0"/>
              <a:t> </a:t>
            </a:r>
            <a:r>
              <a:rPr lang="it-IT" dirty="0" err="1" smtClean="0"/>
              <a:t>d.o.o</a:t>
            </a:r>
            <a:r>
              <a:rPr lang="it-IT" dirty="0" smtClean="0"/>
              <a:t>., </a:t>
            </a:r>
            <a:r>
              <a:rPr lang="it-IT" dirty="0" err="1" smtClean="0"/>
              <a:t>tivat</a:t>
            </a:r>
            <a:r>
              <a:rPr lang="it-IT" dirty="0" smtClean="0"/>
              <a:t>, </a:t>
            </a:r>
            <a:r>
              <a:rPr lang="it-IT" dirty="0" err="1" smtClean="0"/>
              <a:t>montenegro</a:t>
            </a:r>
            <a:endParaRPr lang="en-GB" dirty="0"/>
          </a:p>
        </p:txBody>
      </p:sp>
      <p:pic>
        <p:nvPicPr>
          <p:cNvPr id="4" name="Immagine 3" descr="Logo &lt;strong&gt;CO2&lt;/strong&gt; | herlitz_pbs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73" y="0"/>
            <a:ext cx="4762500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From the idea to the </a:t>
            </a:r>
            <a:r>
              <a:rPr lang="it-IT" dirty="0" err="1" smtClean="0"/>
              <a:t>implementation</a:t>
            </a:r>
            <a:r>
              <a:rPr lang="it-IT" dirty="0" smtClean="0"/>
              <a:t>: a </a:t>
            </a:r>
            <a:r>
              <a:rPr lang="it-IT" dirty="0" err="1" smtClean="0"/>
              <a:t>challenging</a:t>
            </a:r>
            <a:r>
              <a:rPr lang="it-IT" dirty="0" smtClean="0"/>
              <a:t> goal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463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Kotor </a:t>
            </a:r>
            <a:r>
              <a:rPr lang="en-GB" dirty="0"/>
              <a:t>Bay has always been identified as one of the most fascinating and visited places  on the Adriatic coast and due to its cultural and historical tradition it has been declared a World Heritage Site by </a:t>
            </a:r>
            <a:r>
              <a:rPr lang="en-GB" dirty="0" smtClean="0"/>
              <a:t>UNESCO.</a:t>
            </a: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More than 50%  of  the  coast is  high  and  craggy  to  </a:t>
            </a:r>
            <a:r>
              <a:rPr lang="en-US" spc="-2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the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sea, making very hard and burdensome the possible viability widening, considering even</a:t>
            </a:r>
            <a:r>
              <a:rPr lang="en-US" spc="-16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the</a:t>
            </a:r>
            <a:r>
              <a:rPr lang="en-US" spc="-16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proximity</a:t>
            </a:r>
            <a:r>
              <a:rPr lang="en-US" spc="-16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of</a:t>
            </a:r>
            <a:r>
              <a:rPr lang="en-US" spc="-16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the</a:t>
            </a:r>
            <a:r>
              <a:rPr lang="en-US" spc="-16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already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present historical building on the</a:t>
            </a:r>
            <a:r>
              <a:rPr lang="en-US" spc="-6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road</a:t>
            </a:r>
          </a:p>
          <a:p>
            <a:pPr marL="296545" marR="426085" algn="just">
              <a:lnSpc>
                <a:spcPct val="102000"/>
              </a:lnSpc>
              <a:spcBef>
                <a:spcPts val="5"/>
              </a:spcBef>
              <a:spcAft>
                <a:spcPts val="0"/>
              </a:spcAft>
            </a:pP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The use of unpolluted, roomy  and   silent   boats   as a manner to cross the bay represents the </a:t>
            </a:r>
            <a:r>
              <a:rPr lang="en-US" dirty="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challenge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to enhance the environmental beauty landscape in an easy  and simple</a:t>
            </a:r>
            <a:r>
              <a:rPr lang="en-US" spc="-11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context.</a:t>
            </a:r>
            <a:endParaRPr lang="en-GB" sz="28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magine 3" descr="Lightbulb, &lt;strong&gt;Idea&lt;/strong&gt;, Innovation, Free Stock Photo - Publi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8" y="1821554"/>
            <a:ext cx="8933498" cy="13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Cross- </a:t>
            </a:r>
            <a:r>
              <a:rPr lang="it-IT" dirty="0" err="1" smtClean="0"/>
              <a:t>cutting</a:t>
            </a:r>
            <a:r>
              <a:rPr lang="it-IT" dirty="0" smtClean="0"/>
              <a:t> Benefits to link water </a:t>
            </a:r>
            <a:r>
              <a:rPr lang="it-IT" dirty="0" err="1" smtClean="0"/>
              <a:t>transport</a:t>
            </a:r>
            <a:r>
              <a:rPr lang="it-IT" dirty="0" smtClean="0"/>
              <a:t> and </a:t>
            </a:r>
            <a:r>
              <a:rPr lang="it-IT" dirty="0" err="1" smtClean="0"/>
              <a:t>environment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R="410845" lvl="0" algn="just">
              <a:lnSpc>
                <a:spcPct val="95000"/>
              </a:lnSpc>
              <a:spcBef>
                <a:spcPts val="535"/>
              </a:spcBef>
              <a:buClr>
                <a:srgbClr val="009EAB"/>
              </a:buClr>
              <a:buSzPts val="1000"/>
              <a:buFont typeface="Wingdings" panose="05000000000000000000" pitchFamily="2" charset="2"/>
              <a:buChar char="Ø"/>
              <a:tabLst>
                <a:tab pos="434975" algn="l"/>
              </a:tabLst>
            </a:pP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Cut</a:t>
            </a:r>
            <a:r>
              <a:rPr lang="en-US" sz="4200" spc="-12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GHG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emissions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in</a:t>
            </a:r>
            <a:r>
              <a:rPr lang="en-US" sz="4200" spc="-1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transport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sector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as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</a:t>
            </a:r>
            <a:r>
              <a:rPr lang="en-US" sz="4200" spc="-1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way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to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protect</a:t>
            </a:r>
            <a:r>
              <a:rPr lang="en-US" sz="4200" spc="-1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environment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using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</a:t>
            </a:r>
            <a:r>
              <a:rPr lang="en-US" sz="4200" spc="-1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solutions</a:t>
            </a:r>
            <a:r>
              <a:rPr lang="en-US" sz="4200" spc="-1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capable of</a:t>
            </a:r>
            <a:r>
              <a:rPr lang="en-US" sz="4200" spc="-7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strongly</a:t>
            </a:r>
            <a:r>
              <a:rPr lang="en-US" sz="4200" spc="-6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reducing GHG</a:t>
            </a:r>
            <a:r>
              <a:rPr lang="en-US" sz="4200" spc="-65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and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CO2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emissions</a:t>
            </a:r>
            <a:endParaRPr lang="en-GB" sz="4200" dirty="0"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pPr marR="410845" lvl="0" algn="just">
              <a:lnSpc>
                <a:spcPct val="95000"/>
              </a:lnSpc>
              <a:spcBef>
                <a:spcPts val="535"/>
              </a:spcBef>
              <a:buClr>
                <a:srgbClr val="009EAB"/>
              </a:buClr>
              <a:buSzPts val="1000"/>
              <a:buFont typeface="Wingdings" panose="05000000000000000000" pitchFamily="2" charset="2"/>
              <a:buChar char="Ø"/>
              <a:tabLst>
                <a:tab pos="434975" algn="l"/>
              </a:tabLst>
            </a:pP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Guarantee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Montenegro’s commitment for a transition towards a low carbon and carbon resilient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transport;</a:t>
            </a:r>
            <a:endParaRPr lang="en-GB" sz="4200" dirty="0"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pPr marR="410845" lvl="0" algn="just">
              <a:lnSpc>
                <a:spcPct val="95000"/>
              </a:lnSpc>
              <a:spcBef>
                <a:spcPts val="535"/>
              </a:spcBef>
              <a:buClr>
                <a:srgbClr val="009EAB"/>
              </a:buClr>
              <a:buSzPts val="1000"/>
              <a:buFont typeface="Wingdings" panose="05000000000000000000" pitchFamily="2" charset="2"/>
              <a:buChar char="Ø"/>
              <a:tabLst>
                <a:tab pos="434975" algn="l"/>
              </a:tabLst>
            </a:pP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Exploit</a:t>
            </a:r>
            <a:r>
              <a:rPr lang="en-US" sz="4200" spc="-145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</a:t>
            </a:r>
            <a:r>
              <a:rPr lang="en-US" sz="4200" spc="-14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solutions</a:t>
            </a:r>
            <a:r>
              <a:rPr lang="en-US" sz="4200" spc="-14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targeting</a:t>
            </a:r>
            <a:r>
              <a:rPr lang="en-US" sz="4200" spc="-14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GHG</a:t>
            </a:r>
            <a:r>
              <a:rPr lang="en-US" sz="4200" spc="-14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spc="-14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emission</a:t>
            </a:r>
            <a:r>
              <a:rPr lang="en-US" sz="4200" spc="-14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S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reduction</a:t>
            </a:r>
            <a:r>
              <a:rPr lang="en-US" sz="4200" spc="-14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in</a:t>
            </a:r>
            <a:r>
              <a:rPr lang="en-US" sz="4200" spc="-14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transport</a:t>
            </a:r>
            <a:r>
              <a:rPr lang="en-US" sz="4200" spc="-14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sector</a:t>
            </a:r>
            <a:r>
              <a:rPr lang="en-US" sz="4200" spc="-14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through</a:t>
            </a:r>
            <a:r>
              <a:rPr lang="en-US" sz="4200" spc="-14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spc="-145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mitigation</a:t>
            </a:r>
            <a:r>
              <a:rPr lang="en-US" sz="4200" spc="-14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solutions;</a:t>
            </a:r>
            <a:endParaRPr lang="en-GB" sz="4200" dirty="0"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pPr marR="410845" lvl="0" algn="just">
              <a:lnSpc>
                <a:spcPct val="95000"/>
              </a:lnSpc>
              <a:spcBef>
                <a:spcPts val="535"/>
              </a:spcBef>
              <a:buClr>
                <a:srgbClr val="009EAB"/>
              </a:buClr>
              <a:buSzPts val="1000"/>
              <a:buFont typeface="Wingdings" panose="05000000000000000000" pitchFamily="2" charset="2"/>
              <a:buChar char="Ø"/>
              <a:tabLst>
                <a:tab pos="434975" algn="l"/>
              </a:tabLst>
            </a:pP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Promote</a:t>
            </a:r>
            <a:r>
              <a:rPr lang="en-US" sz="4200" spc="-105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eco-friendly</a:t>
            </a:r>
            <a:r>
              <a:rPr lang="en-US" sz="4200" spc="-10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transport</a:t>
            </a:r>
            <a:r>
              <a:rPr lang="en-US" sz="4200" spc="-1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system</a:t>
            </a:r>
            <a:r>
              <a:rPr lang="en-US" sz="4200" spc="-10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capable</a:t>
            </a:r>
            <a:r>
              <a:rPr lang="en-US" sz="4200" spc="-1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of</a:t>
            </a:r>
            <a:r>
              <a:rPr lang="en-US" sz="4200" spc="-10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reducing</a:t>
            </a:r>
            <a:r>
              <a:rPr lang="en-US" sz="4200" spc="-1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distances</a:t>
            </a:r>
            <a:r>
              <a:rPr lang="en-US" sz="4200" spc="-10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from</a:t>
            </a:r>
            <a:r>
              <a:rPr lang="en-US" sz="4200" spc="-1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villages</a:t>
            </a:r>
            <a:r>
              <a:rPr lang="en-US" sz="4200" spc="-11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and</a:t>
            </a:r>
            <a:r>
              <a:rPr lang="en-US" sz="4200" spc="-10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therefore</a:t>
            </a:r>
            <a:r>
              <a:rPr lang="en-US" sz="4200" spc="-1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CO2, CH4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and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black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carbon</a:t>
            </a:r>
            <a:r>
              <a:rPr lang="en-US" sz="4200" spc="-6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emissions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linked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to</a:t>
            </a:r>
            <a:r>
              <a:rPr lang="en-US" sz="4200" spc="-6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road</a:t>
            </a:r>
            <a:r>
              <a:rPr lang="en-US" sz="4200" spc="-6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transport;</a:t>
            </a:r>
            <a:endParaRPr lang="en-GB" sz="4200" dirty="0"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pPr marR="410845" lvl="0" algn="just">
              <a:lnSpc>
                <a:spcPct val="95000"/>
              </a:lnSpc>
              <a:spcBef>
                <a:spcPts val="535"/>
              </a:spcBef>
              <a:buClr>
                <a:srgbClr val="009EAB"/>
              </a:buClr>
              <a:buSzPts val="1000"/>
              <a:buFont typeface="Wingdings" panose="05000000000000000000" pitchFamily="2" charset="2"/>
              <a:buChar char="Ø"/>
              <a:tabLst>
                <a:tab pos="434975" algn="l"/>
              </a:tabLst>
            </a:pP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Respect</a:t>
            </a:r>
            <a:r>
              <a:rPr lang="en-US" sz="4200" spc="-2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nature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and</a:t>
            </a:r>
            <a:r>
              <a:rPr lang="en-US" sz="4200" spc="-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biodiversity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conservation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of</a:t>
            </a:r>
            <a:r>
              <a:rPr lang="en-US" sz="4200" spc="-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protected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area</a:t>
            </a:r>
            <a:r>
              <a:rPr lang="en-US" sz="4200" spc="-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disciplining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features</a:t>
            </a:r>
            <a:r>
              <a:rPr lang="en-US" sz="4200" spc="-2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of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</a:t>
            </a:r>
            <a:r>
              <a:rPr lang="en-US" sz="4200" spc="-1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boats used for</a:t>
            </a:r>
            <a:r>
              <a:rPr lang="en-US" sz="4200" spc="-1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transport;</a:t>
            </a:r>
            <a:endParaRPr lang="en-GB" sz="4200" dirty="0"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pPr marR="410845" lvl="0" algn="just">
              <a:lnSpc>
                <a:spcPct val="95000"/>
              </a:lnSpc>
              <a:spcBef>
                <a:spcPts val="535"/>
              </a:spcBef>
              <a:buClr>
                <a:srgbClr val="009EAB"/>
              </a:buClr>
              <a:buSzPts val="1000"/>
              <a:buFont typeface="Wingdings" panose="05000000000000000000" pitchFamily="2" charset="2"/>
              <a:buChar char="Ø"/>
              <a:tabLst>
                <a:tab pos="434975" algn="l"/>
              </a:tabLst>
            </a:pPr>
            <a:r>
              <a:rPr lang="en-US" sz="420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Create</a:t>
            </a:r>
            <a:r>
              <a:rPr lang="en-US" sz="4200" spc="-3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pilot</a:t>
            </a:r>
            <a:r>
              <a:rPr lang="en-US" sz="4200" spc="-2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project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in</a:t>
            </a:r>
            <a:r>
              <a:rPr lang="en-US" sz="4200" spc="-2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pilot</a:t>
            </a:r>
            <a:r>
              <a:rPr lang="en-US" sz="4200" spc="-2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area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to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be</a:t>
            </a:r>
            <a:r>
              <a:rPr lang="en-US" sz="4200" spc="-2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then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replicated</a:t>
            </a:r>
            <a:r>
              <a:rPr lang="en-US" sz="4200" spc="-2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in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lakes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and</a:t>
            </a:r>
            <a:r>
              <a:rPr lang="en-US" sz="4200" spc="-2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other</a:t>
            </a:r>
            <a:r>
              <a:rPr lang="en-US" sz="4200" spc="-3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areas/bays/of</a:t>
            </a:r>
            <a:r>
              <a:rPr lang="en-US" sz="4200" spc="-2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other countries having similar</a:t>
            </a:r>
            <a:r>
              <a:rPr lang="en-US" sz="4200" spc="-23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features;</a:t>
            </a:r>
            <a:endParaRPr lang="en-GB" sz="4200" dirty="0"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pPr marL="0" indent="0">
              <a:spcBef>
                <a:spcPts val="40"/>
              </a:spcBef>
              <a:spcAft>
                <a:spcPts val="0"/>
              </a:spcAft>
              <a:buNone/>
            </a:pPr>
            <a:endParaRPr lang="en-GB" sz="42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0">
              <a:lnSpc>
                <a:spcPts val="1140"/>
              </a:lnSpc>
              <a:buClr>
                <a:srgbClr val="009EAB"/>
              </a:buClr>
              <a:buSzPts val="1000"/>
              <a:buFont typeface="Wingdings" panose="05000000000000000000" pitchFamily="2" charset="2"/>
              <a:buChar char="Ø"/>
              <a:tabLst>
                <a:tab pos="440055" algn="l"/>
              </a:tabLst>
            </a:pP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It</a:t>
            </a:r>
            <a:r>
              <a:rPr lang="en-US" sz="4200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supports</a:t>
            </a:r>
            <a:r>
              <a:rPr lang="en-US" sz="4200" spc="-5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Montenegro</a:t>
            </a:r>
            <a:r>
              <a:rPr lang="en-US" sz="4200" spc="-6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in</a:t>
            </a:r>
            <a:r>
              <a:rPr lang="en-US" sz="4200" spc="-5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fulfilling</a:t>
            </a:r>
            <a:r>
              <a:rPr lang="en-US" sz="4200" b="1" spc="-6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its</a:t>
            </a:r>
            <a:r>
              <a:rPr lang="en-US" sz="4200" b="1" spc="-5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obligations</a:t>
            </a:r>
            <a:r>
              <a:rPr lang="en-US" sz="4200" b="1" spc="-6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towards</a:t>
            </a:r>
            <a:r>
              <a:rPr lang="en-US" sz="4200" b="1" spc="-5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spc="-55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the </a:t>
            </a:r>
            <a:r>
              <a:rPr lang="en-US" sz="4200" b="1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EU</a:t>
            </a:r>
            <a:r>
              <a:rPr lang="en-US" sz="4200" b="1" spc="-60" dirty="0" smtClean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in</a:t>
            </a:r>
            <a:r>
              <a:rPr lang="en-US" sz="4200" b="1" spc="-6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terms</a:t>
            </a:r>
            <a:r>
              <a:rPr lang="en-US" sz="4200" b="1" spc="-55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 </a:t>
            </a:r>
            <a:r>
              <a:rPr lang="en-US" sz="4200" b="1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of</a:t>
            </a:r>
            <a:r>
              <a:rPr lang="en-US" sz="4200" dirty="0">
                <a:latin typeface="Gill Sans MT" panose="020B0502020104020203" pitchFamily="34" charset="0"/>
                <a:ea typeface="Arial" panose="020B0604020202020204" pitchFamily="34" charset="0"/>
                <a:cs typeface="Gill Sans MT" panose="020B0502020104020203" pitchFamily="34" charset="0"/>
              </a:rPr>
              <a:t>:</a:t>
            </a:r>
            <a:endParaRPr lang="en-GB" sz="4200" dirty="0">
              <a:latin typeface="Gill Sans MT" panose="020B0502020104020203" pitchFamily="34" charset="0"/>
              <a:ea typeface="Arial" panose="020B0604020202020204" pitchFamily="34" charset="0"/>
              <a:cs typeface="Gill Sans MT" panose="020B0502020104020203" pitchFamily="34" charset="0"/>
            </a:endParaRPr>
          </a:p>
          <a:p>
            <a:pPr marL="298450">
              <a:lnSpc>
                <a:spcPts val="1100"/>
              </a:lnSpc>
              <a:spcAft>
                <a:spcPts val="0"/>
              </a:spcAft>
            </a:pPr>
            <a:r>
              <a:rPr lang="en-US" sz="42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-reducing greenhouse gases emissions by 30 % by 2030 against the baseline year of 1990,</a:t>
            </a:r>
            <a:endParaRPr lang="en-GB" sz="42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298450">
              <a:lnSpc>
                <a:spcPts val="1100"/>
              </a:lnSpc>
              <a:spcAft>
                <a:spcPts val="0"/>
              </a:spcAft>
            </a:pPr>
            <a:r>
              <a:rPr lang="en-US" sz="42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-protecting water quality,</a:t>
            </a:r>
            <a:endParaRPr lang="en-GB" sz="42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298450">
              <a:lnSpc>
                <a:spcPts val="1100"/>
              </a:lnSpc>
              <a:spcAft>
                <a:spcPts val="0"/>
              </a:spcAft>
            </a:pPr>
            <a:r>
              <a:rPr lang="en-US" sz="42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-safeguard protected areas;</a:t>
            </a:r>
            <a:endParaRPr lang="en-GB" sz="42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298450">
              <a:lnSpc>
                <a:spcPts val="1130"/>
              </a:lnSpc>
              <a:spcAft>
                <a:spcPts val="0"/>
              </a:spcAft>
            </a:pPr>
            <a:r>
              <a:rPr lang="en-US" sz="42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-align with the intelligent transport systems</a:t>
            </a:r>
            <a:endParaRPr lang="en-GB" sz="42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magine 3" descr="Asynchronous Learning - CLE Online Social Net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4624250"/>
            <a:ext cx="5712823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Achieved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- more </a:t>
            </a:r>
            <a:r>
              <a:rPr lang="it-IT" dirty="0" err="1" smtClean="0"/>
              <a:t>than</a:t>
            </a:r>
            <a:r>
              <a:rPr lang="it-IT" dirty="0" smtClean="0"/>
              <a:t> 5000 </a:t>
            </a:r>
            <a:r>
              <a:rPr lang="it-IT" dirty="0" err="1" smtClean="0"/>
              <a:t>passengers</a:t>
            </a:r>
            <a:r>
              <a:rPr lang="it-IT" dirty="0" smtClean="0"/>
              <a:t> </a:t>
            </a:r>
            <a:r>
              <a:rPr lang="it-IT" dirty="0" err="1" smtClean="0"/>
              <a:t>selected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transport</a:t>
            </a:r>
            <a:r>
              <a:rPr lang="it-IT" dirty="0" smtClean="0"/>
              <a:t> mode </a:t>
            </a:r>
            <a:r>
              <a:rPr lang="it-IT" dirty="0" err="1" smtClean="0"/>
              <a:t>already</a:t>
            </a:r>
            <a:r>
              <a:rPr lang="it-IT" dirty="0" smtClean="0"/>
              <a:t>…..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051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Calculation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of</a:t>
            </a:r>
            <a:r>
              <a:rPr lang="en-US" spc="-8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CO2</a:t>
            </a:r>
            <a:r>
              <a:rPr lang="en-US" spc="-8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emission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for</a:t>
            </a:r>
            <a:r>
              <a:rPr lang="en-US" spc="-8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each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passenger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using</a:t>
            </a:r>
            <a:r>
              <a:rPr lang="en-US" spc="-8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three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different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transport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system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:Bus,</a:t>
            </a:r>
            <a:r>
              <a:rPr lang="en-US" spc="-8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Cars,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4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W.S.T.</a:t>
            </a:r>
            <a:r>
              <a:rPr lang="en-US" spc="-8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electric and hybrid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boat</a:t>
            </a:r>
            <a:r>
              <a:rPr lang="en-US" spc="-15" dirty="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 Calculation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of CO2 emission for three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different </a:t>
            </a:r>
            <a:r>
              <a:rPr lang="en-US" dirty="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hypothesis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of </a:t>
            </a:r>
            <a:r>
              <a:rPr lang="en-US" spc="-4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W.S.T.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system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capacity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(expected,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pessimistic,</a:t>
            </a:r>
            <a:r>
              <a:rPr lang="en-US" spc="-7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optimistic)</a:t>
            </a:r>
            <a:r>
              <a:rPr lang="en-US" spc="-8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using</a:t>
            </a:r>
            <a:r>
              <a:rPr lang="en-US" spc="-7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bus</a:t>
            </a:r>
            <a:r>
              <a:rPr lang="en-US" spc="-7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</a:t>
            </a:r>
            <a:r>
              <a:rPr lang="en-US" spc="-7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pc="-15" dirty="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cars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05329"/>
              </p:ext>
            </p:extLst>
          </p:nvPr>
        </p:nvGraphicFramePr>
        <p:xfrm>
          <a:off x="2133601" y="4043081"/>
          <a:ext cx="8516469" cy="15957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21376">
                  <a:extLst>
                    <a:ext uri="{9D8B030D-6E8A-4147-A177-3AD203B41FA5}">
                      <a16:colId xmlns:a16="http://schemas.microsoft.com/office/drawing/2014/main" xmlns="" val="2847265874"/>
                    </a:ext>
                  </a:extLst>
                </a:gridCol>
                <a:gridCol w="1111497">
                  <a:extLst>
                    <a:ext uri="{9D8B030D-6E8A-4147-A177-3AD203B41FA5}">
                      <a16:colId xmlns:a16="http://schemas.microsoft.com/office/drawing/2014/main" xmlns="" val="1797060700"/>
                    </a:ext>
                  </a:extLst>
                </a:gridCol>
                <a:gridCol w="1110746">
                  <a:extLst>
                    <a:ext uri="{9D8B030D-6E8A-4147-A177-3AD203B41FA5}">
                      <a16:colId xmlns:a16="http://schemas.microsoft.com/office/drawing/2014/main" xmlns="" val="449478169"/>
                    </a:ext>
                  </a:extLst>
                </a:gridCol>
                <a:gridCol w="1323282">
                  <a:extLst>
                    <a:ext uri="{9D8B030D-6E8A-4147-A177-3AD203B41FA5}">
                      <a16:colId xmlns:a16="http://schemas.microsoft.com/office/drawing/2014/main" xmlns="" val="1400999487"/>
                    </a:ext>
                  </a:extLst>
                </a:gridCol>
                <a:gridCol w="1324784">
                  <a:extLst>
                    <a:ext uri="{9D8B030D-6E8A-4147-A177-3AD203B41FA5}">
                      <a16:colId xmlns:a16="http://schemas.microsoft.com/office/drawing/2014/main" xmlns="" val="735569275"/>
                    </a:ext>
                  </a:extLst>
                </a:gridCol>
                <a:gridCol w="1324784">
                  <a:extLst>
                    <a:ext uri="{9D8B030D-6E8A-4147-A177-3AD203B41FA5}">
                      <a16:colId xmlns:a16="http://schemas.microsoft.com/office/drawing/2014/main" xmlns="" val="2023165023"/>
                    </a:ext>
                  </a:extLst>
                </a:gridCol>
              </a:tblGrid>
              <a:tr h="292665">
                <a:tc rowSpan="2">
                  <a:txBody>
                    <a:bodyPr/>
                    <a:lstStyle/>
                    <a:p>
                      <a:pPr marL="127000">
                        <a:lnSpc>
                          <a:spcPts val="71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TRANSPORT SYSTEM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02235" marR="78105" algn="ctr">
                        <a:lnSpc>
                          <a:spcPts val="71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CO2 Tons.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03505" marR="78105" algn="ctr">
                        <a:lnSpc>
                          <a:spcPts val="66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 single passanger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675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ESPECTED CAP. SY.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675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PESS. CAPACITY</a:t>
                      </a:r>
                      <a:r>
                        <a:rPr lang="en-US" sz="650" spc="-105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650" spc="-4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SY.O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29845" algn="ctr">
                        <a:lnSpc>
                          <a:spcPts val="675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PT. CAPACITY SYSTEM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675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it-IT" sz="650" spc="-3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W.S.T. </a:t>
                      </a:r>
                      <a:r>
                        <a:rPr lang="it-IT" sz="6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different scenario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6306414"/>
                  </a:ext>
                </a:extLst>
              </a:tr>
              <a:tr h="3456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35560" algn="ctr">
                        <a:lnSpc>
                          <a:spcPts val="81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763.211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48895" algn="ctr">
                        <a:lnSpc>
                          <a:spcPts val="81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534.247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29845" algn="ctr">
                        <a:lnSpc>
                          <a:spcPts val="81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915.853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96520" algn="ctr">
                        <a:lnSpc>
                          <a:spcPts val="71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passenger numebrs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8600902"/>
                  </a:ext>
                </a:extLst>
              </a:tr>
              <a:tr h="319143">
                <a:tc>
                  <a:txBody>
                    <a:bodyPr/>
                    <a:lstStyle/>
                    <a:p>
                      <a:pPr marL="236220" marR="211455" algn="ctr">
                        <a:lnSpc>
                          <a:spcPts val="89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BUS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78105" algn="ctr">
                        <a:lnSpc>
                          <a:spcPts val="89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0,387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84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295.362 </a:t>
                      </a:r>
                      <a:r>
                        <a:rPr lang="en-US" sz="750" spc="-2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Tons.</a:t>
                      </a:r>
                      <a:r>
                        <a:rPr lang="en-US" sz="750" spc="-9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5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4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206.753 </a:t>
                      </a:r>
                      <a:r>
                        <a:rPr lang="en-US" sz="750" spc="-2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Tons.</a:t>
                      </a:r>
                      <a:r>
                        <a:rPr lang="en-US" sz="750" spc="-9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5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84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354.435 Tons. 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74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solidFill>
                            <a:srgbClr val="DE080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W.S.T. by BUS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577868"/>
                  </a:ext>
                </a:extLst>
              </a:tr>
              <a:tr h="319143">
                <a:tc>
                  <a:txBody>
                    <a:bodyPr/>
                    <a:lstStyle/>
                    <a:p>
                      <a:pPr marL="236220" marR="212090" algn="ctr">
                        <a:lnSpc>
                          <a:spcPts val="88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CARS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78105" algn="ctr">
                        <a:lnSpc>
                          <a:spcPts val="88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1,064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83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812.056 </a:t>
                      </a:r>
                      <a:r>
                        <a:rPr lang="en-US" sz="750" spc="-2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Tons.</a:t>
                      </a:r>
                      <a:r>
                        <a:rPr lang="en-US" sz="750" spc="-9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5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83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568.438 </a:t>
                      </a:r>
                      <a:r>
                        <a:rPr lang="en-US" sz="750" spc="-2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Tons.</a:t>
                      </a:r>
                      <a:r>
                        <a:rPr lang="en-US" sz="750" spc="-85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5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83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974.467 Tons. 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73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solidFill>
                            <a:srgbClr val="00631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W.S.T. by CARS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074660"/>
                  </a:ext>
                </a:extLst>
              </a:tr>
              <a:tr h="319143">
                <a:tc>
                  <a:txBody>
                    <a:bodyPr/>
                    <a:lstStyle/>
                    <a:p>
                      <a:pPr marL="236220" marR="245110" algn="ctr">
                        <a:lnSpc>
                          <a:spcPts val="92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8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BOAT W.S.T.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78105" algn="ctr">
                        <a:lnSpc>
                          <a:spcPts val="92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8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0,00104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35560" algn="ctr">
                        <a:lnSpc>
                          <a:spcPts val="875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00008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794 Tons. 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800" algn="ctr">
                        <a:lnSpc>
                          <a:spcPts val="875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00008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555 Tons. 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29845" algn="ctr">
                        <a:lnSpc>
                          <a:spcPts val="875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00008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955 Tons. CO2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94615" algn="ctr">
                        <a:lnSpc>
                          <a:spcPts val="77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rgbClr val="00008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W.S.T.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514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0" y="3735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Immagine 5" descr="Goal PNG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34" y="-76539"/>
            <a:ext cx="2746422" cy="203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project is still in the pilot phase…..summer 2020 was challenging due to </a:t>
            </a:r>
            <a:r>
              <a:rPr lang="en-GB" dirty="0" err="1" smtClean="0"/>
              <a:t>covid</a:t>
            </a:r>
            <a:r>
              <a:rPr lang="en-GB" dirty="0" smtClean="0"/>
              <a:t> restrictions. HOWEVER, </a:t>
            </a:r>
            <a:r>
              <a:rPr lang="en-GB" dirty="0" err="1" smtClean="0"/>
              <a:t>covid</a:t>
            </a:r>
            <a:r>
              <a:rPr lang="en-GB" dirty="0" smtClean="0"/>
              <a:t> demonstrated once more the importance of working with climate smart solutions to increase the resilience of each state.</a:t>
            </a:r>
          </a:p>
          <a:p>
            <a:r>
              <a:rPr lang="en-GB" dirty="0" smtClean="0"/>
              <a:t>We are planning to start working from April 2021 to ease the sustainable transport in </a:t>
            </a:r>
            <a:r>
              <a:rPr lang="en-GB" dirty="0" err="1" smtClean="0"/>
              <a:t>kotor</a:t>
            </a:r>
            <a:r>
              <a:rPr lang="en-GB" dirty="0" smtClean="0"/>
              <a:t> bay.</a:t>
            </a:r>
          </a:p>
          <a:p>
            <a:r>
              <a:rPr lang="en-GB" dirty="0" smtClean="0"/>
              <a:t>We are working with local authorities to promote this modal shift within the country as well as in the neighbouring ones as a Way to increase the ambitions towards low carbon solutions and a more sustainable tourism.</a:t>
            </a:r>
            <a:endParaRPr lang="en-GB" dirty="0"/>
          </a:p>
        </p:txBody>
      </p:sp>
      <p:pic>
        <p:nvPicPr>
          <p:cNvPr id="4" name="Immagine 3" descr="&lt;strong&gt;Next Steps&lt;/strong&gt; - Daybreak Community Chu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25" y="290643"/>
            <a:ext cx="3499485" cy="18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4623" cy="2249619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88045" y="1268356"/>
            <a:ext cx="4141551" cy="27386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" y="4167051"/>
            <a:ext cx="6285521" cy="2591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596" y="91440"/>
            <a:ext cx="5962405" cy="42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3224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48</TotalTime>
  <Words>592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Gill Sans MT</vt:lpstr>
      <vt:lpstr>Tw Cen MT</vt:lpstr>
      <vt:lpstr>Verdana</vt:lpstr>
      <vt:lpstr>Wingdings</vt:lpstr>
      <vt:lpstr>Goccia</vt:lpstr>
      <vt:lpstr>Water sustainable transport-montenegro</vt:lpstr>
      <vt:lpstr>From the idea to the implementation: a challenging goal</vt:lpstr>
      <vt:lpstr>Cross- cutting Benefits to link water transport and environment</vt:lpstr>
      <vt:lpstr>Achieved results- more than 5000 passengers selected this transport mode already…..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sustainable transport-montenegro</dc:title>
  <dc:creator>Monica</dc:creator>
  <cp:lastModifiedBy>Uroš Stojković</cp:lastModifiedBy>
  <cp:revision>11</cp:revision>
  <dcterms:created xsi:type="dcterms:W3CDTF">2021-01-16T17:01:23Z</dcterms:created>
  <dcterms:modified xsi:type="dcterms:W3CDTF">2021-02-01T10:05:46Z</dcterms:modified>
</cp:coreProperties>
</file>