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93" r:id="rId2"/>
    <p:sldMasterId id="2147483682" r:id="rId3"/>
    <p:sldMasterId id="2147483671" r:id="rId4"/>
  </p:sldMasterIdLst>
  <p:notesMasterIdLst>
    <p:notesMasterId r:id="rId14"/>
  </p:notesMasterIdLst>
  <p:sldIdLst>
    <p:sldId id="276" r:id="rId5"/>
    <p:sldId id="299" r:id="rId6"/>
    <p:sldId id="292" r:id="rId7"/>
    <p:sldId id="293" r:id="rId8"/>
    <p:sldId id="294" r:id="rId9"/>
    <p:sldId id="295" r:id="rId10"/>
    <p:sldId id="297" r:id="rId11"/>
    <p:sldId id="296" r:id="rId12"/>
    <p:sldId id="29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8C2F535-10EE-417C-B75A-F6424D1DA3CA}">
          <p14:sldIdLst>
            <p14:sldId id="276"/>
            <p14:sldId id="299"/>
            <p14:sldId id="292"/>
            <p14:sldId id="293"/>
            <p14:sldId id="294"/>
            <p14:sldId id="295"/>
            <p14:sldId id="297"/>
            <p14:sldId id="296"/>
            <p14:sldId id="29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1" autoAdjust="0"/>
    <p:restoredTop sz="94660"/>
  </p:normalViewPr>
  <p:slideViewPr>
    <p:cSldViewPr snapToGrid="0">
      <p:cViewPr varScale="1">
        <p:scale>
          <a:sx n="57" d="100"/>
          <a:sy n="57" d="100"/>
        </p:scale>
        <p:origin x="84" y="1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861718674054629"/>
          <c:y val="1.8338963889947813E-2"/>
          <c:w val="0.86138274226097966"/>
          <c:h val="0.4937881175859011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'Sheet1 (2)'!$C$6</c:f>
              <c:strCache>
                <c:ptCount val="1"/>
                <c:pt idx="0">
                  <c:v>Coal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numRef>
              <c:f>'Sheet1 (2)'!$D$3:$F$3</c:f>
              <c:numCache>
                <c:formatCode>0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'Sheet1 (2)'!$D$6:$F$6</c:f>
              <c:numCache>
                <c:formatCode>#,##0</c:formatCode>
                <c:ptCount val="3"/>
                <c:pt idx="0">
                  <c:v>7506</c:v>
                </c:pt>
                <c:pt idx="1">
                  <c:v>7345</c:v>
                </c:pt>
                <c:pt idx="2">
                  <c:v>7114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B1-4D1D-A927-ECB031363D94}"/>
            </c:ext>
          </c:extLst>
        </c:ser>
        <c:ser>
          <c:idx val="1"/>
          <c:order val="1"/>
          <c:tx>
            <c:strRef>
              <c:f>'Sheet1 (2)'!$C$7</c:f>
              <c:strCache>
                <c:ptCount val="1"/>
                <c:pt idx="0">
                  <c:v>Oil 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numRef>
              <c:f>'Sheet1 (2)'!$D$3:$F$3</c:f>
              <c:numCache>
                <c:formatCode>0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'Sheet1 (2)'!$D$7:$F$7</c:f>
              <c:numCache>
                <c:formatCode>#,##0</c:formatCode>
                <c:ptCount val="3"/>
                <c:pt idx="0">
                  <c:v>3722</c:v>
                </c:pt>
                <c:pt idx="1">
                  <c:v>3639</c:v>
                </c:pt>
                <c:pt idx="2">
                  <c:v>4004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B1-4D1D-A927-ECB031363D94}"/>
            </c:ext>
          </c:extLst>
        </c:ser>
        <c:ser>
          <c:idx val="2"/>
          <c:order val="2"/>
          <c:tx>
            <c:strRef>
              <c:f>'Sheet1 (2)'!$C$8</c:f>
              <c:strCache>
                <c:ptCount val="1"/>
                <c:pt idx="0">
                  <c:v>Gas 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numRef>
              <c:f>'Sheet1 (2)'!$D$3:$F$3</c:f>
              <c:numCache>
                <c:formatCode>0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'Sheet1 (2)'!$D$8:$F$8</c:f>
              <c:numCache>
                <c:formatCode>#,##0</c:formatCode>
                <c:ptCount val="3"/>
                <c:pt idx="0">
                  <c:v>1993</c:v>
                </c:pt>
                <c:pt idx="1">
                  <c:v>1975</c:v>
                </c:pt>
                <c:pt idx="2">
                  <c:v>1957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8B1-4D1D-A927-ECB031363D94}"/>
            </c:ext>
          </c:extLst>
        </c:ser>
        <c:ser>
          <c:idx val="3"/>
          <c:order val="3"/>
          <c:tx>
            <c:strRef>
              <c:f>'Sheet1 (2)'!$C$9</c:f>
              <c:strCache>
                <c:ptCount val="1"/>
                <c:pt idx="0">
                  <c:v>Elecrticity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numRef>
              <c:f>'Sheet1 (2)'!$D$3:$F$3</c:f>
              <c:numCache>
                <c:formatCode>0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'Sheet1 (2)'!$D$9:$F$9</c:f>
              <c:numCache>
                <c:formatCode>#,##0.00</c:formatCode>
                <c:ptCount val="3"/>
                <c:pt idx="0">
                  <c:v>7.0000000000000001E-3</c:v>
                </c:pt>
                <c:pt idx="1">
                  <c:v>-8.1000000000000003E-2</c:v>
                </c:pt>
                <c:pt idx="2">
                  <c:v>-6.6000000000000003E-2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8B1-4D1D-A927-ECB031363D94}"/>
            </c:ext>
          </c:extLst>
        </c:ser>
        <c:ser>
          <c:idx val="4"/>
          <c:order val="4"/>
          <c:tx>
            <c:strRef>
              <c:f>'Sheet1 (2)'!$C$10</c:f>
              <c:strCache>
                <c:ptCount val="1"/>
                <c:pt idx="0">
                  <c:v>Hydro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numRef>
              <c:f>'Sheet1 (2)'!$D$3:$F$3</c:f>
              <c:numCache>
                <c:formatCode>0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'Sheet1 (2)'!$D$10:$F$10</c:f>
              <c:numCache>
                <c:formatCode>#,##0.00</c:formatCode>
                <c:ptCount val="3"/>
                <c:pt idx="0">
                  <c:v>0.81299999999999994</c:v>
                </c:pt>
                <c:pt idx="1">
                  <c:v>0.745</c:v>
                </c:pt>
                <c:pt idx="2">
                  <c:v>0.73299999999999998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8B1-4D1D-A927-ECB031363D94}"/>
            </c:ext>
          </c:extLst>
        </c:ser>
        <c:ser>
          <c:idx val="5"/>
          <c:order val="5"/>
          <c:tx>
            <c:strRef>
              <c:f>'Sheet1 (2)'!$C$11</c:f>
              <c:strCache>
                <c:ptCount val="1"/>
                <c:pt idx="0">
                  <c:v>Geotermal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numRef>
              <c:f>'Sheet1 (2)'!$D$3:$F$3</c:f>
              <c:numCache>
                <c:formatCode>0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'Sheet1 (2)'!$D$11:$F$11</c:f>
              <c:numCache>
                <c:formatCode>#,##0.00</c:formatCode>
                <c:ptCount val="3"/>
                <c:pt idx="0">
                  <c:v>5.0000000000000001E-3</c:v>
                </c:pt>
                <c:pt idx="1">
                  <c:v>0.745</c:v>
                </c:pt>
                <c:pt idx="2">
                  <c:v>5.0000000000000001E-3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8B1-4D1D-A927-ECB031363D94}"/>
            </c:ext>
          </c:extLst>
        </c:ser>
        <c:ser>
          <c:idx val="6"/>
          <c:order val="6"/>
          <c:tx>
            <c:strRef>
              <c:f>'Sheet1 (2)'!$C$12</c:f>
              <c:strCache>
                <c:ptCount val="1"/>
                <c:pt idx="0">
                  <c:v>Biomass</c:v>
                </c:pt>
              </c:strCache>
            </c:strRef>
          </c:tx>
          <c:spPr>
            <a:solidFill>
              <a:schemeClr val="accent1">
                <a:lumMod val="6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numRef>
              <c:f>'Sheet1 (2)'!$D$3:$F$3</c:f>
              <c:numCache>
                <c:formatCode>0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'Sheet1 (2)'!$D$12:$F$12</c:f>
              <c:numCache>
                <c:formatCode>#,##0</c:formatCode>
                <c:ptCount val="3"/>
                <c:pt idx="0">
                  <c:v>1111</c:v>
                </c:pt>
                <c:pt idx="1">
                  <c:v>1126</c:v>
                </c:pt>
                <c:pt idx="2">
                  <c:v>1132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8B1-4D1D-A927-ECB031363D94}"/>
            </c:ext>
          </c:extLst>
        </c:ser>
        <c:ser>
          <c:idx val="7"/>
          <c:order val="7"/>
          <c:tx>
            <c:strRef>
              <c:f>'Sheet1 (2)'!$C$13</c:f>
              <c:strCache>
                <c:ptCount val="1"/>
                <c:pt idx="0">
                  <c:v>Biogas</c:v>
                </c:pt>
              </c:strCache>
            </c:strRef>
          </c:tx>
          <c:spPr>
            <a:solidFill>
              <a:schemeClr val="accent2">
                <a:lumMod val="6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numRef>
              <c:f>'Sheet1 (2)'!$D$3:$F$3</c:f>
              <c:numCache>
                <c:formatCode>0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'Sheet1 (2)'!$D$13:$F$13</c:f>
              <c:numCache>
                <c:formatCode>#,##0.00</c:formatCode>
                <c:ptCount val="3"/>
                <c:pt idx="0">
                  <c:v>2.8000000000000001E-2</c:v>
                </c:pt>
                <c:pt idx="1">
                  <c:v>1.1259999999999999</c:v>
                </c:pt>
                <c:pt idx="2">
                  <c:v>3.6999999999999998E-2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8B1-4D1D-A927-ECB031363D94}"/>
            </c:ext>
          </c:extLst>
        </c:ser>
        <c:ser>
          <c:idx val="8"/>
          <c:order val="8"/>
          <c:tx>
            <c:strRef>
              <c:f>'Sheet1 (2)'!$C$14</c:f>
              <c:strCache>
                <c:ptCount val="1"/>
                <c:pt idx="0">
                  <c:v>Solar</c:v>
                </c:pt>
              </c:strCache>
            </c:strRef>
          </c:tx>
          <c:spPr>
            <a:solidFill>
              <a:schemeClr val="accent3">
                <a:lumMod val="6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numRef>
              <c:f>'Sheet1 (2)'!$D$3:$F$3</c:f>
              <c:numCache>
                <c:formatCode>0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'Sheet1 (2)'!$D$14:$F$14</c:f>
              <c:numCache>
                <c:formatCode>#,##0.00</c:formatCode>
                <c:ptCount val="3"/>
                <c:pt idx="0">
                  <c:v>1E-3</c:v>
                </c:pt>
                <c:pt idx="1">
                  <c:v>1E-3</c:v>
                </c:pt>
                <c:pt idx="2">
                  <c:v>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8B1-4D1D-A927-ECB031363D94}"/>
            </c:ext>
          </c:extLst>
        </c:ser>
        <c:ser>
          <c:idx val="9"/>
          <c:order val="9"/>
          <c:tx>
            <c:strRef>
              <c:f>'Sheet1 (2)'!$C$15</c:f>
              <c:strCache>
                <c:ptCount val="1"/>
                <c:pt idx="0">
                  <c:v>Wind </c:v>
                </c:pt>
              </c:strCache>
            </c:strRef>
          </c:tx>
          <c:spPr>
            <a:solidFill>
              <a:schemeClr val="accent4">
                <a:lumMod val="6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numRef>
              <c:f>'Sheet1 (2)'!$D$3:$F$3</c:f>
              <c:numCache>
                <c:formatCode>0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'Sheet1 (2)'!$D$15:$F$15</c:f>
              <c:numCache>
                <c:formatCode>#,##0.00</c:formatCode>
                <c:ptCount val="3"/>
                <c:pt idx="0">
                  <c:v>7.0000000000000001E-3</c:v>
                </c:pt>
                <c:pt idx="1">
                  <c:v>8.8999999999999996E-2</c:v>
                </c:pt>
                <c:pt idx="2">
                  <c:v>9.2999999999999999E-2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8B1-4D1D-A927-ECB031363D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1638147935"/>
        <c:axId val="1679804991"/>
      </c:barChart>
      <c:valAx>
        <c:axId val="1679804991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638147935"/>
        <c:crosses val="autoZero"/>
        <c:crossBetween val="between"/>
      </c:valAx>
      <c:catAx>
        <c:axId val="1638147935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679804991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05D62D-4B37-424D-92F2-9C65D10FCB0F}" type="datetimeFigureOut">
              <a:rPr lang="sr-Latn-RS" smtClean="0"/>
              <a:t>27.1.2021.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1C55D9-DD9E-4368-A6CF-91C281A7AF7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011137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6261A36-BA2F-4C8B-AAFD-B144F61143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493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D3C526-41C8-4C93-B1DC-15A2220089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411FD1-36AE-4FEF-9941-51BDAEFAD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75538-7893-4DAB-86B4-939D577A6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719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E23B1-0806-4789-9088-1910263FC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84200"/>
            <a:ext cx="6315392" cy="13843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2CEE2-004F-4B2D-8F65-39C18FAB2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34FC55-3FF4-474F-9FF0-9A48A20E9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9AA813-42A0-47C3-B773-51851EEF34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FD6CC0-A2CD-4816-9613-416F88075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D168AE-5861-4557-8E36-BC5A4FD1F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758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AAC9FC1-4F51-44EE-8971-A9DFF5CD1FFA}"/>
              </a:ext>
            </a:extLst>
          </p:cNvPr>
          <p:cNvSpPr/>
          <p:nvPr userDrawn="1"/>
        </p:nvSpPr>
        <p:spPr>
          <a:xfrm>
            <a:off x="0" y="0"/>
            <a:ext cx="12268200" cy="69265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E33B6F-D331-49E9-A0DA-874081758E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9B4DFD-0018-4BBA-A44C-42483B6605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9278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2E0F62-EE3D-41E8-B9C5-F3F4B0FA1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684712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DEBB82-06F6-4E3A-BD03-2EFE7D5630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68471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D9EDC6-98EC-4C54-A58B-9D5519B564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F325A8-F9EE-49D0-ACFC-C4BC793F4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CD400E-8914-4D55-8C02-3864B3DDB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67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F7809-DF32-4E9E-B93D-8D1B22319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C8707A-6A6A-4031-B4DD-0CB1CCAF5F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2297875"/>
            <a:ext cx="10515600" cy="38790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E6AE9-CDC1-41E2-A976-80F90389AA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3F0406-8089-47BD-884E-7C5F34047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BB778F-4880-4023-A516-40535A364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746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6261A36-BA2F-4C8B-AAFD-B144F61143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8421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D3C526-41C8-4C93-B1DC-15A2220089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411FD1-36AE-4FEF-9941-51BDAEFAD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75538-7893-4DAB-86B4-939D577A6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D7A507-767F-4001-BA83-2CF407374A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174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9EA956A-65C3-4F9F-AEBE-025293591DF0}"/>
              </a:ext>
            </a:extLst>
          </p:cNvPr>
          <p:cNvSpPr/>
          <p:nvPr userDrawn="1"/>
        </p:nvSpPr>
        <p:spPr>
          <a:xfrm>
            <a:off x="0" y="0"/>
            <a:ext cx="11036300" cy="4635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31EF21-665F-4332-AF40-7B2651E9DB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B02A372-1FC2-41AA-9526-2DDE677818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419100"/>
            <a:ext cx="6883400" cy="2659063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05784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9EA956A-65C3-4F9F-AEBE-025293591DF0}"/>
              </a:ext>
            </a:extLst>
          </p:cNvPr>
          <p:cNvSpPr/>
          <p:nvPr userDrawn="1"/>
        </p:nvSpPr>
        <p:spPr>
          <a:xfrm>
            <a:off x="0" y="0"/>
            <a:ext cx="11036300" cy="4635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46E578-86EC-43F3-9B31-9DD7C06C3C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4" y="0"/>
            <a:ext cx="1218963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76D02B-172E-4C6F-9862-CF498FEC77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419100"/>
            <a:ext cx="6883400" cy="2659063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55C224-FC02-44EA-B23A-8710A2000B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10200" y="4356100"/>
            <a:ext cx="58801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115688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19790-0135-4E5E-AD21-A5EE94E44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0016"/>
            <a:ext cx="8432800" cy="15319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D1D4B-C20D-4F6A-9744-BA86560A5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97875"/>
            <a:ext cx="10515600" cy="38790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9F172F-DCD5-4E21-A023-67FC903433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749DE8-2493-4786-8FBC-02B4A807A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3263FC-901E-4E76-9519-8555234C7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175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E131C-09A3-4698-A198-A238C5C66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268537"/>
            <a:ext cx="10515600" cy="229393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3C5F44-02B7-42BD-9EE1-756538509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5ED760-3415-4052-8A6A-A5A5DEC9BE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00A19A-776D-40BA-879F-081578213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B82F19-751B-41CA-847E-3E623B0E1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197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D3C526-41C8-4C93-B1DC-15A2220089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411FD1-36AE-4FEF-9941-51BDAEFAD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75538-7893-4DAB-86B4-939D577A6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D7A507-767F-4001-BA83-2CF407374A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520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61D23-6360-41C7-AD50-821E944D7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0016"/>
            <a:ext cx="8407400" cy="143691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31961-9AB7-46CB-946C-574B3F1F36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39341"/>
            <a:ext cx="5181600" cy="38376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06B641-DD0D-49F3-898D-00C11DD3CD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39341"/>
            <a:ext cx="5181600" cy="38376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D8E1D8-8635-4584-8A56-C6F372AE25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DF5D7F-C8F0-4C37-990D-F880A9D99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2534FB-A51B-4509-9843-880EBCEBC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4490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56195-8FAF-492B-A283-B6BF8BA20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1594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E776FC-FE32-46BA-AE03-09CCD5BDD1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108199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13E3AA-B922-4289-A64D-075F78E315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098799"/>
            <a:ext cx="5157787" cy="30908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98BBF3-278E-4F10-889B-D30583068C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8199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43BF80-8B61-4AEE-927F-3B95EC15F3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98799"/>
            <a:ext cx="5183188" cy="30908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FCB00B-2F35-4686-84D9-1DE8D940AB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06ED8E-BF51-45D8-A4D4-3DD247E47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07F9BF-A55E-4CDF-B869-3A702423C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1294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943E8-6D8D-412B-A90F-58EFA3AD3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46663D-6312-4953-B9EC-5EFCE27EBF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02C8F0-47A7-499F-878F-D13118AA8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6BAEF0-615B-41FB-87B3-B12668AD6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3641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D3C526-41C8-4C93-B1DC-15A2220089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411FD1-36AE-4FEF-9941-51BDAEFAD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75538-7893-4DAB-86B4-939D577A6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5454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E23B1-0806-4789-9088-1910263FC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84200"/>
            <a:ext cx="6315392" cy="13843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2CEE2-004F-4B2D-8F65-39C18FAB2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34FC55-3FF4-474F-9FF0-9A48A20E9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9AA813-42A0-47C3-B773-51851EEF34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FD6CC0-A2CD-4816-9613-416F88075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D168AE-5861-4557-8E36-BC5A4FD1F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5918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AAC9FC1-4F51-44EE-8971-A9DFF5CD1FFA}"/>
              </a:ext>
            </a:extLst>
          </p:cNvPr>
          <p:cNvSpPr/>
          <p:nvPr userDrawn="1"/>
        </p:nvSpPr>
        <p:spPr>
          <a:xfrm>
            <a:off x="0" y="0"/>
            <a:ext cx="12268200" cy="69265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E33B6F-D331-49E9-A0DA-874081758E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9B4DFD-0018-4BBA-A44C-42483B6605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7692781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2E0F62-EE3D-41E8-B9C5-F3F4B0FA1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684712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DEBB82-06F6-4E3A-BD03-2EFE7D5630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68471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D9EDC6-98EC-4C54-A58B-9D5519B564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F325A8-F9EE-49D0-ACFC-C4BC793F4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CD400E-8914-4D55-8C02-3864B3DDB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0515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F7809-DF32-4E9E-B93D-8D1B22319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C8707A-6A6A-4031-B4DD-0CB1CCAF5F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2297875"/>
            <a:ext cx="10515600" cy="38790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E6AE9-CDC1-41E2-A976-80F90389AA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3F0406-8089-47BD-884E-7C5F34047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BB778F-4880-4023-A516-40535A364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3613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6261A36-BA2F-4C8B-AAFD-B144F61143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8406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D3C526-41C8-4C93-B1DC-15A2220089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411FD1-36AE-4FEF-9941-51BDAEFAD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75538-7893-4DAB-86B4-939D577A6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D7A507-767F-4001-BA83-2CF407374A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8142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9EA956A-65C3-4F9F-AEBE-025293591DF0}"/>
              </a:ext>
            </a:extLst>
          </p:cNvPr>
          <p:cNvSpPr/>
          <p:nvPr userDrawn="1"/>
        </p:nvSpPr>
        <p:spPr>
          <a:xfrm>
            <a:off x="0" y="0"/>
            <a:ext cx="11036300" cy="4635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31EF21-665F-4332-AF40-7B2651E9DB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B02A372-1FC2-41AA-9526-2DDE677818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419100"/>
            <a:ext cx="6883400" cy="2659063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9521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9EA956A-65C3-4F9F-AEBE-025293591DF0}"/>
              </a:ext>
            </a:extLst>
          </p:cNvPr>
          <p:cNvSpPr/>
          <p:nvPr userDrawn="1"/>
        </p:nvSpPr>
        <p:spPr>
          <a:xfrm>
            <a:off x="0" y="0"/>
            <a:ext cx="11036300" cy="4635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31EF21-665F-4332-AF40-7B2651E9DB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B02A372-1FC2-41AA-9526-2DDE677818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419100"/>
            <a:ext cx="6883400" cy="2659063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8275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9EA956A-65C3-4F9F-AEBE-025293591DF0}"/>
              </a:ext>
            </a:extLst>
          </p:cNvPr>
          <p:cNvSpPr/>
          <p:nvPr userDrawn="1"/>
        </p:nvSpPr>
        <p:spPr>
          <a:xfrm>
            <a:off x="0" y="0"/>
            <a:ext cx="11036300" cy="4635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46E578-86EC-43F3-9B31-9DD7C06C3C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4" y="0"/>
            <a:ext cx="1218963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76D02B-172E-4C6F-9862-CF498FEC77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419100"/>
            <a:ext cx="6883400" cy="2659063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55C224-FC02-44EA-B23A-8710A2000B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10200" y="4356100"/>
            <a:ext cx="58801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908474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19790-0135-4E5E-AD21-A5EE94E44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0016"/>
            <a:ext cx="8432800" cy="15319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D1D4B-C20D-4F6A-9744-BA86560A5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97875"/>
            <a:ext cx="10515600" cy="38790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9F172F-DCD5-4E21-A023-67FC903433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749DE8-2493-4786-8FBC-02B4A807A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3263FC-901E-4E76-9519-8555234C7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9673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E131C-09A3-4698-A198-A238C5C66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268537"/>
            <a:ext cx="10515600" cy="229393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3C5F44-02B7-42BD-9EE1-756538509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5ED760-3415-4052-8A6A-A5A5DEC9BE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00A19A-776D-40BA-879F-081578213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B82F19-751B-41CA-847E-3E623B0E1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1545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61D23-6360-41C7-AD50-821E944D7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0016"/>
            <a:ext cx="8407400" cy="143691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31961-9AB7-46CB-946C-574B3F1F36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39341"/>
            <a:ext cx="5181600" cy="38376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06B641-DD0D-49F3-898D-00C11DD3CD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39341"/>
            <a:ext cx="5181600" cy="38376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D8E1D8-8635-4584-8A56-C6F372AE25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DF5D7F-C8F0-4C37-990D-F880A9D99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2534FB-A51B-4509-9843-880EBCEBC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118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56195-8FAF-492B-A283-B6BF8BA20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1594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E776FC-FE32-46BA-AE03-09CCD5BDD1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108199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13E3AA-B922-4289-A64D-075F78E315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098799"/>
            <a:ext cx="5157787" cy="30908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98BBF3-278E-4F10-889B-D30583068C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8199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43BF80-8B61-4AEE-927F-3B95EC15F3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98799"/>
            <a:ext cx="5183188" cy="30908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FCB00B-2F35-4686-84D9-1DE8D940AB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06ED8E-BF51-45D8-A4D4-3DD247E47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07F9BF-A55E-4CDF-B869-3A702423C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6751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943E8-6D8D-412B-A90F-58EFA3AD3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46663D-6312-4953-B9EC-5EFCE27EBF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02C8F0-47A7-499F-878F-D13118AA8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6BAEF0-615B-41FB-87B3-B12668AD6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6407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D3C526-41C8-4C93-B1DC-15A2220089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411FD1-36AE-4FEF-9941-51BDAEFAD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75538-7893-4DAB-86B4-939D577A6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7523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E23B1-0806-4789-9088-1910263FC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84200"/>
            <a:ext cx="6315392" cy="13843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2CEE2-004F-4B2D-8F65-39C18FAB2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34FC55-3FF4-474F-9FF0-9A48A20E9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9AA813-42A0-47C3-B773-51851EEF34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FD6CC0-A2CD-4816-9613-416F88075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D168AE-5861-4557-8E36-BC5A4FD1F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739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AAC9FC1-4F51-44EE-8971-A9DFF5CD1FFA}"/>
              </a:ext>
            </a:extLst>
          </p:cNvPr>
          <p:cNvSpPr/>
          <p:nvPr userDrawn="1"/>
        </p:nvSpPr>
        <p:spPr>
          <a:xfrm>
            <a:off x="0" y="0"/>
            <a:ext cx="12268200" cy="69265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E33B6F-D331-49E9-A0DA-874081758E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9B4DFD-0018-4BBA-A44C-42483B6605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7692781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2E0F62-EE3D-41E8-B9C5-F3F4B0FA1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684712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DEBB82-06F6-4E3A-BD03-2EFE7D5630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68471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D9EDC6-98EC-4C54-A58B-9D5519B564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F325A8-F9EE-49D0-ACFC-C4BC793F4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CD400E-8914-4D55-8C02-3864B3DDB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4714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F7809-DF32-4E9E-B93D-8D1B22319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C8707A-6A6A-4031-B4DD-0CB1CCAF5F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2297875"/>
            <a:ext cx="10515600" cy="38790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E6AE9-CDC1-41E2-A976-80F90389AA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3F0406-8089-47BD-884E-7C5F34047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BB778F-4880-4023-A516-40535A364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842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9EA956A-65C3-4F9F-AEBE-025293591DF0}"/>
              </a:ext>
            </a:extLst>
          </p:cNvPr>
          <p:cNvSpPr/>
          <p:nvPr userDrawn="1"/>
        </p:nvSpPr>
        <p:spPr>
          <a:xfrm>
            <a:off x="0" y="0"/>
            <a:ext cx="11036300" cy="4635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46E578-86EC-43F3-9B31-9DD7C06C3C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76D02B-172E-4C6F-9862-CF498FEC77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419100"/>
            <a:ext cx="6883400" cy="2659063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55C224-FC02-44EA-B23A-8710A2000B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10200" y="4356100"/>
            <a:ext cx="58801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4894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6261A36-BA2F-4C8B-AAFD-B144F61143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3271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D3C526-41C8-4C93-B1DC-15A2220089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411FD1-36AE-4FEF-9941-51BDAEFAD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75538-7893-4DAB-86B4-939D577A6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D7A507-767F-4001-BA83-2CF407374A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060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9EA956A-65C3-4F9F-AEBE-025293591DF0}"/>
              </a:ext>
            </a:extLst>
          </p:cNvPr>
          <p:cNvSpPr/>
          <p:nvPr userDrawn="1"/>
        </p:nvSpPr>
        <p:spPr>
          <a:xfrm>
            <a:off x="0" y="0"/>
            <a:ext cx="11036300" cy="4635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31EF21-665F-4332-AF40-7B2651E9DB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B02A372-1FC2-41AA-9526-2DDE677818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419100"/>
            <a:ext cx="6883400" cy="2659063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89901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9EA956A-65C3-4F9F-AEBE-025293591DF0}"/>
              </a:ext>
            </a:extLst>
          </p:cNvPr>
          <p:cNvSpPr/>
          <p:nvPr userDrawn="1"/>
        </p:nvSpPr>
        <p:spPr>
          <a:xfrm>
            <a:off x="0" y="0"/>
            <a:ext cx="11036300" cy="4635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46E578-86EC-43F3-9B31-9DD7C06C3C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4" y="0"/>
            <a:ext cx="1218963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76D02B-172E-4C6F-9862-CF498FEC77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419100"/>
            <a:ext cx="6883400" cy="2659063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55C224-FC02-44EA-B23A-8710A2000B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10200" y="4356100"/>
            <a:ext cx="58801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603477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19790-0135-4E5E-AD21-A5EE94E44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0016"/>
            <a:ext cx="8432800" cy="153191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D1D4B-C20D-4F6A-9744-BA86560A5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97875"/>
            <a:ext cx="10515600" cy="38790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9F172F-DCD5-4E21-A023-67FC903433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749DE8-2493-4786-8FBC-02B4A807A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3263FC-901E-4E76-9519-8555234C7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4552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E131C-09A3-4698-A198-A238C5C66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268537"/>
            <a:ext cx="10515600" cy="229393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3C5F44-02B7-42BD-9EE1-756538509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5ED760-3415-4052-8A6A-A5A5DEC9BE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00A19A-776D-40BA-879F-081578213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B82F19-751B-41CA-847E-3E623B0E1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4854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61D23-6360-41C7-AD50-821E944D7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0016"/>
            <a:ext cx="8407400" cy="143691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31961-9AB7-46CB-946C-574B3F1F36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39341"/>
            <a:ext cx="5181600" cy="38376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06B641-DD0D-49F3-898D-00C11DD3CD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39341"/>
            <a:ext cx="5181600" cy="38376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D8E1D8-8635-4584-8A56-C6F372AE25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DF5D7F-C8F0-4C37-990D-F880A9D99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2534FB-A51B-4509-9843-880EBCEBC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6042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56195-8FAF-492B-A283-B6BF8BA20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1594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E776FC-FE32-46BA-AE03-09CCD5BDD1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108199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13E3AA-B922-4289-A64D-075F78E315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098799"/>
            <a:ext cx="5157787" cy="30908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98BBF3-278E-4F10-889B-D30583068C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8199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43BF80-8B61-4AEE-927F-3B95EC15F3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98799"/>
            <a:ext cx="5183188" cy="30908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FCB00B-2F35-4686-84D9-1DE8D940AB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06ED8E-BF51-45D8-A4D4-3DD247E47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07F9BF-A55E-4CDF-B869-3A702423C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439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943E8-6D8D-412B-A90F-58EFA3AD3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46663D-6312-4953-B9EC-5EFCE27EBF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02C8F0-47A7-499F-878F-D13118AA8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6BAEF0-615B-41FB-87B3-B12668AD6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3498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D3C526-41C8-4C93-B1DC-15A2220089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411FD1-36AE-4FEF-9941-51BDAEFAD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75538-7893-4DAB-86B4-939D577A6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318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19790-0135-4E5E-AD21-A5EE94E44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0016"/>
            <a:ext cx="8432800" cy="15319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D1D4B-C20D-4F6A-9744-BA86560A5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97875"/>
            <a:ext cx="10515600" cy="38790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9F172F-DCD5-4E21-A023-67FC903433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749DE8-2493-4786-8FBC-02B4A807A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3263FC-901E-4E76-9519-8555234C7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1750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E23B1-0806-4789-9088-1910263FC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84200"/>
            <a:ext cx="6315392" cy="13843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2CEE2-004F-4B2D-8F65-39C18FAB2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34FC55-3FF4-474F-9FF0-9A48A20E9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9AA813-42A0-47C3-B773-51851EEF34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FD6CC0-A2CD-4816-9613-416F88075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D168AE-5861-4557-8E36-BC5A4FD1F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1522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AAC9FC1-4F51-44EE-8971-A9DFF5CD1FFA}"/>
              </a:ext>
            </a:extLst>
          </p:cNvPr>
          <p:cNvSpPr/>
          <p:nvPr userDrawn="1"/>
        </p:nvSpPr>
        <p:spPr>
          <a:xfrm>
            <a:off x="0" y="0"/>
            <a:ext cx="12268200" cy="69265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E33B6F-D331-49E9-A0DA-874081758E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9B4DFD-0018-4BBA-A44C-42483B6605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7692781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2E0F62-EE3D-41E8-B9C5-F3F4B0FA1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684712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DEBB82-06F6-4E3A-BD03-2EFE7D5630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68471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D9EDC6-98EC-4C54-A58B-9D5519B564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F325A8-F9EE-49D0-ACFC-C4BC793F4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CD400E-8914-4D55-8C02-3864B3DDB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681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F7809-DF32-4E9E-B93D-8D1B22319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C8707A-6A6A-4031-B4DD-0CB1CCAF5F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2297875"/>
            <a:ext cx="10515600" cy="38790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E6AE9-CDC1-41E2-A976-80F90389AA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3F0406-8089-47BD-884E-7C5F34047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BB778F-4880-4023-A516-40535A364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034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E131C-09A3-4698-A198-A238C5C66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268537"/>
            <a:ext cx="10515600" cy="229393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3C5F44-02B7-42BD-9EE1-756538509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5ED760-3415-4052-8A6A-A5A5DEC9BE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00A19A-776D-40BA-879F-081578213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B82F19-751B-41CA-847E-3E623B0E1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768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61D23-6360-41C7-AD50-821E944D7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0016"/>
            <a:ext cx="8407400" cy="143691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31961-9AB7-46CB-946C-574B3F1F36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39341"/>
            <a:ext cx="5181600" cy="38376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06B641-DD0D-49F3-898D-00C11DD3CD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39341"/>
            <a:ext cx="5181600" cy="38376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D8E1D8-8635-4584-8A56-C6F372AE25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DF5D7F-C8F0-4C37-990D-F880A9D99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2534FB-A51B-4509-9843-880EBCEBC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760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56195-8FAF-492B-A283-B6BF8BA20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1594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E776FC-FE32-46BA-AE03-09CCD5BDD1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108199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13E3AA-B922-4289-A64D-075F78E315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098799"/>
            <a:ext cx="5157787" cy="30908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98BBF3-278E-4F10-889B-D30583068C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8199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43BF80-8B61-4AEE-927F-3B95EC15F3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98799"/>
            <a:ext cx="5183188" cy="30908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FCB00B-2F35-4686-84D9-1DE8D940AB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06ED8E-BF51-45D8-A4D4-3DD247E47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07F9BF-A55E-4CDF-B869-3A702423C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562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943E8-6D8D-412B-A90F-58EFA3AD3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46663D-6312-4953-B9EC-5EFCE27EBF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02C8F0-47A7-499F-878F-D13118AA8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6BAEF0-615B-41FB-87B3-B12668AD6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700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13.png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5FDA58DD-2B30-4995-9DA1-07131EC0A293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225801" cy="687834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0E150A-4DF1-4E46-9C92-B336988EF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0016"/>
            <a:ext cx="8407400" cy="15319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365751-135C-42FA-AA61-1DB68F517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97875"/>
            <a:ext cx="10515600" cy="3879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2E73E-94C6-4008-9B11-E18681EF52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B62435-02DC-48BE-AF9D-AE5FEF41FD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255657-09F3-4398-8724-D9E49A3E36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003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15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5FDA58DD-2B30-4995-9DA1-07131EC0A293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25799" cy="687834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0E150A-4DF1-4E46-9C92-B336988EF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0016"/>
            <a:ext cx="8407400" cy="15319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365751-135C-42FA-AA61-1DB68F517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97875"/>
            <a:ext cx="10515600" cy="3879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2E73E-94C6-4008-9B11-E18681EF52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B62435-02DC-48BE-AF9D-AE5FEF41FD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255657-09F3-4398-8724-D9E49A3E36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031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14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5FDA58DD-2B30-4995-9DA1-07131EC0A293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25799" cy="687834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0E150A-4DF1-4E46-9C92-B336988EF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0016"/>
            <a:ext cx="8407400" cy="15319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365751-135C-42FA-AA61-1DB68F517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97875"/>
            <a:ext cx="10515600" cy="3879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2E73E-94C6-4008-9B11-E18681EF52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B62435-02DC-48BE-AF9D-AE5FEF41FD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255657-09F3-4398-8724-D9E49A3E36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597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3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5FDA58DD-2B30-4995-9DA1-07131EC0A293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25799" cy="687834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0E150A-4DF1-4E46-9C92-B336988EF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0016"/>
            <a:ext cx="8407400" cy="15319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365751-135C-42FA-AA61-1DB68F517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97875"/>
            <a:ext cx="10515600" cy="3879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2E73E-94C6-4008-9B11-E18681EF52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B62435-02DC-48BE-AF9D-AE5FEF41FD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255657-09F3-4398-8724-D9E49A3E36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1222F-2807-48BA-B821-F3D8717C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037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D33E5BA0-E344-46A3-9D33-F6C927B86827}"/>
              </a:ext>
            </a:extLst>
          </p:cNvPr>
          <p:cNvSpPr txBox="1"/>
          <p:nvPr/>
        </p:nvSpPr>
        <p:spPr>
          <a:xfrm>
            <a:off x="7258050" y="4556760"/>
            <a:ext cx="3912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chemeClr val="bg1"/>
                </a:solidFill>
              </a:rPr>
              <a:t>SUBTEXT</a:t>
            </a:r>
          </a:p>
          <a:p>
            <a:endParaRPr lang="sr-Latn-RS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F8549DC-1586-4FF8-9427-53309F6694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6" y="0"/>
            <a:ext cx="12189628" cy="685799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1222F-2807-48BA-B821-F3D8717CF8D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68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err="1" smtClean="0"/>
              <a:t>Presentation</a:t>
            </a:r>
            <a:r>
              <a:rPr lang="sr-Latn-CS" dirty="0" smtClean="0"/>
              <a:t> </a:t>
            </a:r>
            <a:r>
              <a:rPr lang="sr-Latn-CS" dirty="0" err="1"/>
              <a:t>C</a:t>
            </a:r>
            <a:r>
              <a:rPr lang="sr-Latn-CS" dirty="0" err="1" smtClean="0"/>
              <a:t>ontents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CS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sr-Latn-CS" sz="20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</a:t>
            </a:r>
            <a:r>
              <a:rPr lang="sr-Latn-C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CS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sr-Latn-CS" sz="20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oals</a:t>
            </a:r>
            <a:endParaRPr lang="sr-Latn-CS" sz="20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Primary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Consumpti</a:t>
            </a:r>
            <a:r>
              <a:rPr lang="sr-Latn-C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</a:p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Projection of </a:t>
            </a:r>
            <a:r>
              <a:rPr lang="sr-Latn-C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inal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C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nergy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C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onsumption</a:t>
            </a:r>
            <a:endParaRPr lang="sr-Latn-CS" sz="20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C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 Gas </a:t>
            </a:r>
            <a:r>
              <a:rPr lang="sr-Latn-CS" sz="20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endParaRPr lang="sr-Latn-CS" sz="20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Balkan </a:t>
            </a:r>
            <a:r>
              <a:rPr lang="sr-Latn-RS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Stream</a:t>
            </a:r>
            <a:r>
              <a:rPr lang="sr-Latn-R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r-Latn-RS" sz="20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CS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Planed</a:t>
            </a:r>
            <a:r>
              <a:rPr lang="sr-Latn-C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CS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Interconections</a:t>
            </a:r>
            <a:endParaRPr lang="sr-Latn-R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19533" y="6581001"/>
            <a:ext cx="40724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Latn-CS" sz="1200" dirty="0" err="1" smtClean="0">
                <a:solidFill>
                  <a:schemeClr val="accent1">
                    <a:lumMod val="50000"/>
                  </a:schemeClr>
                </a:solidFill>
              </a:rPr>
              <a:t>Ministry</a:t>
            </a:r>
            <a:r>
              <a:rPr lang="sr-Latn-CS" sz="1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r-Latn-CS" sz="1200" dirty="0" err="1" smtClean="0">
                <a:solidFill>
                  <a:schemeClr val="accent1">
                    <a:lumMod val="50000"/>
                  </a:schemeClr>
                </a:solidFill>
              </a:rPr>
              <a:t>of</a:t>
            </a:r>
            <a:r>
              <a:rPr lang="sr-Latn-CS" sz="1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r-Latn-CS" sz="1200" dirty="0" err="1" smtClean="0">
                <a:solidFill>
                  <a:schemeClr val="accent1">
                    <a:lumMod val="50000"/>
                  </a:schemeClr>
                </a:solidFill>
              </a:rPr>
              <a:t>Mining</a:t>
            </a:r>
            <a:r>
              <a:rPr lang="sr-Latn-CS" sz="1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r-Latn-CS" sz="1200" dirty="0" err="1" smtClean="0">
                <a:solidFill>
                  <a:schemeClr val="accent1">
                    <a:lumMod val="50000"/>
                  </a:schemeClr>
                </a:solidFill>
              </a:rPr>
              <a:t>and</a:t>
            </a:r>
            <a:r>
              <a:rPr lang="sr-Latn-CS" sz="1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r-Latn-CS" sz="1200" dirty="0" err="1" smtClean="0">
                <a:solidFill>
                  <a:schemeClr val="accent1">
                    <a:lumMod val="50000"/>
                  </a:schemeClr>
                </a:solidFill>
              </a:rPr>
              <a:t>Energy</a:t>
            </a:r>
            <a:r>
              <a:rPr lang="sr-Latn-CS" sz="12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sr-Latn-CS" sz="1200" dirty="0" err="1" smtClean="0">
                <a:solidFill>
                  <a:schemeClr val="accent1">
                    <a:lumMod val="50000"/>
                  </a:schemeClr>
                </a:solidFill>
              </a:rPr>
              <a:t>Belgrade</a:t>
            </a:r>
            <a:r>
              <a:rPr lang="sr-Latn-CS" sz="1200" dirty="0" smtClean="0">
                <a:solidFill>
                  <a:schemeClr val="accent1">
                    <a:lumMod val="50000"/>
                  </a:schemeClr>
                </a:solidFill>
              </a:rPr>
              <a:t>, 28-29 </a:t>
            </a:r>
            <a:r>
              <a:rPr lang="sr-Latn-CS" sz="1200" dirty="0" err="1" smtClean="0">
                <a:solidFill>
                  <a:schemeClr val="accent1">
                    <a:lumMod val="50000"/>
                  </a:schemeClr>
                </a:solidFill>
              </a:rPr>
              <a:t>January</a:t>
            </a:r>
            <a:r>
              <a:rPr lang="sr-Latn-CS" sz="1200" dirty="0" smtClean="0">
                <a:solidFill>
                  <a:schemeClr val="accent1">
                    <a:lumMod val="50000"/>
                  </a:schemeClr>
                </a:solidFill>
              </a:rPr>
              <a:t> 2021</a:t>
            </a:r>
            <a:endParaRPr lang="sr-Latn-R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1222F-2807-48BA-B821-F3D8717CF8D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31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r-Latn-CS" sz="3600" dirty="0" err="1"/>
              <a:t>Republic</a:t>
            </a:r>
            <a:r>
              <a:rPr lang="sr-Latn-CS" sz="3600" dirty="0"/>
              <a:t> </a:t>
            </a:r>
            <a:r>
              <a:rPr lang="sr-Latn-CS" sz="3600" dirty="0" err="1"/>
              <a:t>of</a:t>
            </a:r>
            <a:r>
              <a:rPr lang="sr-Latn-CS" sz="3600" dirty="0"/>
              <a:t> </a:t>
            </a:r>
            <a:r>
              <a:rPr lang="sr-Latn-CS" sz="3600" dirty="0" err="1"/>
              <a:t>Serbia</a:t>
            </a:r>
            <a:r>
              <a:rPr lang="sr-Latn-CS" sz="3600" dirty="0"/>
              <a:t> - </a:t>
            </a:r>
            <a:r>
              <a:rPr lang="sr-Latn-CS" sz="3600" dirty="0" err="1"/>
              <a:t>Strategic</a:t>
            </a:r>
            <a:r>
              <a:rPr lang="sr-Latn-CS" sz="3600" dirty="0"/>
              <a:t> </a:t>
            </a:r>
            <a:r>
              <a:rPr lang="sr-Latn-CS" sz="3600" dirty="0" err="1"/>
              <a:t>G</a:t>
            </a:r>
            <a:r>
              <a:rPr lang="sr-Latn-CS" sz="3600" dirty="0" err="1" smtClean="0"/>
              <a:t>oals</a:t>
            </a:r>
            <a:endParaRPr lang="sr-Latn-R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2339341"/>
            <a:ext cx="4168520" cy="3837622"/>
          </a:xfrm>
        </p:spPr>
        <p:txBody>
          <a:bodyPr/>
          <a:lstStyle/>
          <a:p>
            <a:endParaRPr lang="sr-Latn-R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72200" y="2339341"/>
            <a:ext cx="4470399" cy="3837622"/>
          </a:xfrm>
        </p:spPr>
        <p:txBody>
          <a:bodyPr/>
          <a:lstStyle/>
          <a:p>
            <a:endParaRPr lang="sr-Latn-RS" dirty="0"/>
          </a:p>
        </p:txBody>
      </p:sp>
      <p:pic>
        <p:nvPicPr>
          <p:cNvPr id="3" name="Content Placeholder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31" y="2316799"/>
            <a:ext cx="4397433" cy="3860163"/>
          </a:xfrm>
          <a:prstGeom prst="rect">
            <a:avLst/>
          </a:prstGeom>
        </p:spPr>
      </p:pic>
      <p:pic>
        <p:nvPicPr>
          <p:cNvPr id="4" name="Content Placeholder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604" y="2339341"/>
            <a:ext cx="4630189" cy="38601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19533" y="6581001"/>
            <a:ext cx="40724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Latn-CS" sz="1200" dirty="0" err="1" smtClean="0">
                <a:solidFill>
                  <a:schemeClr val="accent1">
                    <a:lumMod val="50000"/>
                  </a:schemeClr>
                </a:solidFill>
              </a:rPr>
              <a:t>Ministry</a:t>
            </a:r>
            <a:r>
              <a:rPr lang="sr-Latn-CS" sz="1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r-Latn-CS" sz="1200" dirty="0" err="1" smtClean="0">
                <a:solidFill>
                  <a:schemeClr val="accent1">
                    <a:lumMod val="50000"/>
                  </a:schemeClr>
                </a:solidFill>
              </a:rPr>
              <a:t>of</a:t>
            </a:r>
            <a:r>
              <a:rPr lang="sr-Latn-CS" sz="1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r-Latn-CS" sz="1200" dirty="0" err="1" smtClean="0">
                <a:solidFill>
                  <a:schemeClr val="accent1">
                    <a:lumMod val="50000"/>
                  </a:schemeClr>
                </a:solidFill>
              </a:rPr>
              <a:t>Mining</a:t>
            </a:r>
            <a:r>
              <a:rPr lang="sr-Latn-CS" sz="1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r-Latn-CS" sz="1200" dirty="0" err="1" smtClean="0">
                <a:solidFill>
                  <a:schemeClr val="accent1">
                    <a:lumMod val="50000"/>
                  </a:schemeClr>
                </a:solidFill>
              </a:rPr>
              <a:t>and</a:t>
            </a:r>
            <a:r>
              <a:rPr lang="sr-Latn-CS" sz="1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r-Latn-CS" sz="1200" dirty="0" err="1" smtClean="0">
                <a:solidFill>
                  <a:schemeClr val="accent1">
                    <a:lumMod val="50000"/>
                  </a:schemeClr>
                </a:solidFill>
              </a:rPr>
              <a:t>Energy</a:t>
            </a:r>
            <a:r>
              <a:rPr lang="sr-Latn-CS" sz="12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sr-Latn-CS" sz="1200" dirty="0" err="1" smtClean="0">
                <a:solidFill>
                  <a:schemeClr val="accent1">
                    <a:lumMod val="50000"/>
                  </a:schemeClr>
                </a:solidFill>
              </a:rPr>
              <a:t>Belgrade</a:t>
            </a:r>
            <a:r>
              <a:rPr lang="sr-Latn-CS" sz="1200" dirty="0" smtClean="0">
                <a:solidFill>
                  <a:schemeClr val="accent1">
                    <a:lumMod val="50000"/>
                  </a:schemeClr>
                </a:solidFill>
              </a:rPr>
              <a:t>, 28-29 </a:t>
            </a:r>
            <a:r>
              <a:rPr lang="sr-Latn-CS" sz="1200" dirty="0" err="1" smtClean="0">
                <a:solidFill>
                  <a:schemeClr val="accent1">
                    <a:lumMod val="50000"/>
                  </a:schemeClr>
                </a:solidFill>
              </a:rPr>
              <a:t>January</a:t>
            </a:r>
            <a:r>
              <a:rPr lang="sr-Latn-CS" sz="1200" dirty="0" smtClean="0">
                <a:solidFill>
                  <a:schemeClr val="accent1">
                    <a:lumMod val="50000"/>
                  </a:schemeClr>
                </a:solidFill>
              </a:rPr>
              <a:t> 2021</a:t>
            </a:r>
            <a:endParaRPr lang="sr-Latn-R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1222F-2807-48BA-B821-F3D8717CF8D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38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r-Latn-CS" sz="3600" dirty="0" err="1"/>
              <a:t>Republic</a:t>
            </a:r>
            <a:r>
              <a:rPr lang="sr-Latn-CS" sz="3600" dirty="0"/>
              <a:t> </a:t>
            </a:r>
            <a:r>
              <a:rPr lang="sr-Latn-CS" sz="3600" dirty="0" err="1"/>
              <a:t>of</a:t>
            </a:r>
            <a:r>
              <a:rPr lang="sr-Latn-CS" sz="3600" dirty="0"/>
              <a:t> </a:t>
            </a:r>
            <a:r>
              <a:rPr lang="sr-Latn-CS" sz="3600" dirty="0" err="1"/>
              <a:t>Serbia</a:t>
            </a:r>
            <a:r>
              <a:rPr lang="sr-Latn-CS" sz="3600" dirty="0"/>
              <a:t> -  </a:t>
            </a:r>
            <a:r>
              <a:rPr lang="en-US" sz="3600" dirty="0" smtClean="0"/>
              <a:t>Structure </a:t>
            </a:r>
            <a:r>
              <a:rPr lang="en-US" sz="3600" dirty="0"/>
              <a:t>of the </a:t>
            </a:r>
            <a:r>
              <a:rPr lang="en-US" sz="3600" dirty="0" smtClean="0"/>
              <a:t>Primary </a:t>
            </a:r>
            <a:r>
              <a:rPr lang="en-US" sz="3600" dirty="0" err="1"/>
              <a:t>Consumpti</a:t>
            </a:r>
            <a:r>
              <a:rPr lang="sr-Latn-CS" sz="3600" dirty="0"/>
              <a:t>on</a:t>
            </a:r>
            <a:endParaRPr lang="sr-Latn-R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183188" y="2212034"/>
            <a:ext cx="6172200" cy="3649016"/>
          </a:xfrm>
        </p:spPr>
        <p:txBody>
          <a:bodyPr/>
          <a:lstStyle/>
          <a:p>
            <a:endParaRPr lang="sr-Latn-RS" dirty="0"/>
          </a:p>
        </p:txBody>
      </p:sp>
      <p:graphicFrame>
        <p:nvGraphicFramePr>
          <p:cNvPr id="3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7821878"/>
              </p:ext>
            </p:extLst>
          </p:nvPr>
        </p:nvGraphicFramePr>
        <p:xfrm>
          <a:off x="5079076" y="2119745"/>
          <a:ext cx="6276312" cy="4172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ontent Placeholder 8"/>
          <p:cNvSpPr txBox="1">
            <a:spLocks noGrp="1"/>
          </p:cNvSpPr>
          <p:nvPr>
            <p:ph type="body" sz="half" idx="2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sr-Latn-C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sr-Latn-CS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 </a:t>
            </a:r>
            <a:r>
              <a:rPr lang="sr-Latn-CS" sz="16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dependency</a:t>
            </a:r>
            <a:r>
              <a:rPr lang="sr-Latn-CS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sr-Latn-CS" sz="16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sr-Latn-CS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35%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sr-Latn-CS" sz="16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r-Latn-CS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Gas import </a:t>
            </a:r>
            <a:r>
              <a:rPr lang="sr-Latn-CS" sz="16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dependency</a:t>
            </a:r>
            <a:r>
              <a:rPr lang="sr-Latn-CS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endParaRPr lang="sr-Latn-CS" sz="16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sr-Latn-CS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84% </a:t>
            </a:r>
            <a:endParaRPr lang="sr-Latn-RS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19533" y="6581001"/>
            <a:ext cx="40724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Latn-CS" sz="1200" dirty="0" err="1" smtClean="0">
                <a:solidFill>
                  <a:schemeClr val="accent1">
                    <a:lumMod val="50000"/>
                  </a:schemeClr>
                </a:solidFill>
              </a:rPr>
              <a:t>Ministry</a:t>
            </a:r>
            <a:r>
              <a:rPr lang="sr-Latn-CS" sz="1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r-Latn-CS" sz="1200" dirty="0" err="1" smtClean="0">
                <a:solidFill>
                  <a:schemeClr val="accent1">
                    <a:lumMod val="50000"/>
                  </a:schemeClr>
                </a:solidFill>
              </a:rPr>
              <a:t>of</a:t>
            </a:r>
            <a:r>
              <a:rPr lang="sr-Latn-CS" sz="1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r-Latn-CS" sz="1200" dirty="0" err="1" smtClean="0">
                <a:solidFill>
                  <a:schemeClr val="accent1">
                    <a:lumMod val="50000"/>
                  </a:schemeClr>
                </a:solidFill>
              </a:rPr>
              <a:t>Mining</a:t>
            </a:r>
            <a:r>
              <a:rPr lang="sr-Latn-CS" sz="1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r-Latn-CS" sz="1200" dirty="0" err="1" smtClean="0">
                <a:solidFill>
                  <a:schemeClr val="accent1">
                    <a:lumMod val="50000"/>
                  </a:schemeClr>
                </a:solidFill>
              </a:rPr>
              <a:t>and</a:t>
            </a:r>
            <a:r>
              <a:rPr lang="sr-Latn-CS" sz="1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r-Latn-CS" sz="1200" dirty="0" err="1" smtClean="0">
                <a:solidFill>
                  <a:schemeClr val="accent1">
                    <a:lumMod val="50000"/>
                  </a:schemeClr>
                </a:solidFill>
              </a:rPr>
              <a:t>Energy</a:t>
            </a:r>
            <a:r>
              <a:rPr lang="sr-Latn-CS" sz="12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sr-Latn-CS" sz="1200" dirty="0" err="1" smtClean="0">
                <a:solidFill>
                  <a:schemeClr val="accent1">
                    <a:lumMod val="50000"/>
                  </a:schemeClr>
                </a:solidFill>
              </a:rPr>
              <a:t>Belgrade</a:t>
            </a:r>
            <a:r>
              <a:rPr lang="sr-Latn-CS" sz="1200" dirty="0" smtClean="0">
                <a:solidFill>
                  <a:schemeClr val="accent1">
                    <a:lumMod val="50000"/>
                  </a:schemeClr>
                </a:solidFill>
              </a:rPr>
              <a:t>, 28-29 </a:t>
            </a:r>
            <a:r>
              <a:rPr lang="sr-Latn-CS" sz="1200" dirty="0" err="1" smtClean="0">
                <a:solidFill>
                  <a:schemeClr val="accent1">
                    <a:lumMod val="50000"/>
                  </a:schemeClr>
                </a:solidFill>
              </a:rPr>
              <a:t>January</a:t>
            </a:r>
            <a:r>
              <a:rPr lang="sr-Latn-CS" sz="1200" dirty="0" smtClean="0">
                <a:solidFill>
                  <a:schemeClr val="accent1">
                    <a:lumMod val="50000"/>
                  </a:schemeClr>
                </a:solidFill>
              </a:rPr>
              <a:t> 2021</a:t>
            </a:r>
            <a:endParaRPr lang="sr-Latn-R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1222F-2807-48BA-B821-F3D8717CF8D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43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r-Latn-CS" sz="3600" dirty="0" err="1"/>
              <a:t>Republic</a:t>
            </a:r>
            <a:r>
              <a:rPr lang="sr-Latn-CS" sz="3600" dirty="0"/>
              <a:t> </a:t>
            </a:r>
            <a:r>
              <a:rPr lang="sr-Latn-CS" sz="3600" dirty="0" err="1"/>
              <a:t>of</a:t>
            </a:r>
            <a:r>
              <a:rPr lang="sr-Latn-CS" sz="3600" dirty="0"/>
              <a:t> </a:t>
            </a:r>
            <a:r>
              <a:rPr lang="sr-Latn-CS" sz="3600" dirty="0" err="1"/>
              <a:t>Serbia</a:t>
            </a:r>
            <a:r>
              <a:rPr lang="sr-Latn-CS" sz="3600" dirty="0"/>
              <a:t> - </a:t>
            </a:r>
            <a:r>
              <a:rPr lang="en-US" sz="3600" dirty="0"/>
              <a:t>Projection of </a:t>
            </a:r>
            <a:r>
              <a:rPr lang="sr-Latn-CS" sz="3600" dirty="0" smtClean="0"/>
              <a:t>F</a:t>
            </a:r>
            <a:r>
              <a:rPr lang="en-US" sz="3600" dirty="0" err="1" smtClean="0"/>
              <a:t>inal</a:t>
            </a:r>
            <a:r>
              <a:rPr lang="en-US" sz="3600" dirty="0" smtClean="0"/>
              <a:t> </a:t>
            </a:r>
            <a:r>
              <a:rPr lang="sr-Latn-CS" sz="3600" dirty="0"/>
              <a:t>E</a:t>
            </a:r>
            <a:r>
              <a:rPr lang="en-US" sz="3600" dirty="0" err="1" smtClean="0"/>
              <a:t>nergy</a:t>
            </a:r>
            <a:r>
              <a:rPr lang="en-US" sz="3600" dirty="0" smtClean="0"/>
              <a:t> </a:t>
            </a:r>
            <a:r>
              <a:rPr lang="sr-Latn-CS" sz="3600" dirty="0" smtClean="0"/>
              <a:t>C</a:t>
            </a:r>
            <a:r>
              <a:rPr lang="en-US" sz="3600" dirty="0" err="1" smtClean="0"/>
              <a:t>onsumption</a:t>
            </a:r>
            <a:endParaRPr lang="sr-Latn-R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2297875"/>
            <a:ext cx="9519458" cy="3879088"/>
          </a:xfrm>
        </p:spPr>
        <p:txBody>
          <a:bodyPr/>
          <a:lstStyle/>
          <a:p>
            <a:endParaRPr lang="sr-Latn-RS" dirty="0"/>
          </a:p>
        </p:txBody>
      </p:sp>
      <p:pic>
        <p:nvPicPr>
          <p:cNvPr id="3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2196821"/>
            <a:ext cx="9965432" cy="39801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19533" y="6581001"/>
            <a:ext cx="40724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Latn-CS" sz="1200" dirty="0" err="1" smtClean="0">
                <a:solidFill>
                  <a:schemeClr val="accent1">
                    <a:lumMod val="50000"/>
                  </a:schemeClr>
                </a:solidFill>
              </a:rPr>
              <a:t>Ministry</a:t>
            </a:r>
            <a:r>
              <a:rPr lang="sr-Latn-CS" sz="1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r-Latn-CS" sz="1200" dirty="0" err="1" smtClean="0">
                <a:solidFill>
                  <a:schemeClr val="accent1">
                    <a:lumMod val="50000"/>
                  </a:schemeClr>
                </a:solidFill>
              </a:rPr>
              <a:t>of</a:t>
            </a:r>
            <a:r>
              <a:rPr lang="sr-Latn-CS" sz="1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r-Latn-CS" sz="1200" dirty="0" err="1" smtClean="0">
                <a:solidFill>
                  <a:schemeClr val="accent1">
                    <a:lumMod val="50000"/>
                  </a:schemeClr>
                </a:solidFill>
              </a:rPr>
              <a:t>Mining</a:t>
            </a:r>
            <a:r>
              <a:rPr lang="sr-Latn-CS" sz="1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r-Latn-CS" sz="1200" dirty="0" err="1" smtClean="0">
                <a:solidFill>
                  <a:schemeClr val="accent1">
                    <a:lumMod val="50000"/>
                  </a:schemeClr>
                </a:solidFill>
              </a:rPr>
              <a:t>and</a:t>
            </a:r>
            <a:r>
              <a:rPr lang="sr-Latn-CS" sz="1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r-Latn-CS" sz="1200" dirty="0" err="1" smtClean="0">
                <a:solidFill>
                  <a:schemeClr val="accent1">
                    <a:lumMod val="50000"/>
                  </a:schemeClr>
                </a:solidFill>
              </a:rPr>
              <a:t>Energy</a:t>
            </a:r>
            <a:r>
              <a:rPr lang="sr-Latn-CS" sz="12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sr-Latn-CS" sz="1200" dirty="0" err="1" smtClean="0">
                <a:solidFill>
                  <a:schemeClr val="accent1">
                    <a:lumMod val="50000"/>
                  </a:schemeClr>
                </a:solidFill>
              </a:rPr>
              <a:t>Belgrade</a:t>
            </a:r>
            <a:r>
              <a:rPr lang="sr-Latn-CS" sz="1200" dirty="0" smtClean="0">
                <a:solidFill>
                  <a:schemeClr val="accent1">
                    <a:lumMod val="50000"/>
                  </a:schemeClr>
                </a:solidFill>
              </a:rPr>
              <a:t>, 28-29 </a:t>
            </a:r>
            <a:r>
              <a:rPr lang="sr-Latn-CS" sz="1200" dirty="0" err="1" smtClean="0">
                <a:solidFill>
                  <a:schemeClr val="accent1">
                    <a:lumMod val="50000"/>
                  </a:schemeClr>
                </a:solidFill>
              </a:rPr>
              <a:t>January</a:t>
            </a:r>
            <a:r>
              <a:rPr lang="sr-Latn-CS" sz="1200" dirty="0" smtClean="0">
                <a:solidFill>
                  <a:schemeClr val="accent1">
                    <a:lumMod val="50000"/>
                  </a:schemeClr>
                </a:solidFill>
              </a:rPr>
              <a:t> 2021</a:t>
            </a:r>
            <a:endParaRPr lang="sr-Latn-R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1222F-2807-48BA-B821-F3D8717CF8D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70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r-Latn-CS" sz="3600" dirty="0" err="1"/>
              <a:t>Republic</a:t>
            </a:r>
            <a:r>
              <a:rPr lang="sr-Latn-CS" sz="3600" dirty="0"/>
              <a:t> </a:t>
            </a:r>
            <a:r>
              <a:rPr lang="sr-Latn-CS" sz="3600" dirty="0" err="1"/>
              <a:t>of</a:t>
            </a:r>
            <a:r>
              <a:rPr lang="sr-Latn-CS" sz="3600" dirty="0"/>
              <a:t> </a:t>
            </a:r>
            <a:r>
              <a:rPr lang="sr-Latn-CS" sz="3600" dirty="0" err="1"/>
              <a:t>Serbia</a:t>
            </a:r>
            <a:r>
              <a:rPr lang="sr-Latn-CS" sz="3600" dirty="0"/>
              <a:t> -Transport Gas </a:t>
            </a:r>
            <a:r>
              <a:rPr lang="sr-Latn-CS" sz="3600" dirty="0" err="1"/>
              <a:t>System</a:t>
            </a:r>
            <a:r>
              <a:rPr lang="sr-Latn-CS" sz="3600" dirty="0"/>
              <a:t> </a:t>
            </a:r>
            <a:endParaRPr lang="sr-Latn-RS" sz="360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2"/>
          </p:nvPr>
        </p:nvSpPr>
        <p:spPr>
          <a:xfrm>
            <a:off x="839788" y="2057929"/>
            <a:ext cx="4684712" cy="3811588"/>
          </a:xfrm>
        </p:spPr>
        <p:txBody>
          <a:bodyPr/>
          <a:lstStyle/>
          <a:p>
            <a:r>
              <a:rPr lang="sr-Latn-CS" altLang="sr-Latn-R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Import </a:t>
            </a:r>
            <a:r>
              <a:rPr lang="sr-Latn-CS" altLang="sr-Latn-RS" b="1" dirty="0" err="1">
                <a:solidFill>
                  <a:srgbClr val="FFFF00"/>
                </a:solidFill>
                <a:latin typeface="Arial" panose="020B0604020202020204" pitchFamily="34" charset="0"/>
              </a:rPr>
              <a:t>dependency</a:t>
            </a:r>
            <a:r>
              <a:rPr lang="sr-Latn-CS" altLang="sr-Latn-RS" b="1" dirty="0">
                <a:solidFill>
                  <a:srgbClr val="FFFF00"/>
                </a:solidFill>
                <a:latin typeface="Arial" panose="020B0604020202020204" pitchFamily="34" charset="0"/>
              </a:rPr>
              <a:t>  - </a:t>
            </a:r>
            <a:r>
              <a:rPr lang="sr-Latn-CS" altLang="sr-Latn-RS" b="1" dirty="0" err="1">
                <a:solidFill>
                  <a:srgbClr val="FFFF00"/>
                </a:solidFill>
                <a:latin typeface="Arial" panose="020B0604020202020204" pitchFamily="34" charset="0"/>
              </a:rPr>
              <a:t>need</a:t>
            </a:r>
            <a:r>
              <a:rPr lang="sr-Latn-CS" altLang="sr-Latn-RS" b="1" dirty="0">
                <a:solidFill>
                  <a:srgbClr val="FFFF00"/>
                </a:solidFill>
                <a:latin typeface="Arial" panose="020B0604020202020204" pitchFamily="34" charset="0"/>
              </a:rPr>
              <a:t> to </a:t>
            </a:r>
            <a:r>
              <a:rPr lang="sr-Latn-CS" altLang="sr-Latn-RS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raise</a:t>
            </a:r>
            <a:r>
              <a:rPr lang="sr-Latn-CS" altLang="sr-Latn-RS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sr-Latn-CS" altLang="sr-Latn-RS" b="1" dirty="0" err="1">
                <a:solidFill>
                  <a:srgbClr val="FFFF00"/>
                </a:solidFill>
                <a:latin typeface="Arial" panose="020B0604020202020204" pitchFamily="34" charset="0"/>
              </a:rPr>
              <a:t>the</a:t>
            </a:r>
            <a:r>
              <a:rPr lang="sr-Latn-CS" altLang="sr-Latn-RS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sr-Latn-CS" altLang="sr-Latn-RS" b="1" dirty="0" err="1">
                <a:solidFill>
                  <a:srgbClr val="FFFF00"/>
                </a:solidFill>
                <a:latin typeface="Arial" panose="020B0604020202020204" pitchFamily="34" charset="0"/>
              </a:rPr>
              <a:t>level</a:t>
            </a:r>
            <a:r>
              <a:rPr lang="sr-Latn-CS" altLang="sr-Latn-RS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sr-Latn-CS" altLang="sr-Latn-RS" b="1" dirty="0" err="1">
                <a:solidFill>
                  <a:srgbClr val="FFFF00"/>
                </a:solidFill>
                <a:latin typeface="Arial" panose="020B0604020202020204" pitchFamily="34" charset="0"/>
              </a:rPr>
              <a:t>of</a:t>
            </a:r>
            <a:r>
              <a:rPr lang="sr-Latn-CS" altLang="sr-Latn-RS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sr-Latn-CS" altLang="sr-Latn-RS" b="1" dirty="0" err="1">
                <a:solidFill>
                  <a:srgbClr val="FFFF00"/>
                </a:solidFill>
                <a:latin typeface="Arial" panose="020B0604020202020204" pitchFamily="34" charset="0"/>
              </a:rPr>
              <a:t>security</a:t>
            </a:r>
            <a:r>
              <a:rPr lang="sr-Latn-CS" altLang="sr-Latn-RS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sr-Latn-CS" altLang="sr-Latn-RS" b="1" dirty="0" err="1">
                <a:solidFill>
                  <a:srgbClr val="FFFF00"/>
                </a:solidFill>
                <a:latin typeface="Arial" panose="020B0604020202020204" pitchFamily="34" charset="0"/>
              </a:rPr>
              <a:t>of</a:t>
            </a:r>
            <a:r>
              <a:rPr lang="sr-Latn-CS" altLang="sr-Latn-RS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sr-Latn-CS" altLang="sr-Latn-RS" b="1" dirty="0" err="1">
                <a:solidFill>
                  <a:srgbClr val="FFFF00"/>
                </a:solidFill>
                <a:latin typeface="Arial" panose="020B0604020202020204" pitchFamily="34" charset="0"/>
              </a:rPr>
              <a:t>supply</a:t>
            </a:r>
            <a:r>
              <a:rPr lang="sr-Latn-CS" altLang="sr-Latn-RS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endParaRPr lang="sr-Latn-CS" altLang="sr-Latn-RS" b="1" dirty="0" smtClean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endParaRPr lang="sr-Latn-CS" altLang="sr-Latn-RS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Latn-CS" altLang="sr-Latn-RS" dirty="0" err="1">
                <a:latin typeface="Arial" panose="020B0604020202020204" pitchFamily="34" charset="0"/>
                <a:cs typeface="Arial" panose="020B0604020202020204" pitchFamily="34" charset="0"/>
              </a:rPr>
              <a:t>Realzation</a:t>
            </a:r>
            <a:r>
              <a:rPr lang="sr-Latn-CS" altLang="sr-Latn-R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CS" altLang="sr-Latn-RS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r-Latn-CS" altLang="sr-Latn-R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CS" altLang="sr-Latn-RS" dirty="0" err="1"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sr-Latn-CS" altLang="sr-Latn-R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CS" altLang="sr-Latn-RS" dirty="0" err="1">
                <a:latin typeface="Arial" panose="020B0604020202020204" pitchFamily="34" charset="0"/>
                <a:cs typeface="Arial" panose="020B0604020202020204" pitchFamily="34" charset="0"/>
              </a:rPr>
              <a:t>pipeline</a:t>
            </a:r>
            <a:r>
              <a:rPr lang="sr-Latn-CS" altLang="sr-Latn-R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CS" altLang="sr-Latn-RS" dirty="0" err="1">
                <a:latin typeface="Arial" panose="020B0604020202020204" pitchFamily="34" charset="0"/>
                <a:cs typeface="Arial" panose="020B0604020202020204" pitchFamily="34" charset="0"/>
              </a:rPr>
              <a:t>projects</a:t>
            </a:r>
            <a:r>
              <a:rPr lang="sr-Latn-CS" altLang="sr-Latn-RS" dirty="0">
                <a:latin typeface="Arial" panose="020B0604020202020204" pitchFamily="34" charset="0"/>
                <a:cs typeface="Arial" panose="020B0604020202020204" pitchFamily="34" charset="0"/>
              </a:rPr>
              <a:t> (Balkan </a:t>
            </a:r>
            <a:r>
              <a:rPr lang="sr-Latn-CS" altLang="sr-Latn-RS" dirty="0" err="1">
                <a:latin typeface="Arial" panose="020B0604020202020204" pitchFamily="34" charset="0"/>
                <a:cs typeface="Arial" panose="020B0604020202020204" pitchFamily="34" charset="0"/>
              </a:rPr>
              <a:t>Stream</a:t>
            </a:r>
            <a:r>
              <a:rPr lang="sr-Latn-CS" altLang="sr-Latn-RS" dirty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Latn-CS" altLang="sr-Latn-RS" dirty="0" err="1">
                <a:latin typeface="Arial" panose="020B0604020202020204" pitchFamily="34" charset="0"/>
                <a:cs typeface="Arial" panose="020B0604020202020204" pitchFamily="34" charset="0"/>
              </a:rPr>
              <a:t>Realization</a:t>
            </a:r>
            <a:r>
              <a:rPr lang="sr-Latn-CS" altLang="sr-Latn-R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CS" altLang="sr-Latn-RS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r-Latn-CS" altLang="sr-Latn-R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CS" altLang="sr-Latn-RS" dirty="0" err="1"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sr-Latn-CS" altLang="sr-Latn-R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CS" altLang="sr-Latn-RS" dirty="0" err="1">
                <a:latin typeface="Arial" panose="020B0604020202020204" pitchFamily="34" charset="0"/>
                <a:cs typeface="Arial" panose="020B0604020202020204" pitchFamily="34" charset="0"/>
              </a:rPr>
              <a:t>interconection</a:t>
            </a:r>
            <a:r>
              <a:rPr lang="sr-Latn-CS" altLang="sr-Latn-R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CS" altLang="sr-Latn-RS" dirty="0" err="1">
                <a:latin typeface="Arial" panose="020B0604020202020204" pitchFamily="34" charset="0"/>
                <a:cs typeface="Arial" panose="020B0604020202020204" pitchFamily="34" charset="0"/>
              </a:rPr>
              <a:t>projects</a:t>
            </a:r>
            <a:r>
              <a:rPr lang="sr-Latn-CS" altLang="sr-Latn-RS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sr-Latn-CS" altLang="sr-Latn-RS" dirty="0" err="1">
                <a:latin typeface="Arial" panose="020B0604020202020204" pitchFamily="34" charset="0"/>
                <a:cs typeface="Arial" panose="020B0604020202020204" pitchFamily="34" charset="0"/>
              </a:rPr>
              <a:t>Bulgaria</a:t>
            </a:r>
            <a:r>
              <a:rPr lang="sr-Latn-CS" altLang="sr-Latn-R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r-Latn-CS" altLang="sr-Latn-RS" dirty="0" err="1">
                <a:latin typeface="Arial" panose="020B0604020202020204" pitchFamily="34" charset="0"/>
                <a:cs typeface="Arial" panose="020B0604020202020204" pitchFamily="34" charset="0"/>
              </a:rPr>
              <a:t>Romania</a:t>
            </a:r>
            <a:r>
              <a:rPr lang="sr-Latn-CS" altLang="sr-Latn-R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r-Latn-CS" altLang="sr-Latn-RS" dirty="0" err="1">
                <a:latin typeface="Arial" panose="020B0604020202020204" pitchFamily="34" charset="0"/>
                <a:cs typeface="Arial" panose="020B0604020202020204" pitchFamily="34" charset="0"/>
              </a:rPr>
              <a:t>Croatia</a:t>
            </a:r>
            <a:r>
              <a:rPr lang="sr-Latn-CS" altLang="sr-Latn-R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r-Latn-CS" altLang="sr-Latn-RS" dirty="0" err="1">
                <a:latin typeface="Arial" panose="020B0604020202020204" pitchFamily="34" charset="0"/>
                <a:cs typeface="Arial" panose="020B0604020202020204" pitchFamily="34" charset="0"/>
              </a:rPr>
              <a:t>Macedonia</a:t>
            </a:r>
            <a:r>
              <a:rPr lang="sr-Latn-CS" altLang="sr-Latn-R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r-Latn-CS" dirty="0">
                <a:latin typeface="Arial" panose="020B0604020202020204" pitchFamily="34" charset="0"/>
                <a:cs typeface="Arial" panose="020B0604020202020204" pitchFamily="34" charset="0"/>
              </a:rPr>
              <a:t>Bosna </a:t>
            </a:r>
            <a:r>
              <a:rPr lang="sr-Latn-CS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sr-Latn-C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CS" dirty="0" err="1">
                <a:latin typeface="Arial" panose="020B0604020202020204" pitchFamily="34" charset="0"/>
                <a:cs typeface="Arial" panose="020B0604020202020204" pitchFamily="34" charset="0"/>
              </a:rPr>
              <a:t>Herzegovina</a:t>
            </a:r>
            <a:r>
              <a:rPr lang="sr-Latn-C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r-Latn-CS" dirty="0" err="1">
                <a:latin typeface="Arial" panose="020B0604020202020204" pitchFamily="34" charset="0"/>
                <a:cs typeface="Arial" panose="020B0604020202020204" pitchFamily="34" charset="0"/>
              </a:rPr>
              <a:t>Montenegro</a:t>
            </a:r>
            <a:r>
              <a:rPr lang="sr-Latn-C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CS" altLang="sr-Latn-RS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r-Latn-CS" altLang="sr-Latn-RS" dirty="0" err="1">
                <a:latin typeface="Arial" panose="020B0604020202020204" pitchFamily="34" charset="0"/>
                <a:cs typeface="Arial" panose="020B0604020202020204" pitchFamily="34" charset="0"/>
              </a:rPr>
              <a:t>Capacitiy</a:t>
            </a:r>
            <a:r>
              <a:rPr lang="sr-Latn-CS" altLang="sr-Latn-R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CS" altLang="sr-Latn-RS" dirty="0" err="1">
                <a:latin typeface="Arial" panose="020B0604020202020204" pitchFamily="34" charset="0"/>
                <a:cs typeface="Arial" panose="020B0604020202020204" pitchFamily="34" charset="0"/>
              </a:rPr>
              <a:t>expansion</a:t>
            </a:r>
            <a:r>
              <a:rPr lang="sr-Latn-CS" altLang="sr-Latn-R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CS" altLang="sr-Latn-RS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r-Latn-CS" altLang="sr-Latn-R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CS" altLang="sr-Latn-RS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sr-Latn-CS" altLang="sr-Latn-RS" dirty="0">
                <a:latin typeface="Arial" panose="020B0604020202020204" pitchFamily="34" charset="0"/>
                <a:cs typeface="Arial" panose="020B0604020202020204" pitchFamily="34" charset="0"/>
              </a:rPr>
              <a:t> Gas </a:t>
            </a:r>
            <a:r>
              <a:rPr lang="sr-Latn-CS" altLang="sr-Latn-RS" dirty="0" err="1">
                <a:latin typeface="Arial" panose="020B0604020202020204" pitchFamily="34" charset="0"/>
                <a:cs typeface="Arial" panose="020B0604020202020204" pitchFamily="34" charset="0"/>
              </a:rPr>
              <a:t>storage</a:t>
            </a:r>
            <a:r>
              <a:rPr lang="sr-Latn-CS" altLang="sr-Latn-R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CS" altLang="sr-Latn-RS" dirty="0" err="1">
                <a:latin typeface="Arial" panose="020B0604020202020204" pitchFamily="34" charset="0"/>
                <a:cs typeface="Arial" panose="020B0604020202020204" pitchFamily="34" charset="0"/>
              </a:rPr>
              <a:t>facilities</a:t>
            </a:r>
            <a:r>
              <a:rPr lang="sr-Latn-CS" altLang="sr-Latn-RS" dirty="0">
                <a:latin typeface="Arial" panose="020B0604020202020204" pitchFamily="34" charset="0"/>
                <a:cs typeface="Arial" panose="020B0604020202020204" pitchFamily="34" charset="0"/>
              </a:rPr>
              <a:t> Banatski dvor</a:t>
            </a:r>
            <a:endParaRPr lang="sr-Latn-C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Latn-RS" sz="1800" dirty="0"/>
          </a:p>
          <a:p>
            <a:endParaRPr lang="sr-Latn-RS" dirty="0"/>
          </a:p>
        </p:txBody>
      </p:sp>
      <p:pic>
        <p:nvPicPr>
          <p:cNvPr id="3" name="Content Placeholder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592" y="457200"/>
            <a:ext cx="4758425" cy="6032379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5" name="TextBox 14"/>
          <p:cNvSpPr txBox="1"/>
          <p:nvPr/>
        </p:nvSpPr>
        <p:spPr>
          <a:xfrm>
            <a:off x="8162661" y="6649976"/>
            <a:ext cx="40724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Latn-CS" sz="1200" dirty="0" err="1" smtClean="0">
                <a:solidFill>
                  <a:schemeClr val="accent1">
                    <a:lumMod val="50000"/>
                  </a:schemeClr>
                </a:solidFill>
              </a:rPr>
              <a:t>Ministry</a:t>
            </a:r>
            <a:r>
              <a:rPr lang="sr-Latn-CS" sz="1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r-Latn-CS" sz="1200" dirty="0" err="1" smtClean="0">
                <a:solidFill>
                  <a:schemeClr val="accent1">
                    <a:lumMod val="50000"/>
                  </a:schemeClr>
                </a:solidFill>
              </a:rPr>
              <a:t>of</a:t>
            </a:r>
            <a:r>
              <a:rPr lang="sr-Latn-CS" sz="1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r-Latn-CS" sz="1200" dirty="0" err="1" smtClean="0">
                <a:solidFill>
                  <a:schemeClr val="accent1">
                    <a:lumMod val="50000"/>
                  </a:schemeClr>
                </a:solidFill>
              </a:rPr>
              <a:t>Mining</a:t>
            </a:r>
            <a:r>
              <a:rPr lang="sr-Latn-CS" sz="1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r-Latn-CS" sz="1200" dirty="0" err="1" smtClean="0">
                <a:solidFill>
                  <a:schemeClr val="accent1">
                    <a:lumMod val="50000"/>
                  </a:schemeClr>
                </a:solidFill>
              </a:rPr>
              <a:t>and</a:t>
            </a:r>
            <a:r>
              <a:rPr lang="sr-Latn-CS" sz="1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r-Latn-CS" sz="1200" dirty="0" err="1" smtClean="0">
                <a:solidFill>
                  <a:schemeClr val="accent1">
                    <a:lumMod val="50000"/>
                  </a:schemeClr>
                </a:solidFill>
              </a:rPr>
              <a:t>Energy</a:t>
            </a:r>
            <a:r>
              <a:rPr lang="sr-Latn-CS" sz="12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sr-Latn-CS" sz="1200" dirty="0" err="1" smtClean="0">
                <a:solidFill>
                  <a:schemeClr val="accent1">
                    <a:lumMod val="50000"/>
                  </a:schemeClr>
                </a:solidFill>
              </a:rPr>
              <a:t>Belgrade</a:t>
            </a:r>
            <a:r>
              <a:rPr lang="sr-Latn-CS" sz="1200" dirty="0" smtClean="0">
                <a:solidFill>
                  <a:schemeClr val="accent1">
                    <a:lumMod val="50000"/>
                  </a:schemeClr>
                </a:solidFill>
              </a:rPr>
              <a:t>, 28-29 </a:t>
            </a:r>
            <a:r>
              <a:rPr lang="sr-Latn-CS" sz="1200" dirty="0" err="1" smtClean="0">
                <a:solidFill>
                  <a:schemeClr val="accent1">
                    <a:lumMod val="50000"/>
                  </a:schemeClr>
                </a:solidFill>
              </a:rPr>
              <a:t>January</a:t>
            </a:r>
            <a:r>
              <a:rPr lang="sr-Latn-CS" sz="1200" dirty="0" smtClean="0">
                <a:solidFill>
                  <a:schemeClr val="accent1">
                    <a:lumMod val="50000"/>
                  </a:schemeClr>
                </a:solidFill>
              </a:rPr>
              <a:t> 2021</a:t>
            </a:r>
            <a:endParaRPr lang="sr-Latn-R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1222F-2807-48BA-B821-F3D8717CF8D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62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r-Latn-CS" sz="3600" dirty="0" err="1" smtClean="0"/>
              <a:t>Republic</a:t>
            </a:r>
            <a:r>
              <a:rPr lang="sr-Latn-CS" sz="3600" dirty="0" smtClean="0"/>
              <a:t> </a:t>
            </a:r>
            <a:r>
              <a:rPr lang="sr-Latn-CS" sz="3600" dirty="0" err="1" smtClean="0"/>
              <a:t>of</a:t>
            </a:r>
            <a:r>
              <a:rPr lang="sr-Latn-CS" sz="3600" dirty="0" smtClean="0"/>
              <a:t> </a:t>
            </a:r>
            <a:r>
              <a:rPr lang="sr-Latn-CS" sz="3600" dirty="0" err="1" smtClean="0"/>
              <a:t>Serbia</a:t>
            </a:r>
            <a:r>
              <a:rPr lang="sr-Latn-CS" sz="3600" dirty="0" smtClean="0"/>
              <a:t> – Balkan </a:t>
            </a:r>
            <a:r>
              <a:rPr lang="sr-Latn-CS" sz="3600" dirty="0" err="1" smtClean="0"/>
              <a:t>Stream</a:t>
            </a:r>
            <a:r>
              <a:rPr lang="sr-Latn-CS" sz="3600" dirty="0" smtClean="0"/>
              <a:t> </a:t>
            </a:r>
            <a:endParaRPr lang="sr-Latn-RS" sz="36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839788" y="2607733"/>
            <a:ext cx="4684712" cy="3261255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sr-Latn-C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sr-Latn-CS" dirty="0" smtClean="0">
                <a:latin typeface="Arial" panose="020B0604020202020204" pitchFamily="34" charset="0"/>
                <a:cs typeface="Arial" panose="020B0604020202020204" pitchFamily="34" charset="0"/>
              </a:rPr>
              <a:t>  gas </a:t>
            </a:r>
            <a:r>
              <a:rPr lang="sr-Latn-C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  <a:r>
              <a:rPr lang="sr-Latn-C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C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r-Latn-C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C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supply</a:t>
            </a:r>
            <a:r>
              <a:rPr lang="sr-Latn-CS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285750" indent="-285750">
              <a:buFontTx/>
              <a:buChar char="-"/>
            </a:pPr>
            <a:r>
              <a:rPr lang="sr-Latn-C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Significant</a:t>
            </a:r>
            <a:r>
              <a:rPr lang="sr-Latn-C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C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sr-Latn-C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C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economic</a:t>
            </a:r>
            <a:r>
              <a:rPr lang="sr-Latn-C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C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sr-Latn-C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C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sr-Latn-C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C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  <a:r>
              <a:rPr lang="sr-Latn-C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C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stability</a:t>
            </a:r>
            <a:r>
              <a:rPr lang="sr-Latn-C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r-Cyrl-C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Cyrl-C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Tx/>
              <a:buChar char="-"/>
            </a:pPr>
            <a:r>
              <a:rPr lang="sr-Latn-C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Lenght</a:t>
            </a:r>
            <a:r>
              <a:rPr lang="sr-Cyrl-C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403 </a:t>
            </a:r>
            <a:r>
              <a:rPr lang="sr-Latn-C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km</a:t>
            </a:r>
            <a:endParaRPr lang="sr-Cyrl-CS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Tx/>
              <a:buChar char="-"/>
            </a:pPr>
            <a:r>
              <a:rPr lang="sr-Latn-C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</a:t>
            </a:r>
            <a:r>
              <a:rPr lang="sr-Latn-C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C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</a:t>
            </a:r>
            <a:r>
              <a:rPr lang="sr-Latn-C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C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sr-Latn-C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sr-Latn-C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 </a:t>
            </a:r>
            <a:r>
              <a:rPr lang="sr-Latn-C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billion</a:t>
            </a:r>
            <a:r>
              <a:rPr lang="sr-Latn-C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m3</a:t>
            </a:r>
            <a:endParaRPr lang="sr-Latn-R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117" y="676468"/>
            <a:ext cx="5977467" cy="5533801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1" name="TextBox 10"/>
          <p:cNvSpPr txBox="1"/>
          <p:nvPr/>
        </p:nvSpPr>
        <p:spPr>
          <a:xfrm>
            <a:off x="8228984" y="6647503"/>
            <a:ext cx="40724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Latn-CS" sz="1200" dirty="0" err="1" smtClean="0">
                <a:solidFill>
                  <a:schemeClr val="accent1">
                    <a:lumMod val="50000"/>
                  </a:schemeClr>
                </a:solidFill>
              </a:rPr>
              <a:t>Ministry</a:t>
            </a:r>
            <a:r>
              <a:rPr lang="sr-Latn-CS" sz="1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r-Latn-CS" sz="1200" dirty="0" err="1" smtClean="0">
                <a:solidFill>
                  <a:schemeClr val="accent1">
                    <a:lumMod val="50000"/>
                  </a:schemeClr>
                </a:solidFill>
              </a:rPr>
              <a:t>of</a:t>
            </a:r>
            <a:r>
              <a:rPr lang="sr-Latn-CS" sz="1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r-Latn-CS" sz="1200" dirty="0" err="1" smtClean="0">
                <a:solidFill>
                  <a:schemeClr val="accent1">
                    <a:lumMod val="50000"/>
                  </a:schemeClr>
                </a:solidFill>
              </a:rPr>
              <a:t>Mining</a:t>
            </a:r>
            <a:r>
              <a:rPr lang="sr-Latn-CS" sz="1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r-Latn-CS" sz="1200" dirty="0" err="1" smtClean="0">
                <a:solidFill>
                  <a:schemeClr val="accent1">
                    <a:lumMod val="50000"/>
                  </a:schemeClr>
                </a:solidFill>
              </a:rPr>
              <a:t>and</a:t>
            </a:r>
            <a:r>
              <a:rPr lang="sr-Latn-CS" sz="1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r-Latn-CS" sz="1200" dirty="0" err="1" smtClean="0">
                <a:solidFill>
                  <a:schemeClr val="accent1">
                    <a:lumMod val="50000"/>
                  </a:schemeClr>
                </a:solidFill>
              </a:rPr>
              <a:t>Energy</a:t>
            </a:r>
            <a:r>
              <a:rPr lang="sr-Latn-CS" sz="12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sr-Latn-CS" sz="1200" dirty="0" err="1" smtClean="0">
                <a:solidFill>
                  <a:schemeClr val="accent1">
                    <a:lumMod val="50000"/>
                  </a:schemeClr>
                </a:solidFill>
              </a:rPr>
              <a:t>Belgrade</a:t>
            </a:r>
            <a:r>
              <a:rPr lang="sr-Latn-CS" sz="1200" dirty="0" smtClean="0">
                <a:solidFill>
                  <a:schemeClr val="accent1">
                    <a:lumMod val="50000"/>
                  </a:schemeClr>
                </a:solidFill>
              </a:rPr>
              <a:t>, 28-29 </a:t>
            </a:r>
            <a:r>
              <a:rPr lang="sr-Latn-CS" sz="1200" dirty="0" err="1" smtClean="0">
                <a:solidFill>
                  <a:schemeClr val="accent1">
                    <a:lumMod val="50000"/>
                  </a:schemeClr>
                </a:solidFill>
              </a:rPr>
              <a:t>January</a:t>
            </a:r>
            <a:r>
              <a:rPr lang="sr-Latn-CS" sz="1200" dirty="0" smtClean="0">
                <a:solidFill>
                  <a:schemeClr val="accent1">
                    <a:lumMod val="50000"/>
                  </a:schemeClr>
                </a:solidFill>
              </a:rPr>
              <a:t> 2021</a:t>
            </a:r>
            <a:endParaRPr lang="sr-Latn-R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1222F-2807-48BA-B821-F3D8717CF8D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58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r-Latn-CS" sz="3600" dirty="0" err="1"/>
              <a:t>Republic</a:t>
            </a:r>
            <a:r>
              <a:rPr lang="sr-Latn-CS" sz="3600" dirty="0"/>
              <a:t> </a:t>
            </a:r>
            <a:r>
              <a:rPr lang="sr-Latn-CS" sz="3600" dirty="0" err="1"/>
              <a:t>of</a:t>
            </a:r>
            <a:r>
              <a:rPr lang="sr-Latn-CS" sz="3600" dirty="0"/>
              <a:t> </a:t>
            </a:r>
            <a:r>
              <a:rPr lang="sr-Latn-CS" sz="3600" dirty="0" err="1"/>
              <a:t>Srbia</a:t>
            </a:r>
            <a:r>
              <a:rPr lang="sr-Latn-CS" sz="3600" dirty="0"/>
              <a:t> - </a:t>
            </a:r>
            <a:r>
              <a:rPr lang="sr-Latn-CS" sz="3600" dirty="0" err="1"/>
              <a:t>Planed</a:t>
            </a:r>
            <a:r>
              <a:rPr lang="sr-Latn-CS" sz="3600" dirty="0"/>
              <a:t> </a:t>
            </a:r>
            <a:r>
              <a:rPr lang="sr-Latn-CS" sz="3600" dirty="0" err="1"/>
              <a:t>I</a:t>
            </a:r>
            <a:r>
              <a:rPr lang="sr-Latn-CS" sz="3600" dirty="0" err="1" smtClean="0"/>
              <a:t>nterconections</a:t>
            </a:r>
            <a:endParaRPr lang="sr-Latn-RS" sz="3600" dirty="0"/>
          </a:p>
        </p:txBody>
      </p:sp>
      <p:pic>
        <p:nvPicPr>
          <p:cNvPr id="3" name="Content Placeholder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77" y="2116994"/>
            <a:ext cx="2131452" cy="1535704"/>
          </a:xfrm>
          <a:prstGeom prst="rect">
            <a:avLst/>
          </a:prstGeom>
          <a:ln>
            <a:solidFill>
              <a:srgbClr val="2B22A4"/>
            </a:solidFill>
          </a:ln>
          <a:effectLst>
            <a:softEdge rad="1270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259" y="2086946"/>
            <a:ext cx="2339349" cy="162579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Content Placeholder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194" y="2086946"/>
            <a:ext cx="2263911" cy="161584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Content Placeholder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813" y="4299189"/>
            <a:ext cx="2763087" cy="170584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Content Placeholder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436" y="4358078"/>
            <a:ext cx="2763087" cy="164393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TextBox 7"/>
          <p:cNvSpPr txBox="1"/>
          <p:nvPr/>
        </p:nvSpPr>
        <p:spPr>
          <a:xfrm>
            <a:off x="1170427" y="3712737"/>
            <a:ext cx="1895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 err="1" smtClean="0">
                <a:solidFill>
                  <a:schemeClr val="accent1">
                    <a:lumMod val="50000"/>
                  </a:schemeClr>
                </a:solidFill>
              </a:rPr>
              <a:t>Serbia</a:t>
            </a:r>
            <a:r>
              <a:rPr lang="sr-Latn-CS" dirty="0" smtClean="0">
                <a:solidFill>
                  <a:schemeClr val="accent1">
                    <a:lumMod val="50000"/>
                  </a:schemeClr>
                </a:solidFill>
              </a:rPr>
              <a:t> - </a:t>
            </a:r>
            <a:r>
              <a:rPr lang="sr-Latn-CS" dirty="0" err="1" smtClean="0">
                <a:solidFill>
                  <a:schemeClr val="accent1">
                    <a:lumMod val="50000"/>
                  </a:schemeClr>
                </a:solidFill>
              </a:rPr>
              <a:t>Bulgaria</a:t>
            </a:r>
            <a:endParaRPr lang="sr-Latn-R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2335" y="3730879"/>
            <a:ext cx="1895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 err="1" smtClean="0">
                <a:solidFill>
                  <a:schemeClr val="accent1">
                    <a:lumMod val="50000"/>
                  </a:schemeClr>
                </a:solidFill>
              </a:rPr>
              <a:t>Serbia</a:t>
            </a:r>
            <a:r>
              <a:rPr lang="sr-Latn-CS" dirty="0" smtClean="0">
                <a:solidFill>
                  <a:schemeClr val="accent1">
                    <a:lumMod val="50000"/>
                  </a:schemeClr>
                </a:solidFill>
              </a:rPr>
              <a:t> - </a:t>
            </a:r>
            <a:r>
              <a:rPr lang="sr-Latn-CS" dirty="0" err="1" smtClean="0">
                <a:solidFill>
                  <a:schemeClr val="accent1">
                    <a:lumMod val="50000"/>
                  </a:schemeClr>
                </a:solidFill>
              </a:rPr>
              <a:t>Romania</a:t>
            </a:r>
            <a:endParaRPr lang="sr-Latn-R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9967" y="3765429"/>
            <a:ext cx="2851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 smtClean="0"/>
              <a:t>  </a:t>
            </a:r>
            <a:r>
              <a:rPr lang="sr-Latn-CS" dirty="0" err="1" smtClean="0">
                <a:solidFill>
                  <a:schemeClr val="accent1">
                    <a:lumMod val="50000"/>
                  </a:schemeClr>
                </a:solidFill>
              </a:rPr>
              <a:t>Serbia</a:t>
            </a:r>
            <a:r>
              <a:rPr lang="sr-Latn-CS" dirty="0" smtClean="0">
                <a:solidFill>
                  <a:schemeClr val="accent1">
                    <a:lumMod val="50000"/>
                  </a:schemeClr>
                </a:solidFill>
              </a:rPr>
              <a:t> – </a:t>
            </a:r>
            <a:r>
              <a:rPr lang="sr-Latn-CS" dirty="0" err="1" smtClean="0">
                <a:solidFill>
                  <a:schemeClr val="accent1">
                    <a:lumMod val="50000"/>
                  </a:schemeClr>
                </a:solidFill>
              </a:rPr>
              <a:t>North</a:t>
            </a:r>
            <a:r>
              <a:rPr lang="sr-Latn-C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r-Latn-CS" dirty="0" err="1" smtClean="0">
                <a:solidFill>
                  <a:schemeClr val="accent1">
                    <a:lumMod val="50000"/>
                  </a:schemeClr>
                </a:solidFill>
              </a:rPr>
              <a:t>Macedonia</a:t>
            </a:r>
            <a:endParaRPr lang="sr-Latn-R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61802" y="6069946"/>
            <a:ext cx="3416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 smtClean="0"/>
              <a:t>  </a:t>
            </a:r>
            <a:r>
              <a:rPr lang="sr-Latn-CS" dirty="0" err="1" smtClean="0">
                <a:solidFill>
                  <a:schemeClr val="accent1">
                    <a:lumMod val="50000"/>
                  </a:schemeClr>
                </a:solidFill>
              </a:rPr>
              <a:t>Serbia</a:t>
            </a:r>
            <a:r>
              <a:rPr lang="sr-Latn-CS" dirty="0" smtClean="0">
                <a:solidFill>
                  <a:schemeClr val="accent1">
                    <a:lumMod val="50000"/>
                  </a:schemeClr>
                </a:solidFill>
              </a:rPr>
              <a:t> – </a:t>
            </a:r>
            <a:r>
              <a:rPr lang="sr-Latn-CS" dirty="0" err="1" smtClean="0">
                <a:solidFill>
                  <a:schemeClr val="accent1">
                    <a:lumMod val="50000"/>
                  </a:schemeClr>
                </a:solidFill>
              </a:rPr>
              <a:t>Bosnia</a:t>
            </a:r>
            <a:r>
              <a:rPr lang="sr-Latn-C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r-Latn-CS" dirty="0" err="1" smtClean="0">
                <a:solidFill>
                  <a:schemeClr val="accent1">
                    <a:lumMod val="50000"/>
                  </a:schemeClr>
                </a:solidFill>
              </a:rPr>
              <a:t>and</a:t>
            </a:r>
            <a:r>
              <a:rPr lang="sr-Latn-C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r-Latn-CS" dirty="0" err="1" smtClean="0">
                <a:solidFill>
                  <a:schemeClr val="accent1">
                    <a:lumMod val="50000"/>
                  </a:schemeClr>
                </a:solidFill>
              </a:rPr>
              <a:t>Herzegovina</a:t>
            </a:r>
            <a:endParaRPr lang="sr-Latn-R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50436" y="6069946"/>
            <a:ext cx="2851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 smtClean="0"/>
              <a:t>  </a:t>
            </a:r>
            <a:r>
              <a:rPr lang="sr-Latn-CS" dirty="0" err="1" smtClean="0">
                <a:solidFill>
                  <a:schemeClr val="accent1">
                    <a:lumMod val="50000"/>
                  </a:schemeClr>
                </a:solidFill>
              </a:rPr>
              <a:t>Serbia</a:t>
            </a:r>
            <a:r>
              <a:rPr lang="sr-Latn-CS" dirty="0" smtClean="0">
                <a:solidFill>
                  <a:schemeClr val="accent1">
                    <a:lumMod val="50000"/>
                  </a:schemeClr>
                </a:solidFill>
              </a:rPr>
              <a:t> – </a:t>
            </a:r>
            <a:r>
              <a:rPr lang="sr-Latn-CS" dirty="0" err="1" smtClean="0">
                <a:solidFill>
                  <a:schemeClr val="accent1">
                    <a:lumMod val="50000"/>
                  </a:schemeClr>
                </a:solidFill>
              </a:rPr>
              <a:t>Montenegro</a:t>
            </a:r>
            <a:endParaRPr lang="sr-Latn-R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94540" y="6581001"/>
            <a:ext cx="40724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Latn-CS" sz="1200" dirty="0" err="1" smtClean="0">
                <a:solidFill>
                  <a:schemeClr val="accent1">
                    <a:lumMod val="50000"/>
                  </a:schemeClr>
                </a:solidFill>
              </a:rPr>
              <a:t>Ministry</a:t>
            </a:r>
            <a:r>
              <a:rPr lang="sr-Latn-CS" sz="1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r-Latn-CS" sz="1200" dirty="0" err="1" smtClean="0">
                <a:solidFill>
                  <a:schemeClr val="accent1">
                    <a:lumMod val="50000"/>
                  </a:schemeClr>
                </a:solidFill>
              </a:rPr>
              <a:t>of</a:t>
            </a:r>
            <a:r>
              <a:rPr lang="sr-Latn-CS" sz="1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r-Latn-CS" sz="1200" dirty="0" err="1" smtClean="0">
                <a:solidFill>
                  <a:schemeClr val="accent1">
                    <a:lumMod val="50000"/>
                  </a:schemeClr>
                </a:solidFill>
              </a:rPr>
              <a:t>Mining</a:t>
            </a:r>
            <a:r>
              <a:rPr lang="sr-Latn-CS" sz="1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r-Latn-CS" sz="1200" dirty="0" err="1" smtClean="0">
                <a:solidFill>
                  <a:schemeClr val="accent1">
                    <a:lumMod val="50000"/>
                  </a:schemeClr>
                </a:solidFill>
              </a:rPr>
              <a:t>and</a:t>
            </a:r>
            <a:r>
              <a:rPr lang="sr-Latn-CS" sz="1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r-Latn-CS" sz="1200" dirty="0" err="1" smtClean="0">
                <a:solidFill>
                  <a:schemeClr val="accent1">
                    <a:lumMod val="50000"/>
                  </a:schemeClr>
                </a:solidFill>
              </a:rPr>
              <a:t>Energy</a:t>
            </a:r>
            <a:r>
              <a:rPr lang="sr-Latn-CS" sz="12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sr-Latn-CS" sz="1200" dirty="0" err="1" smtClean="0">
                <a:solidFill>
                  <a:schemeClr val="accent1">
                    <a:lumMod val="50000"/>
                  </a:schemeClr>
                </a:solidFill>
              </a:rPr>
              <a:t>Belgrade</a:t>
            </a:r>
            <a:r>
              <a:rPr lang="sr-Latn-CS" sz="1200" dirty="0" smtClean="0">
                <a:solidFill>
                  <a:schemeClr val="accent1">
                    <a:lumMod val="50000"/>
                  </a:schemeClr>
                </a:solidFill>
              </a:rPr>
              <a:t>, 28-29 </a:t>
            </a:r>
            <a:r>
              <a:rPr lang="sr-Latn-CS" sz="1200" dirty="0" err="1" smtClean="0">
                <a:solidFill>
                  <a:schemeClr val="accent1">
                    <a:lumMod val="50000"/>
                  </a:schemeClr>
                </a:solidFill>
              </a:rPr>
              <a:t>January</a:t>
            </a:r>
            <a:r>
              <a:rPr lang="sr-Latn-CS" sz="1200" dirty="0" smtClean="0">
                <a:solidFill>
                  <a:schemeClr val="accent1">
                    <a:lumMod val="50000"/>
                  </a:schemeClr>
                </a:solidFill>
              </a:rPr>
              <a:t> 2021</a:t>
            </a:r>
            <a:endParaRPr lang="sr-Latn-R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1222F-2807-48BA-B821-F3D8717CF8D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7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8A439-CF38-614A-8226-DE98C8E069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419100"/>
            <a:ext cx="6883400" cy="5812367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Thank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You</a:t>
            </a:r>
            <a:r>
              <a:rPr lang="sr-Latn-CS" dirty="0">
                <a:solidFill>
                  <a:schemeClr val="accent1">
                    <a:lumMod val="50000"/>
                  </a:schemeClr>
                </a:solidFill>
              </a:rPr>
              <a:t>!</a:t>
            </a:r>
            <a:r>
              <a:rPr lang="sr-Cyrl-CS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sr-Cyrl-CS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sr-Cyrl-CS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sr-Cyrl-CS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sr-Latn-CS" sz="2400" dirty="0" err="1" smtClean="0">
                <a:solidFill>
                  <a:schemeClr val="accent1">
                    <a:lumMod val="50000"/>
                  </a:schemeClr>
                </a:solidFill>
              </a:rPr>
              <a:t>Contact</a:t>
            </a:r>
            <a:r>
              <a:rPr lang="sr-Latn-CS" sz="2400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  <a:br>
              <a:rPr lang="sr-Latn-CS" sz="2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sr-Latn-CS" sz="2400" dirty="0" err="1" smtClean="0">
                <a:solidFill>
                  <a:schemeClr val="accent1">
                    <a:lumMod val="50000"/>
                  </a:schemeClr>
                </a:solidFill>
              </a:rPr>
              <a:t>Ministry</a:t>
            </a:r>
            <a:r>
              <a:rPr lang="sr-Latn-C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r-Latn-CS" sz="2400" dirty="0" err="1" smtClean="0">
                <a:solidFill>
                  <a:schemeClr val="accent1">
                    <a:lumMod val="50000"/>
                  </a:schemeClr>
                </a:solidFill>
              </a:rPr>
              <a:t>of</a:t>
            </a:r>
            <a:r>
              <a:rPr lang="sr-Latn-C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r-Latn-CS" sz="2400" dirty="0" err="1" smtClean="0">
                <a:solidFill>
                  <a:schemeClr val="accent1">
                    <a:lumMod val="50000"/>
                  </a:schemeClr>
                </a:solidFill>
              </a:rPr>
              <a:t>Mining</a:t>
            </a:r>
            <a:r>
              <a:rPr lang="sr-Latn-C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r-Latn-CS" sz="2400" dirty="0" err="1" smtClean="0">
                <a:solidFill>
                  <a:schemeClr val="accent1">
                    <a:lumMod val="50000"/>
                  </a:schemeClr>
                </a:solidFill>
              </a:rPr>
              <a:t>and</a:t>
            </a:r>
            <a:r>
              <a:rPr lang="sr-Latn-C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r-Latn-CS" sz="2400" dirty="0" err="1" smtClean="0">
                <a:solidFill>
                  <a:schemeClr val="accent1">
                    <a:lumMod val="50000"/>
                  </a:schemeClr>
                </a:solidFill>
              </a:rPr>
              <a:t>Energy</a:t>
            </a:r>
            <a:r>
              <a:rPr lang="sr-Latn-CS" sz="24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sr-Latn-CS" sz="2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sr-Latn-CS" sz="2400" dirty="0" smtClean="0">
                <a:solidFill>
                  <a:schemeClr val="accent1">
                    <a:lumMod val="50000"/>
                  </a:schemeClr>
                </a:solidFill>
              </a:rPr>
              <a:t>kabinet@mre.gov.rs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19533" y="6581001"/>
            <a:ext cx="40724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Latn-CS" sz="1200" dirty="0" err="1" smtClean="0">
                <a:solidFill>
                  <a:schemeClr val="accent1">
                    <a:lumMod val="50000"/>
                  </a:schemeClr>
                </a:solidFill>
              </a:rPr>
              <a:t>Ministry</a:t>
            </a:r>
            <a:r>
              <a:rPr lang="sr-Latn-CS" sz="1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r-Latn-CS" sz="1200" dirty="0" err="1" smtClean="0">
                <a:solidFill>
                  <a:schemeClr val="accent1">
                    <a:lumMod val="50000"/>
                  </a:schemeClr>
                </a:solidFill>
              </a:rPr>
              <a:t>of</a:t>
            </a:r>
            <a:r>
              <a:rPr lang="sr-Latn-CS" sz="1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r-Latn-CS" sz="1200" dirty="0" err="1" smtClean="0">
                <a:solidFill>
                  <a:schemeClr val="accent1">
                    <a:lumMod val="50000"/>
                  </a:schemeClr>
                </a:solidFill>
              </a:rPr>
              <a:t>Mining</a:t>
            </a:r>
            <a:r>
              <a:rPr lang="sr-Latn-CS" sz="1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r-Latn-CS" sz="1200" dirty="0" err="1" smtClean="0">
                <a:solidFill>
                  <a:schemeClr val="accent1">
                    <a:lumMod val="50000"/>
                  </a:schemeClr>
                </a:solidFill>
              </a:rPr>
              <a:t>and</a:t>
            </a:r>
            <a:r>
              <a:rPr lang="sr-Latn-CS" sz="1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r-Latn-CS" sz="1200" dirty="0" err="1" smtClean="0">
                <a:solidFill>
                  <a:schemeClr val="accent1">
                    <a:lumMod val="50000"/>
                  </a:schemeClr>
                </a:solidFill>
              </a:rPr>
              <a:t>Energy</a:t>
            </a:r>
            <a:r>
              <a:rPr lang="sr-Latn-CS" sz="12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sr-Latn-CS" sz="1200" dirty="0" err="1" smtClean="0">
                <a:solidFill>
                  <a:schemeClr val="accent1">
                    <a:lumMod val="50000"/>
                  </a:schemeClr>
                </a:solidFill>
              </a:rPr>
              <a:t>Belgrade</a:t>
            </a:r>
            <a:r>
              <a:rPr lang="sr-Latn-CS" sz="1200" dirty="0" smtClean="0">
                <a:solidFill>
                  <a:schemeClr val="accent1">
                    <a:lumMod val="50000"/>
                  </a:schemeClr>
                </a:solidFill>
              </a:rPr>
              <a:t>, 28-29 </a:t>
            </a:r>
            <a:r>
              <a:rPr lang="sr-Latn-CS" sz="1200" dirty="0" err="1" smtClean="0">
                <a:solidFill>
                  <a:schemeClr val="accent1">
                    <a:lumMod val="50000"/>
                  </a:schemeClr>
                </a:solidFill>
              </a:rPr>
              <a:t>January</a:t>
            </a:r>
            <a:r>
              <a:rPr lang="sr-Latn-CS" sz="1200" dirty="0" smtClean="0">
                <a:solidFill>
                  <a:schemeClr val="accent1">
                    <a:lumMod val="50000"/>
                  </a:schemeClr>
                </a:solidFill>
              </a:rPr>
              <a:t> 2021</a:t>
            </a:r>
            <a:endParaRPr lang="sr-Latn-R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48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ija_v2" id="{EB3C444E-5390-44E7-A6D6-C23B1039A064}" vid="{B47985A4-9D08-442A-8DBA-EAB3BBBCF38B}"/>
    </a:ext>
  </a:extLst>
</a:theme>
</file>

<file path=ppt/theme/theme2.xml><?xml version="1.0" encoding="utf-8"?>
<a:theme xmlns:a="http://schemas.openxmlformats.org/drawingml/2006/main" name="3_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ija_v2" id="{EB3C444E-5390-44E7-A6D6-C23B1039A064}" vid="{C02FC4FD-D92D-4243-A30F-1A8CFA3FFEED}"/>
    </a:ext>
  </a:extLst>
</a:theme>
</file>

<file path=ppt/theme/theme3.xml><?xml version="1.0" encoding="utf-8"?>
<a:theme xmlns:a="http://schemas.openxmlformats.org/drawingml/2006/main" name="2_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ija_v2" id="{EB3C444E-5390-44E7-A6D6-C23B1039A064}" vid="{BA037165-C320-41F0-8C46-16EDF4499BCA}"/>
    </a:ext>
  </a:extLst>
</a:theme>
</file>

<file path=ppt/theme/theme4.xml><?xml version="1.0" encoding="utf-8"?>
<a:theme xmlns:a="http://schemas.openxmlformats.org/drawingml/2006/main" name="1_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ija_v2" id="{EB3C444E-5390-44E7-A6D6-C23B1039A064}" vid="{B5EDE69E-5BF3-479A-8D70-EB32BD9B9DC3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744</TotalTime>
  <Words>288</Words>
  <Application>Microsoft Office PowerPoint</Application>
  <PresentationFormat>Widescreen</PresentationFormat>
  <Paragraphs>55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Open Sans Light</vt:lpstr>
      <vt:lpstr>Open Sans SemiBold</vt:lpstr>
      <vt:lpstr>Wingdings</vt:lpstr>
      <vt:lpstr>Theme1</vt:lpstr>
      <vt:lpstr>3_Theme1</vt:lpstr>
      <vt:lpstr>2_Theme1</vt:lpstr>
      <vt:lpstr>1_Theme1</vt:lpstr>
      <vt:lpstr>PowerPoint Presentation</vt:lpstr>
      <vt:lpstr>Presentation Contents</vt:lpstr>
      <vt:lpstr>Republic of Serbia - Strategic Goals</vt:lpstr>
      <vt:lpstr>Republic of Serbia -  Structure of the Primary Consumption</vt:lpstr>
      <vt:lpstr>Republic of Serbia - Projection of Final Energy Consumption</vt:lpstr>
      <vt:lpstr>Republic of Serbia -Transport Gas System </vt:lpstr>
      <vt:lpstr>Republic of Serbia – Balkan Stream </vt:lpstr>
      <vt:lpstr>Republic of Srbia - Planed Interconections</vt:lpstr>
      <vt:lpstr>Thank You!  Contact: Ministry of Mining and Energy kabinet@mre.gov.rs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Olga Marinkovic</dc:creator>
  <cp:lastModifiedBy>Snežana Ristić</cp:lastModifiedBy>
  <cp:revision>29</cp:revision>
  <dcterms:created xsi:type="dcterms:W3CDTF">2021-01-19T16:27:41Z</dcterms:created>
  <dcterms:modified xsi:type="dcterms:W3CDTF">2021-01-27T16:31:40Z</dcterms:modified>
</cp:coreProperties>
</file>