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0" r:id="rId5"/>
    <p:sldMasterId id="2147483662" r:id="rId6"/>
  </p:sldMasterIdLst>
  <p:notesMasterIdLst>
    <p:notesMasterId r:id="rId14"/>
  </p:notesMasterIdLst>
  <p:sldIdLst>
    <p:sldId id="256" r:id="rId7"/>
    <p:sldId id="277" r:id="rId8"/>
    <p:sldId id="278" r:id="rId9"/>
    <p:sldId id="301" r:id="rId10"/>
    <p:sldId id="300" r:id="rId11"/>
    <p:sldId id="279" r:id="rId12"/>
    <p:sldId id="302" r:id="rId1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Grigorakou" initials="MG" lastIdx="6" clrIdx="0">
    <p:extLst>
      <p:ext uri="{19B8F6BF-5375-455C-9EA6-DF929625EA0E}">
        <p15:presenceInfo xmlns:p15="http://schemas.microsoft.com/office/powerpoint/2012/main" userId="S::m.e.grigorakou@desfa.gr::b8be432f-76a5-40a4-b697-d9e67147d0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37" autoAdjust="0"/>
  </p:normalViewPr>
  <p:slideViewPr>
    <p:cSldViewPr snapToGrid="0">
      <p:cViewPr varScale="1">
        <p:scale>
          <a:sx n="103" d="100"/>
          <a:sy n="103" d="100"/>
        </p:scale>
        <p:origin x="7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Regulated Asset Base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D5DE-4DF8-9582-34E64438BB2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5DE-4DF8-9582-34E64438BB29}"/>
              </c:ext>
            </c:extLst>
          </c:dPt>
          <c:dLbls>
            <c:dLbl>
              <c:idx val="0"/>
              <c:layout>
                <c:manualLayout>
                  <c:x val="-0.22673015993400453"/>
                  <c:y val="-0.13245256317760323"/>
                </c:manualLayout>
              </c:layout>
              <c:tx>
                <c:rich>
                  <a:bodyPr/>
                  <a:lstStyle/>
                  <a:p>
                    <a:r>
                      <a:rPr lang="el-GR" sz="1400" b="0" baseline="0">
                        <a:solidFill>
                          <a:schemeClr val="bg1"/>
                        </a:solidFill>
                      </a:rPr>
                      <a:t>
€</a:t>
                    </a:r>
                    <a:r>
                      <a:rPr lang="el-GR" sz="1400" b="1" baseline="0">
                        <a:solidFill>
                          <a:schemeClr val="bg1"/>
                        </a:solidFill>
                      </a:rPr>
                      <a:t>497Μ</a:t>
                    </a:r>
                    <a:endParaRPr lang="el-GR" sz="1400" b="1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D5DE-4DF8-9582-34E64438BB29}"/>
                </c:ext>
              </c:extLst>
            </c:dLbl>
            <c:dLbl>
              <c:idx val="1"/>
              <c:layout>
                <c:manualLayout>
                  <c:x val="0.18756630173463495"/>
                  <c:y val="0.1461830570655499"/>
                </c:manualLayout>
              </c:layout>
              <c:tx>
                <c:rich>
                  <a:bodyPr/>
                  <a:lstStyle/>
                  <a:p>
                    <a:r>
                      <a:rPr lang="el-GR" sz="1400" b="1" baseline="0">
                        <a:solidFill>
                          <a:schemeClr val="bg1"/>
                        </a:solidFill>
                      </a:rPr>
                      <a:t>
€264Μ</a:t>
                    </a:r>
                    <a:endParaRPr lang="el-GR" sz="1400" b="1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5DE-4DF8-9582-34E64438BB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Transmission RAB</c:v>
                </c:pt>
                <c:pt idx="1">
                  <c:v>LNG RAB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497</c:v>
                </c:pt>
                <c:pt idx="1">
                  <c:v>264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DE-4DF8-9582-34E64438BB2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FBC32A-7A06-424A-B182-F7B02D598665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9145E110-8D03-4CB7-A8EE-68AE85729CC7}">
      <dgm:prSet phldrT="[Text]" custT="1"/>
      <dgm:spPr/>
      <dgm:t>
        <a:bodyPr/>
        <a:lstStyle/>
        <a:p>
          <a:r>
            <a:rPr lang="en-US" sz="1100">
              <a:solidFill>
                <a:srgbClr val="1E2B67"/>
              </a:solidFill>
              <a:latin typeface="Segoe UI" panose="020B0502040204020203" pitchFamily="34" charset="0"/>
              <a:cs typeface="Segoe UI" panose="020B0502040204020203" pitchFamily="34" charset="0"/>
            </a:rPr>
            <a:t>DESFA is established</a:t>
          </a:r>
        </a:p>
      </dgm:t>
    </dgm:pt>
    <dgm:pt modelId="{925515F6-849A-4043-A204-52B70DD72992}" type="parTrans" cxnId="{D6C1D33C-16A3-4827-B0EC-0E3B301593C0}">
      <dgm:prSet/>
      <dgm:spPr/>
      <dgm:t>
        <a:bodyPr/>
        <a:lstStyle/>
        <a:p>
          <a:endParaRPr lang="en-US"/>
        </a:p>
      </dgm:t>
    </dgm:pt>
    <dgm:pt modelId="{FD79E49B-5D31-41AB-BE25-98CFBE6F8649}" type="sibTrans" cxnId="{D6C1D33C-16A3-4827-B0EC-0E3B301593C0}">
      <dgm:prSet/>
      <dgm:spPr/>
      <dgm:t>
        <a:bodyPr/>
        <a:lstStyle/>
        <a:p>
          <a:endParaRPr lang="en-US"/>
        </a:p>
      </dgm:t>
    </dgm:pt>
    <dgm:pt modelId="{E4B78C3B-EAF4-477A-8852-8F55115B1FC1}">
      <dgm:prSet phldrT="[Text]" custT="1"/>
      <dgm:spPr/>
      <dgm:t>
        <a:bodyPr/>
        <a:lstStyle/>
        <a:p>
          <a:r>
            <a:rPr lang="en-US" sz="1100">
              <a:solidFill>
                <a:srgbClr val="1E2B67"/>
              </a:solidFill>
              <a:latin typeface="Segoe UI" panose="020B0502040204020203" pitchFamily="34" charset="0"/>
              <a:cs typeface="Segoe UI" panose="020B0502040204020203" pitchFamily="34" charset="0"/>
            </a:rPr>
            <a:t>DESFA certified as an Independent Transmission Operator under the 3</a:t>
          </a:r>
          <a:r>
            <a:rPr lang="en-US" sz="1100" baseline="30000">
              <a:solidFill>
                <a:srgbClr val="1E2B67"/>
              </a:solidFill>
              <a:latin typeface="Segoe UI" panose="020B0502040204020203" pitchFamily="34" charset="0"/>
              <a:cs typeface="Segoe UI" panose="020B0502040204020203" pitchFamily="34" charset="0"/>
            </a:rPr>
            <a:t>rd</a:t>
          </a:r>
          <a:r>
            <a:rPr lang="en-US" sz="1100">
              <a:solidFill>
                <a:srgbClr val="1E2B67"/>
              </a:solidFill>
              <a:latin typeface="Segoe UI" panose="020B0502040204020203" pitchFamily="34" charset="0"/>
              <a:cs typeface="Segoe UI" panose="020B0502040204020203" pitchFamily="34" charset="0"/>
            </a:rPr>
            <a:t> EU Energy Package</a:t>
          </a:r>
        </a:p>
        <a:p>
          <a:endParaRPr lang="en-US" sz="1100">
            <a:solidFill>
              <a:srgbClr val="1E2B67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856DEAF-9137-478C-A3A0-E1D4B9CF6F27}" type="parTrans" cxnId="{21AD2D0C-E84D-4277-8064-ED275FE7BC0F}">
      <dgm:prSet/>
      <dgm:spPr/>
      <dgm:t>
        <a:bodyPr/>
        <a:lstStyle/>
        <a:p>
          <a:endParaRPr lang="en-US"/>
        </a:p>
      </dgm:t>
    </dgm:pt>
    <dgm:pt modelId="{F7D9D6D8-A7A1-43A6-8A3E-37A54F91D75F}" type="sibTrans" cxnId="{21AD2D0C-E84D-4277-8064-ED275FE7BC0F}">
      <dgm:prSet/>
      <dgm:spPr/>
      <dgm:t>
        <a:bodyPr/>
        <a:lstStyle/>
        <a:p>
          <a:endParaRPr lang="en-US"/>
        </a:p>
      </dgm:t>
    </dgm:pt>
    <dgm:pt modelId="{B2315B52-BC4C-4EBD-866B-21ED6E789112}">
      <dgm:prSet phldrT="[Text]" custT="1"/>
      <dgm:spPr/>
      <dgm:t>
        <a:bodyPr/>
        <a:lstStyle/>
        <a:p>
          <a:r>
            <a:rPr lang="en-US" sz="1100">
              <a:solidFill>
                <a:srgbClr val="1E2B67"/>
              </a:solidFill>
              <a:latin typeface="Segoe UI" panose="020B0502040204020203" pitchFamily="34" charset="0"/>
              <a:cs typeface="Segoe UI" panose="020B0502040204020203" pitchFamily="34" charset="0"/>
            </a:rPr>
            <a:t>Privatization process is completed</a:t>
          </a:r>
        </a:p>
      </dgm:t>
    </dgm:pt>
    <dgm:pt modelId="{6EE81F4A-DAA4-42F4-AD15-AB16CEC497E9}" type="parTrans" cxnId="{8848F3E3-4F42-4D9A-9474-E74FCFBC5509}">
      <dgm:prSet/>
      <dgm:spPr/>
      <dgm:t>
        <a:bodyPr/>
        <a:lstStyle/>
        <a:p>
          <a:endParaRPr lang="en-US"/>
        </a:p>
      </dgm:t>
    </dgm:pt>
    <dgm:pt modelId="{ABEE11EF-4C50-4659-9FF1-1DD73103B8A4}" type="sibTrans" cxnId="{8848F3E3-4F42-4D9A-9474-E74FCFBC5509}">
      <dgm:prSet/>
      <dgm:spPr/>
      <dgm:t>
        <a:bodyPr/>
        <a:lstStyle/>
        <a:p>
          <a:endParaRPr lang="en-US"/>
        </a:p>
      </dgm:t>
    </dgm:pt>
    <dgm:pt modelId="{DA85B6A8-57C7-40F5-9612-C21BA7D8C98B}">
      <dgm:prSet phldrT="[Text]" custT="1"/>
      <dgm:spPr/>
      <dgm:t>
        <a:bodyPr/>
        <a:lstStyle/>
        <a:p>
          <a:r>
            <a:rPr lang="en-US" sz="1100">
              <a:solidFill>
                <a:srgbClr val="1E2B67"/>
              </a:solidFill>
              <a:latin typeface="Segoe UI" panose="020B0502040204020203" pitchFamily="34" charset="0"/>
              <a:cs typeface="Segoe UI" panose="020B0502040204020203" pitchFamily="34" charset="0"/>
            </a:rPr>
            <a:t>DESFA is certified as Ownership Unbundled Operator</a:t>
          </a:r>
        </a:p>
      </dgm:t>
    </dgm:pt>
    <dgm:pt modelId="{38A9563D-F8BF-4CCA-9F0A-2C32F20C5287}" type="parTrans" cxnId="{633D5647-90C6-445E-A115-6CE08C2DA705}">
      <dgm:prSet/>
      <dgm:spPr/>
      <dgm:t>
        <a:bodyPr/>
        <a:lstStyle/>
        <a:p>
          <a:endParaRPr lang="en-US"/>
        </a:p>
      </dgm:t>
    </dgm:pt>
    <dgm:pt modelId="{5DCF34E9-B7AA-4F7F-9F9D-905AFA41BF3B}" type="sibTrans" cxnId="{633D5647-90C6-445E-A115-6CE08C2DA705}">
      <dgm:prSet/>
      <dgm:spPr/>
      <dgm:t>
        <a:bodyPr/>
        <a:lstStyle/>
        <a:p>
          <a:endParaRPr lang="en-US"/>
        </a:p>
      </dgm:t>
    </dgm:pt>
    <dgm:pt modelId="{1F33EDB5-9FB2-4108-90BC-FEF098B715F3}" type="pres">
      <dgm:prSet presAssocID="{33FBC32A-7A06-424A-B182-F7B02D598665}" presName="Name0" presStyleCnt="0">
        <dgm:presLayoutVars>
          <dgm:dir/>
          <dgm:resizeHandles val="exact"/>
        </dgm:presLayoutVars>
      </dgm:prSet>
      <dgm:spPr/>
    </dgm:pt>
    <dgm:pt modelId="{B74DD0B9-E79F-4A77-B592-AA834B9FEE2C}" type="pres">
      <dgm:prSet presAssocID="{33FBC32A-7A06-424A-B182-F7B02D598665}" presName="arrow" presStyleLbl="bgShp" presStyleIdx="0" presStyleCnt="1" custScaleY="58093"/>
      <dgm:spPr/>
    </dgm:pt>
    <dgm:pt modelId="{394831CA-BE6C-4BC4-9803-C95FF7EE9619}" type="pres">
      <dgm:prSet presAssocID="{33FBC32A-7A06-424A-B182-F7B02D598665}" presName="points" presStyleCnt="0"/>
      <dgm:spPr/>
    </dgm:pt>
    <dgm:pt modelId="{5154384A-7977-4C6E-A436-CD8C8D1C52CA}" type="pres">
      <dgm:prSet presAssocID="{9145E110-8D03-4CB7-A8EE-68AE85729CC7}" presName="compositeA" presStyleCnt="0"/>
      <dgm:spPr/>
    </dgm:pt>
    <dgm:pt modelId="{719051C8-5615-4F96-96D4-5F9C69388B0A}" type="pres">
      <dgm:prSet presAssocID="{9145E110-8D03-4CB7-A8EE-68AE85729CC7}" presName="textA" presStyleLbl="revTx" presStyleIdx="0" presStyleCnt="4" custLinFactNeighborX="-464" custLinFactNeighborY="4492">
        <dgm:presLayoutVars>
          <dgm:bulletEnabled val="1"/>
        </dgm:presLayoutVars>
      </dgm:prSet>
      <dgm:spPr/>
    </dgm:pt>
    <dgm:pt modelId="{99A78417-432C-4EA9-A665-2908394CB7FF}" type="pres">
      <dgm:prSet presAssocID="{9145E110-8D03-4CB7-A8EE-68AE85729CC7}" presName="circleA" presStyleLbl="node1" presStyleIdx="0" presStyleCnt="4"/>
      <dgm:spPr/>
    </dgm:pt>
    <dgm:pt modelId="{D3F54E1B-0819-4EF0-A909-ED9558D87F7F}" type="pres">
      <dgm:prSet presAssocID="{9145E110-8D03-4CB7-A8EE-68AE85729CC7}" presName="spaceA" presStyleCnt="0"/>
      <dgm:spPr/>
    </dgm:pt>
    <dgm:pt modelId="{C119BCFA-F534-4AE0-8236-2C11AF9B4DF1}" type="pres">
      <dgm:prSet presAssocID="{FD79E49B-5D31-41AB-BE25-98CFBE6F8649}" presName="space" presStyleCnt="0"/>
      <dgm:spPr/>
    </dgm:pt>
    <dgm:pt modelId="{807894DE-483F-4624-8DB2-973550D0BF1E}" type="pres">
      <dgm:prSet presAssocID="{E4B78C3B-EAF4-477A-8852-8F55115B1FC1}" presName="compositeB" presStyleCnt="0"/>
      <dgm:spPr/>
    </dgm:pt>
    <dgm:pt modelId="{F487D39D-F98F-4AA1-93F8-991338335D77}" type="pres">
      <dgm:prSet presAssocID="{E4B78C3B-EAF4-477A-8852-8F55115B1FC1}" presName="textB" presStyleLbl="revTx" presStyleIdx="1" presStyleCnt="4" custLinFactNeighborX="-342" custLinFactNeighborY="-142">
        <dgm:presLayoutVars>
          <dgm:bulletEnabled val="1"/>
        </dgm:presLayoutVars>
      </dgm:prSet>
      <dgm:spPr/>
    </dgm:pt>
    <dgm:pt modelId="{30D9A699-258E-40F6-887C-A879959DA516}" type="pres">
      <dgm:prSet presAssocID="{E4B78C3B-EAF4-477A-8852-8F55115B1FC1}" presName="circleB" presStyleLbl="node1" presStyleIdx="1" presStyleCnt="4"/>
      <dgm:spPr/>
    </dgm:pt>
    <dgm:pt modelId="{112FD1DD-F2AB-4D69-BA98-F8041A5FEBCB}" type="pres">
      <dgm:prSet presAssocID="{E4B78C3B-EAF4-477A-8852-8F55115B1FC1}" presName="spaceB" presStyleCnt="0"/>
      <dgm:spPr/>
    </dgm:pt>
    <dgm:pt modelId="{B362AA26-460E-41BE-A34F-956BD6F5DACA}" type="pres">
      <dgm:prSet presAssocID="{F7D9D6D8-A7A1-43A6-8A3E-37A54F91D75F}" presName="space" presStyleCnt="0"/>
      <dgm:spPr/>
    </dgm:pt>
    <dgm:pt modelId="{C6DA6984-7AAD-49F5-9D51-4CB407AEB255}" type="pres">
      <dgm:prSet presAssocID="{B2315B52-BC4C-4EBD-866B-21ED6E789112}" presName="compositeA" presStyleCnt="0"/>
      <dgm:spPr/>
    </dgm:pt>
    <dgm:pt modelId="{916018F5-8ADD-44D4-BCC7-53DC531415D9}" type="pres">
      <dgm:prSet presAssocID="{B2315B52-BC4C-4EBD-866B-21ED6E789112}" presName="textA" presStyleLbl="revTx" presStyleIdx="2" presStyleCnt="4" custLinFactNeighborX="-661" custLinFactNeighborY="6428">
        <dgm:presLayoutVars>
          <dgm:bulletEnabled val="1"/>
        </dgm:presLayoutVars>
      </dgm:prSet>
      <dgm:spPr/>
    </dgm:pt>
    <dgm:pt modelId="{C26CB841-5DDC-48E0-8DC8-877B9D226B03}" type="pres">
      <dgm:prSet presAssocID="{B2315B52-BC4C-4EBD-866B-21ED6E789112}" presName="circleA" presStyleLbl="node1" presStyleIdx="2" presStyleCnt="4"/>
      <dgm:spPr/>
    </dgm:pt>
    <dgm:pt modelId="{D6F0CAF1-6282-4AF1-A378-4EFA047C36CC}" type="pres">
      <dgm:prSet presAssocID="{B2315B52-BC4C-4EBD-866B-21ED6E789112}" presName="spaceA" presStyleCnt="0"/>
      <dgm:spPr/>
    </dgm:pt>
    <dgm:pt modelId="{3099A918-3883-466C-9976-44F1C2F351EE}" type="pres">
      <dgm:prSet presAssocID="{ABEE11EF-4C50-4659-9FF1-1DD73103B8A4}" presName="space" presStyleCnt="0"/>
      <dgm:spPr/>
    </dgm:pt>
    <dgm:pt modelId="{D4EF61B6-4442-4E90-8E37-C46F63D05FBF}" type="pres">
      <dgm:prSet presAssocID="{DA85B6A8-57C7-40F5-9612-C21BA7D8C98B}" presName="compositeB" presStyleCnt="0"/>
      <dgm:spPr/>
    </dgm:pt>
    <dgm:pt modelId="{F9B3026B-383D-4BB8-B41E-48EF018EB534}" type="pres">
      <dgm:prSet presAssocID="{DA85B6A8-57C7-40F5-9612-C21BA7D8C98B}" presName="textB" presStyleLbl="revTx" presStyleIdx="3" presStyleCnt="4" custLinFactNeighborX="83" custLinFactNeighborY="-4477">
        <dgm:presLayoutVars>
          <dgm:bulletEnabled val="1"/>
        </dgm:presLayoutVars>
      </dgm:prSet>
      <dgm:spPr/>
    </dgm:pt>
    <dgm:pt modelId="{BE868813-E3F5-4440-9AA9-B3204CFA6A3A}" type="pres">
      <dgm:prSet presAssocID="{DA85B6A8-57C7-40F5-9612-C21BA7D8C98B}" presName="circleB" presStyleLbl="node1" presStyleIdx="3" presStyleCnt="4"/>
      <dgm:spPr/>
    </dgm:pt>
    <dgm:pt modelId="{AD7B0DDC-93E3-4616-B44A-1DF687B99214}" type="pres">
      <dgm:prSet presAssocID="{DA85B6A8-57C7-40F5-9612-C21BA7D8C98B}" presName="spaceB" presStyleCnt="0"/>
      <dgm:spPr/>
    </dgm:pt>
  </dgm:ptLst>
  <dgm:cxnLst>
    <dgm:cxn modelId="{21AD2D0C-E84D-4277-8064-ED275FE7BC0F}" srcId="{33FBC32A-7A06-424A-B182-F7B02D598665}" destId="{E4B78C3B-EAF4-477A-8852-8F55115B1FC1}" srcOrd="1" destOrd="0" parTransId="{F856DEAF-9137-478C-A3A0-E1D4B9CF6F27}" sibTransId="{F7D9D6D8-A7A1-43A6-8A3E-37A54F91D75F}"/>
    <dgm:cxn modelId="{D6C1D33C-16A3-4827-B0EC-0E3B301593C0}" srcId="{33FBC32A-7A06-424A-B182-F7B02D598665}" destId="{9145E110-8D03-4CB7-A8EE-68AE85729CC7}" srcOrd="0" destOrd="0" parTransId="{925515F6-849A-4043-A204-52B70DD72992}" sibTransId="{FD79E49B-5D31-41AB-BE25-98CFBE6F8649}"/>
    <dgm:cxn modelId="{633D5647-90C6-445E-A115-6CE08C2DA705}" srcId="{33FBC32A-7A06-424A-B182-F7B02D598665}" destId="{DA85B6A8-57C7-40F5-9612-C21BA7D8C98B}" srcOrd="3" destOrd="0" parTransId="{38A9563D-F8BF-4CCA-9F0A-2C32F20C5287}" sibTransId="{5DCF34E9-B7AA-4F7F-9F9D-905AFA41BF3B}"/>
    <dgm:cxn modelId="{A35F0955-48F3-45C5-AF5C-65BEB4E02E7B}" type="presOf" srcId="{DA85B6A8-57C7-40F5-9612-C21BA7D8C98B}" destId="{F9B3026B-383D-4BB8-B41E-48EF018EB534}" srcOrd="0" destOrd="0" presId="urn:microsoft.com/office/officeart/2005/8/layout/hProcess11"/>
    <dgm:cxn modelId="{64B1BD56-BCD5-4D97-9396-99C841D38ED0}" type="presOf" srcId="{E4B78C3B-EAF4-477A-8852-8F55115B1FC1}" destId="{F487D39D-F98F-4AA1-93F8-991338335D77}" srcOrd="0" destOrd="0" presId="urn:microsoft.com/office/officeart/2005/8/layout/hProcess11"/>
    <dgm:cxn modelId="{29C24E7E-228A-4AD1-8AC0-BBC269BB8C53}" type="presOf" srcId="{33FBC32A-7A06-424A-B182-F7B02D598665}" destId="{1F33EDB5-9FB2-4108-90BC-FEF098B715F3}" srcOrd="0" destOrd="0" presId="urn:microsoft.com/office/officeart/2005/8/layout/hProcess11"/>
    <dgm:cxn modelId="{46681DB3-6C5F-4DF5-834B-33F6400D38BD}" type="presOf" srcId="{B2315B52-BC4C-4EBD-866B-21ED6E789112}" destId="{916018F5-8ADD-44D4-BCC7-53DC531415D9}" srcOrd="0" destOrd="0" presId="urn:microsoft.com/office/officeart/2005/8/layout/hProcess11"/>
    <dgm:cxn modelId="{8848F3E3-4F42-4D9A-9474-E74FCFBC5509}" srcId="{33FBC32A-7A06-424A-B182-F7B02D598665}" destId="{B2315B52-BC4C-4EBD-866B-21ED6E789112}" srcOrd="2" destOrd="0" parTransId="{6EE81F4A-DAA4-42F4-AD15-AB16CEC497E9}" sibTransId="{ABEE11EF-4C50-4659-9FF1-1DD73103B8A4}"/>
    <dgm:cxn modelId="{D50D33F9-9C0D-430E-9F9F-22EA0852B6A9}" type="presOf" srcId="{9145E110-8D03-4CB7-A8EE-68AE85729CC7}" destId="{719051C8-5615-4F96-96D4-5F9C69388B0A}" srcOrd="0" destOrd="0" presId="urn:microsoft.com/office/officeart/2005/8/layout/hProcess11"/>
    <dgm:cxn modelId="{DCCD68E1-C974-4D2C-B979-1E6F98C17B42}" type="presParOf" srcId="{1F33EDB5-9FB2-4108-90BC-FEF098B715F3}" destId="{B74DD0B9-E79F-4A77-B592-AA834B9FEE2C}" srcOrd="0" destOrd="0" presId="urn:microsoft.com/office/officeart/2005/8/layout/hProcess11"/>
    <dgm:cxn modelId="{BC74B9BA-8DBC-4221-9782-A5DAA8AF1054}" type="presParOf" srcId="{1F33EDB5-9FB2-4108-90BC-FEF098B715F3}" destId="{394831CA-BE6C-4BC4-9803-C95FF7EE9619}" srcOrd="1" destOrd="0" presId="urn:microsoft.com/office/officeart/2005/8/layout/hProcess11"/>
    <dgm:cxn modelId="{B7A8B1BC-6B78-4EFD-9084-3FE1C60820A7}" type="presParOf" srcId="{394831CA-BE6C-4BC4-9803-C95FF7EE9619}" destId="{5154384A-7977-4C6E-A436-CD8C8D1C52CA}" srcOrd="0" destOrd="0" presId="urn:microsoft.com/office/officeart/2005/8/layout/hProcess11"/>
    <dgm:cxn modelId="{AF8DD138-0F8F-49FE-ACB9-7E4752686861}" type="presParOf" srcId="{5154384A-7977-4C6E-A436-CD8C8D1C52CA}" destId="{719051C8-5615-4F96-96D4-5F9C69388B0A}" srcOrd="0" destOrd="0" presId="urn:microsoft.com/office/officeart/2005/8/layout/hProcess11"/>
    <dgm:cxn modelId="{478825A1-57F4-4FDC-8DB1-3B0841082C8F}" type="presParOf" srcId="{5154384A-7977-4C6E-A436-CD8C8D1C52CA}" destId="{99A78417-432C-4EA9-A665-2908394CB7FF}" srcOrd="1" destOrd="0" presId="urn:microsoft.com/office/officeart/2005/8/layout/hProcess11"/>
    <dgm:cxn modelId="{D828CF33-331D-424B-91DD-D032E668D142}" type="presParOf" srcId="{5154384A-7977-4C6E-A436-CD8C8D1C52CA}" destId="{D3F54E1B-0819-4EF0-A909-ED9558D87F7F}" srcOrd="2" destOrd="0" presId="urn:microsoft.com/office/officeart/2005/8/layout/hProcess11"/>
    <dgm:cxn modelId="{EBD3D69C-58C2-4042-B83C-0CC9E405B83A}" type="presParOf" srcId="{394831CA-BE6C-4BC4-9803-C95FF7EE9619}" destId="{C119BCFA-F534-4AE0-8236-2C11AF9B4DF1}" srcOrd="1" destOrd="0" presId="urn:microsoft.com/office/officeart/2005/8/layout/hProcess11"/>
    <dgm:cxn modelId="{2082CB67-15FD-4D7F-B34D-A29E12D3E410}" type="presParOf" srcId="{394831CA-BE6C-4BC4-9803-C95FF7EE9619}" destId="{807894DE-483F-4624-8DB2-973550D0BF1E}" srcOrd="2" destOrd="0" presId="urn:microsoft.com/office/officeart/2005/8/layout/hProcess11"/>
    <dgm:cxn modelId="{EA09A99F-6EF7-4ECC-9C2D-C3D1A51BE0D2}" type="presParOf" srcId="{807894DE-483F-4624-8DB2-973550D0BF1E}" destId="{F487D39D-F98F-4AA1-93F8-991338335D77}" srcOrd="0" destOrd="0" presId="urn:microsoft.com/office/officeart/2005/8/layout/hProcess11"/>
    <dgm:cxn modelId="{8B261D46-8437-49C5-9A6A-40FB9D636F46}" type="presParOf" srcId="{807894DE-483F-4624-8DB2-973550D0BF1E}" destId="{30D9A699-258E-40F6-887C-A879959DA516}" srcOrd="1" destOrd="0" presId="urn:microsoft.com/office/officeart/2005/8/layout/hProcess11"/>
    <dgm:cxn modelId="{922E25CF-F036-4F03-B2C4-125E43C994D0}" type="presParOf" srcId="{807894DE-483F-4624-8DB2-973550D0BF1E}" destId="{112FD1DD-F2AB-4D69-BA98-F8041A5FEBCB}" srcOrd="2" destOrd="0" presId="urn:microsoft.com/office/officeart/2005/8/layout/hProcess11"/>
    <dgm:cxn modelId="{B5EC8C71-409E-43CD-9301-1B9B40D1799D}" type="presParOf" srcId="{394831CA-BE6C-4BC4-9803-C95FF7EE9619}" destId="{B362AA26-460E-41BE-A34F-956BD6F5DACA}" srcOrd="3" destOrd="0" presId="urn:microsoft.com/office/officeart/2005/8/layout/hProcess11"/>
    <dgm:cxn modelId="{F9FA3514-F9F0-4945-8C6F-06176B921F2B}" type="presParOf" srcId="{394831CA-BE6C-4BC4-9803-C95FF7EE9619}" destId="{C6DA6984-7AAD-49F5-9D51-4CB407AEB255}" srcOrd="4" destOrd="0" presId="urn:microsoft.com/office/officeart/2005/8/layout/hProcess11"/>
    <dgm:cxn modelId="{C92C3F3B-DA2D-42C1-AB5B-513E93C7F484}" type="presParOf" srcId="{C6DA6984-7AAD-49F5-9D51-4CB407AEB255}" destId="{916018F5-8ADD-44D4-BCC7-53DC531415D9}" srcOrd="0" destOrd="0" presId="urn:microsoft.com/office/officeart/2005/8/layout/hProcess11"/>
    <dgm:cxn modelId="{CD8836C3-8939-4479-A78C-2C7F76BCD1CB}" type="presParOf" srcId="{C6DA6984-7AAD-49F5-9D51-4CB407AEB255}" destId="{C26CB841-5DDC-48E0-8DC8-877B9D226B03}" srcOrd="1" destOrd="0" presId="urn:microsoft.com/office/officeart/2005/8/layout/hProcess11"/>
    <dgm:cxn modelId="{69DCBCA9-4897-43DF-9C85-F458F48F5C59}" type="presParOf" srcId="{C6DA6984-7AAD-49F5-9D51-4CB407AEB255}" destId="{D6F0CAF1-6282-4AF1-A378-4EFA047C36CC}" srcOrd="2" destOrd="0" presId="urn:microsoft.com/office/officeart/2005/8/layout/hProcess11"/>
    <dgm:cxn modelId="{B145F3CD-B76B-4393-BD2D-8BECFD7DB470}" type="presParOf" srcId="{394831CA-BE6C-4BC4-9803-C95FF7EE9619}" destId="{3099A918-3883-466C-9976-44F1C2F351EE}" srcOrd="5" destOrd="0" presId="urn:microsoft.com/office/officeart/2005/8/layout/hProcess11"/>
    <dgm:cxn modelId="{4A0EF39D-C9A8-4B15-B71D-C970574AC9F8}" type="presParOf" srcId="{394831CA-BE6C-4BC4-9803-C95FF7EE9619}" destId="{D4EF61B6-4442-4E90-8E37-C46F63D05FBF}" srcOrd="6" destOrd="0" presId="urn:microsoft.com/office/officeart/2005/8/layout/hProcess11"/>
    <dgm:cxn modelId="{60CF8429-E0F9-4C03-93F9-32786C62984E}" type="presParOf" srcId="{D4EF61B6-4442-4E90-8E37-C46F63D05FBF}" destId="{F9B3026B-383D-4BB8-B41E-48EF018EB534}" srcOrd="0" destOrd="0" presId="urn:microsoft.com/office/officeart/2005/8/layout/hProcess11"/>
    <dgm:cxn modelId="{40EEB216-6E8C-4E55-A53B-9B974E49E6A3}" type="presParOf" srcId="{D4EF61B6-4442-4E90-8E37-C46F63D05FBF}" destId="{BE868813-E3F5-4440-9AA9-B3204CFA6A3A}" srcOrd="1" destOrd="0" presId="urn:microsoft.com/office/officeart/2005/8/layout/hProcess11"/>
    <dgm:cxn modelId="{73D52CF8-0973-47B5-8DAD-894B4AC9031F}" type="presParOf" srcId="{D4EF61B6-4442-4E90-8E37-C46F63D05FBF}" destId="{AD7B0DDC-93E3-4616-B44A-1DF687B99214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4DD0B9-E79F-4A77-B592-AA834B9FEE2C}">
      <dsp:nvSpPr>
        <dsp:cNvPr id="0" name=""/>
        <dsp:cNvSpPr/>
      </dsp:nvSpPr>
      <dsp:spPr>
        <a:xfrm>
          <a:off x="0" y="1782424"/>
          <a:ext cx="9403045" cy="1079131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9051C8-5615-4F96-96D4-5F9C69388B0A}">
      <dsp:nvSpPr>
        <dsp:cNvPr id="0" name=""/>
        <dsp:cNvSpPr/>
      </dsp:nvSpPr>
      <dsp:spPr>
        <a:xfrm>
          <a:off x="0" y="83443"/>
          <a:ext cx="2037173" cy="1857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solidFill>
                <a:srgbClr val="1E2B67"/>
              </a:solidFill>
              <a:latin typeface="Segoe UI" panose="020B0502040204020203" pitchFamily="34" charset="0"/>
              <a:cs typeface="Segoe UI" panose="020B0502040204020203" pitchFamily="34" charset="0"/>
            </a:rPr>
            <a:t>DESFA is established</a:t>
          </a:r>
        </a:p>
      </dsp:txBody>
      <dsp:txXfrm>
        <a:off x="0" y="83443"/>
        <a:ext cx="2037173" cy="1857592"/>
      </dsp:txXfrm>
    </dsp:sp>
    <dsp:sp modelId="{99A78417-432C-4EA9-A665-2908394CB7FF}">
      <dsp:nvSpPr>
        <dsp:cNvPr id="0" name=""/>
        <dsp:cNvSpPr/>
      </dsp:nvSpPr>
      <dsp:spPr>
        <a:xfrm>
          <a:off x="790623" y="2089791"/>
          <a:ext cx="464398" cy="4643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87D39D-F98F-4AA1-93F8-991338335D77}">
      <dsp:nvSpPr>
        <dsp:cNvPr id="0" name=""/>
        <dsp:cNvSpPr/>
      </dsp:nvSpPr>
      <dsp:spPr>
        <a:xfrm>
          <a:off x="2136300" y="2783750"/>
          <a:ext cx="2037173" cy="1857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solidFill>
                <a:srgbClr val="1E2B67"/>
              </a:solidFill>
              <a:latin typeface="Segoe UI" panose="020B0502040204020203" pitchFamily="34" charset="0"/>
              <a:cs typeface="Segoe UI" panose="020B0502040204020203" pitchFamily="34" charset="0"/>
            </a:rPr>
            <a:t>DESFA certified as an Independent Transmission Operator under the 3</a:t>
          </a:r>
          <a:r>
            <a:rPr lang="en-US" sz="1100" kern="1200" baseline="30000">
              <a:solidFill>
                <a:srgbClr val="1E2B67"/>
              </a:solidFill>
              <a:latin typeface="Segoe UI" panose="020B0502040204020203" pitchFamily="34" charset="0"/>
              <a:cs typeface="Segoe UI" panose="020B0502040204020203" pitchFamily="34" charset="0"/>
            </a:rPr>
            <a:t>rd</a:t>
          </a:r>
          <a:r>
            <a:rPr lang="en-US" sz="1100" kern="1200">
              <a:solidFill>
                <a:srgbClr val="1E2B67"/>
              </a:solidFill>
              <a:latin typeface="Segoe UI" panose="020B0502040204020203" pitchFamily="34" charset="0"/>
              <a:cs typeface="Segoe UI" panose="020B0502040204020203" pitchFamily="34" charset="0"/>
            </a:rPr>
            <a:t> EU Energy Package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>
            <a:solidFill>
              <a:srgbClr val="1E2B67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136300" y="2783750"/>
        <a:ext cx="2037173" cy="1857592"/>
      </dsp:txXfrm>
    </dsp:sp>
    <dsp:sp modelId="{30D9A699-258E-40F6-887C-A879959DA516}">
      <dsp:nvSpPr>
        <dsp:cNvPr id="0" name=""/>
        <dsp:cNvSpPr/>
      </dsp:nvSpPr>
      <dsp:spPr>
        <a:xfrm>
          <a:off x="2929655" y="2089791"/>
          <a:ext cx="464398" cy="4643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6018F5-8ADD-44D4-BCC7-53DC531415D9}">
      <dsp:nvSpPr>
        <dsp:cNvPr id="0" name=""/>
        <dsp:cNvSpPr/>
      </dsp:nvSpPr>
      <dsp:spPr>
        <a:xfrm>
          <a:off x="4268833" y="119406"/>
          <a:ext cx="2037173" cy="1857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solidFill>
                <a:srgbClr val="1E2B67"/>
              </a:solidFill>
              <a:latin typeface="Segoe UI" panose="020B0502040204020203" pitchFamily="34" charset="0"/>
              <a:cs typeface="Segoe UI" panose="020B0502040204020203" pitchFamily="34" charset="0"/>
            </a:rPr>
            <a:t>Privatization process is completed</a:t>
          </a:r>
        </a:p>
      </dsp:txBody>
      <dsp:txXfrm>
        <a:off x="4268833" y="119406"/>
        <a:ext cx="2037173" cy="1857592"/>
      </dsp:txXfrm>
    </dsp:sp>
    <dsp:sp modelId="{C26CB841-5DDC-48E0-8DC8-877B9D226B03}">
      <dsp:nvSpPr>
        <dsp:cNvPr id="0" name=""/>
        <dsp:cNvSpPr/>
      </dsp:nvSpPr>
      <dsp:spPr>
        <a:xfrm>
          <a:off x="5068687" y="2089791"/>
          <a:ext cx="464398" cy="4643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B3026B-383D-4BB8-B41E-48EF018EB534}">
      <dsp:nvSpPr>
        <dsp:cNvPr id="0" name=""/>
        <dsp:cNvSpPr/>
      </dsp:nvSpPr>
      <dsp:spPr>
        <a:xfrm>
          <a:off x="6423022" y="2703224"/>
          <a:ext cx="2037173" cy="1857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solidFill>
                <a:srgbClr val="1E2B67"/>
              </a:solidFill>
              <a:latin typeface="Segoe UI" panose="020B0502040204020203" pitchFamily="34" charset="0"/>
              <a:cs typeface="Segoe UI" panose="020B0502040204020203" pitchFamily="34" charset="0"/>
            </a:rPr>
            <a:t>DESFA is certified as Ownership Unbundled Operator</a:t>
          </a:r>
        </a:p>
      </dsp:txBody>
      <dsp:txXfrm>
        <a:off x="6423022" y="2703224"/>
        <a:ext cx="2037173" cy="1857592"/>
      </dsp:txXfrm>
    </dsp:sp>
    <dsp:sp modelId="{BE868813-E3F5-4440-9AA9-B3204CFA6A3A}">
      <dsp:nvSpPr>
        <dsp:cNvPr id="0" name=""/>
        <dsp:cNvSpPr/>
      </dsp:nvSpPr>
      <dsp:spPr>
        <a:xfrm>
          <a:off x="7207719" y="2089791"/>
          <a:ext cx="464398" cy="4643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39C3D6-4A34-496B-9519-A7E3194C977D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4C1828-49C8-4B87-8A2D-03E785C8D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17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82D0B-6B82-4E1A-869A-E49BDCBBFF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1897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u="sng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14EC4-61D8-4B21-A678-942BBECCD4FC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3975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82D0B-6B82-4E1A-869A-E49BDCBBFF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75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6154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652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A6F5-58C9-4EF3-83E8-440F3C99817E}" type="datetime1">
              <a:rPr lang="el-GR" smtClean="0"/>
              <a:t>28/1/2021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F26F18C8-15EE-4B17-9404-B3F5548414FA}" type="slidenum">
              <a:rPr lang="el-GR" smtClean="0"/>
              <a:pPr/>
              <a:t>‹#›</a:t>
            </a:fld>
            <a:endParaRPr lang="el-GR"/>
          </a:p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9AD1-A51E-49A6-8F74-32F7E1D6831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3539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0C3DF-C090-47CB-B8A3-1F41600B2DC6}" type="datetimeFigureOut">
              <a:rPr lang="el-GR" smtClean="0"/>
              <a:t>28/1/2021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9AD1-A51E-49A6-8F74-32F7E1D6831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8952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B9D1B55F-7220-4803-92B6-85CF39C670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913510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2" name="Diapositiva think-cell" r:id="rId5" imgW="473" imgH="476" progId="TCLayout.ActiveDocument.1">
                  <p:embed/>
                </p:oleObj>
              </mc:Choice>
              <mc:Fallback>
                <p:oleObj name="Diapositiva think-cell" r:id="rId5" imgW="473" imgH="47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B9D1B55F-7220-4803-92B6-85CF39C670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53F09B11-C045-4E8F-9CBE-9C2AB4E0302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b="0" i="0" baseline="0">
              <a:latin typeface="Calibri" panose="020F0502020204030204" pitchFamily="34" charset="0"/>
              <a:ea typeface="+mj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70ECDA-F3BC-4E1E-8B86-42671899B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467360"/>
            <a:ext cx="11522075" cy="80105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lnSpc>
                <a:spcPct val="100000"/>
              </a:lnSpc>
              <a:defRPr sz="1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2270ECDA-F3BC-4E1E-8B86-42671899B3C6}"/>
              </a:ext>
            </a:extLst>
          </p:cNvPr>
          <p:cNvSpPr txBox="1">
            <a:spLocks/>
          </p:cNvSpPr>
          <p:nvPr userDrawn="1"/>
        </p:nvSpPr>
        <p:spPr>
          <a:xfrm>
            <a:off x="6072375" y="6517340"/>
            <a:ext cx="534613" cy="2599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fld id="{8BFB671F-F22C-4740-8A33-FA3BE178A03C}" type="slidenum">
              <a:rPr lang="el-GR" sz="900" smtClean="0"/>
              <a:pPr algn="ctr"/>
              <a:t>‹#›</a:t>
            </a:fld>
            <a:endParaRPr lang="el-GR" sz="900"/>
          </a:p>
        </p:txBody>
      </p:sp>
    </p:spTree>
    <p:extLst>
      <p:ext uri="{BB962C8B-B14F-4D97-AF65-F5344CB8AC3E}">
        <p14:creationId xmlns:p14="http://schemas.microsoft.com/office/powerpoint/2010/main" val="2482991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9418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" y="-1"/>
            <a:ext cx="12190985" cy="685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120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" y="-1"/>
            <a:ext cx="12190986" cy="685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52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  <p:sldLayoutId id="214748366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12189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409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tags" Target="../tags/tag4.xml"/><Relationship Id="rId7" Type="http://schemas.openxmlformats.org/officeDocument/2006/relationships/image" Target="../media/image3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437F3B-A659-402F-B41A-0E7F18529DBA}"/>
              </a:ext>
            </a:extLst>
          </p:cNvPr>
          <p:cNvSpPr txBox="1"/>
          <p:nvPr/>
        </p:nvSpPr>
        <p:spPr>
          <a:xfrm>
            <a:off x="3945833" y="579178"/>
            <a:ext cx="7963284" cy="421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l-GR"/>
              <a:t> </a:t>
            </a:r>
            <a:endParaRPr lang="en-US" sz="1050" i="1">
              <a:solidFill>
                <a:srgbClr val="1E296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D77CA9-690B-43CB-A58F-323DE920A646}"/>
              </a:ext>
            </a:extLst>
          </p:cNvPr>
          <p:cNvSpPr txBox="1"/>
          <p:nvPr/>
        </p:nvSpPr>
        <p:spPr>
          <a:xfrm>
            <a:off x="0" y="92766"/>
            <a:ext cx="12192000" cy="1506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endParaRPr lang="en-US" sz="800" b="1">
              <a:solidFill>
                <a:srgbClr val="1E2967"/>
              </a:solidFill>
              <a:latin typeface="Segoe UI" panose="020B0502040204020203" pitchFamily="34" charset="0"/>
              <a:ea typeface="Lato Thin" panose="020F050202020403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b="1">
                <a:solidFill>
                  <a:srgbClr val="1E2967"/>
                </a:solidFill>
                <a:latin typeface="Segoe UI" panose="020B0502040204020203" pitchFamily="34" charset="0"/>
                <a:ea typeface="Lato Thin" panose="020F0502020204030203" pitchFamily="34" charset="0"/>
                <a:cs typeface="Segoe UI" panose="020B0502040204020203" pitchFamily="34" charset="0"/>
              </a:rPr>
              <a:t>The role of a “natural gas transporter” in the energy transition</a:t>
            </a:r>
          </a:p>
          <a:p>
            <a:pPr algn="ctr"/>
            <a:endParaRPr lang="en-US" sz="1050">
              <a:solidFill>
                <a:srgbClr val="1E2967"/>
              </a:solidFill>
              <a:latin typeface="Segoe UI" panose="020B0502040204020203" pitchFamily="34" charset="0"/>
              <a:ea typeface="Lato Thin" panose="020F050202020403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1600">
                <a:solidFill>
                  <a:srgbClr val="1E2967"/>
                </a:solidFill>
                <a:latin typeface="Segoe UI" panose="020B0502040204020203" pitchFamily="34" charset="0"/>
                <a:ea typeface="Lato Thin" panose="020F0502020204030203" pitchFamily="34" charset="0"/>
                <a:cs typeface="Segoe UI" panose="020B0502040204020203" pitchFamily="34" charset="0"/>
              </a:rPr>
              <a:t>Gerasimos Avlonitis </a:t>
            </a:r>
          </a:p>
          <a:p>
            <a:pPr algn="ctr"/>
            <a:r>
              <a:rPr lang="en-US" sz="1200">
                <a:solidFill>
                  <a:srgbClr val="1E2967"/>
                </a:solidFill>
                <a:latin typeface="Segoe UI" panose="020B0502040204020203" pitchFamily="34" charset="0"/>
                <a:ea typeface="Lato Thin" panose="020F0502020204030203" pitchFamily="34" charset="0"/>
                <a:cs typeface="Segoe UI" panose="020B0502040204020203" pitchFamily="34" charset="0"/>
              </a:rPr>
              <a:t>Market Development Manager, Member of the </a:t>
            </a:r>
            <a:r>
              <a:rPr lang="en-US" sz="1200" err="1">
                <a:solidFill>
                  <a:srgbClr val="1E2967"/>
                </a:solidFill>
                <a:latin typeface="Segoe UI" panose="020B0502040204020203" pitchFamily="34" charset="0"/>
                <a:ea typeface="Lato Thin" panose="020F0502020204030203" pitchFamily="34" charset="0"/>
                <a:cs typeface="Segoe UI" panose="020B0502040204020203" pitchFamily="34" charset="0"/>
              </a:rPr>
              <a:t>BoD</a:t>
            </a:r>
            <a:r>
              <a:rPr lang="en-US" sz="1200">
                <a:solidFill>
                  <a:srgbClr val="1E2967"/>
                </a:solidFill>
                <a:latin typeface="Segoe UI" panose="020B0502040204020203" pitchFamily="34" charset="0"/>
                <a:ea typeface="Lato Thin" panose="020F0502020204030203" pitchFamily="34" charset="0"/>
                <a:cs typeface="Segoe UI" panose="020B0502040204020203" pitchFamily="34" charset="0"/>
              </a:rPr>
              <a:t> of the Hellenic Energy Exchange</a:t>
            </a:r>
          </a:p>
          <a:p>
            <a:pPr algn="ctr"/>
            <a:endParaRPr lang="en-US" sz="1400" i="1">
              <a:solidFill>
                <a:srgbClr val="1E296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1100">
                <a:solidFill>
                  <a:srgbClr val="1E296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  <a:r>
              <a:rPr lang="en-US" sz="1100" baseline="30000">
                <a:solidFill>
                  <a:srgbClr val="1E296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</a:t>
            </a:r>
            <a:r>
              <a:rPr lang="en-US" sz="1100">
                <a:solidFill>
                  <a:srgbClr val="1E296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100" err="1">
                <a:solidFill>
                  <a:srgbClr val="1E296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EUSAIR</a:t>
            </a:r>
            <a:r>
              <a:rPr lang="en-US" sz="1100">
                <a:solidFill>
                  <a:srgbClr val="1E296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Forum | 28-29.01.2021</a:t>
            </a:r>
            <a:endParaRPr lang="en-US" sz="1400">
              <a:solidFill>
                <a:srgbClr val="1E2967"/>
              </a:solidFill>
              <a:latin typeface="Segoe UI" panose="020B0502040204020203" pitchFamily="34" charset="0"/>
              <a:ea typeface="Lato Thin" panose="020F050202020403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017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16030C-E259-4848-99BE-1E938EC6350E}"/>
              </a:ext>
            </a:extLst>
          </p:cNvPr>
          <p:cNvSpPr txBox="1"/>
          <p:nvPr/>
        </p:nvSpPr>
        <p:spPr>
          <a:xfrm>
            <a:off x="248456" y="332656"/>
            <a:ext cx="8568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kern="0">
                <a:solidFill>
                  <a:srgbClr val="1E2B6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Hellenic Gas Transmission System Operator (DESFA)</a:t>
            </a:r>
            <a:endParaRPr lang="el-GR" sz="1600" b="1" kern="0">
              <a:solidFill>
                <a:srgbClr val="1E2B6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91216" y="2991651"/>
            <a:ext cx="9403045" cy="4699702"/>
            <a:chOff x="1011377" y="1375441"/>
            <a:chExt cx="9403045" cy="4699702"/>
          </a:xfrm>
        </p:grpSpPr>
        <p:grpSp>
          <p:nvGrpSpPr>
            <p:cNvPr id="5" name="Group 4"/>
            <p:cNvGrpSpPr/>
            <p:nvPr/>
          </p:nvGrpSpPr>
          <p:grpSpPr>
            <a:xfrm>
              <a:off x="1011377" y="1375441"/>
              <a:ext cx="9403045" cy="4643981"/>
              <a:chOff x="622796" y="1132682"/>
              <a:chExt cx="7837318" cy="4063996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6825274" y="2606555"/>
                <a:ext cx="5482" cy="35654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H="1">
                <a:off x="3234298" y="2519938"/>
                <a:ext cx="1" cy="4431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9" name="Diagram 8"/>
              <p:cNvGraphicFramePr/>
              <p:nvPr>
                <p:extLst>
                  <p:ext uri="{D42A27DB-BD31-4B8C-83A1-F6EECF244321}">
                    <p14:modId xmlns:p14="http://schemas.microsoft.com/office/powerpoint/2010/main" val="3658214682"/>
                  </p:ext>
                </p:extLst>
              </p:nvPr>
            </p:nvGraphicFramePr>
            <p:xfrm>
              <a:off x="622796" y="1132682"/>
              <a:ext cx="7837318" cy="406399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sp>
            <p:nvSpPr>
              <p:cNvPr id="10" name="TextBox 9"/>
              <p:cNvSpPr txBox="1"/>
              <p:nvPr/>
            </p:nvSpPr>
            <p:spPr>
              <a:xfrm>
                <a:off x="955438" y="3572643"/>
                <a:ext cx="1079879" cy="246221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March 2007</a:t>
                </a:r>
                <a:endParaRPr lang="el-GR" sz="1000" b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 flipH="1">
                <a:off x="1467434" y="3385798"/>
                <a:ext cx="4015" cy="25105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2694359" y="2498819"/>
                <a:ext cx="1079879" cy="215471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September 2014</a:t>
                </a:r>
                <a:endParaRPr lang="el-GR" sz="1000" b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380988" y="3568828"/>
                <a:ext cx="1403845" cy="215471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December 2018</a:t>
                </a:r>
                <a:endParaRPr lang="el-GR" sz="1000" b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14" name="Straight Connector 13"/>
              <p:cNvCxnSpPr>
                <a:cxnSpLocks/>
                <a:endCxn id="13" idx="0"/>
              </p:cNvCxnSpPr>
              <p:nvPr/>
            </p:nvCxnSpPr>
            <p:spPr>
              <a:xfrm>
                <a:off x="5082911" y="3251812"/>
                <a:ext cx="0" cy="31701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6294022" y="2483444"/>
                <a:ext cx="1223066" cy="246221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December  2018</a:t>
                </a:r>
                <a:endParaRPr lang="el-GR" sz="1000" b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6" name="Right Brace 5"/>
            <p:cNvSpPr/>
            <p:nvPr/>
          </p:nvSpPr>
          <p:spPr>
            <a:xfrm rot="5400000">
              <a:off x="7109333" y="5215454"/>
              <a:ext cx="112883" cy="1606495"/>
            </a:xfrm>
            <a:prstGeom prst="rightBrace">
              <a:avLst>
                <a:gd name="adj1" fmla="val 27678"/>
                <a:gd name="adj2" fmla="val 50000"/>
              </a:avLst>
            </a:prstGeom>
            <a:no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0C2A971-4730-4475-AD94-2C517CB5F553}"/>
              </a:ext>
            </a:extLst>
          </p:cNvPr>
          <p:cNvSpPr txBox="1"/>
          <p:nvPr/>
        </p:nvSpPr>
        <p:spPr>
          <a:xfrm>
            <a:off x="645862" y="1214632"/>
            <a:ext cx="5888804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2"/>
                </a:solidFill>
              </a:rPr>
              <a:t>Established in March 2007, DESFA owns and operates the Greek </a:t>
            </a:r>
            <a:r>
              <a:rPr lang="en-US" sz="1400" b="1">
                <a:solidFill>
                  <a:schemeClr val="tx2"/>
                </a:solidFill>
              </a:rPr>
              <a:t>National Natural Gas System (</a:t>
            </a:r>
            <a:r>
              <a:rPr lang="en-US" sz="1400" b="1" err="1">
                <a:solidFill>
                  <a:schemeClr val="tx2"/>
                </a:solidFill>
              </a:rPr>
              <a:t>NNGS</a:t>
            </a:r>
            <a:r>
              <a:rPr lang="en-US" sz="1400" b="1">
                <a:solidFill>
                  <a:schemeClr val="tx2"/>
                </a:solidFill>
              </a:rPr>
              <a:t>)</a:t>
            </a:r>
            <a:r>
              <a:rPr lang="en-US" sz="1400">
                <a:solidFill>
                  <a:schemeClr val="tx2"/>
                </a:solidFill>
              </a:rPr>
              <a:t>, which consists of the </a:t>
            </a:r>
            <a:r>
              <a:rPr lang="en-US" sz="1400" b="1">
                <a:solidFill>
                  <a:schemeClr val="tx2"/>
                </a:solidFill>
              </a:rPr>
              <a:t>National Natural Gas Transmission System </a:t>
            </a:r>
            <a:r>
              <a:rPr lang="en-US" sz="1400">
                <a:solidFill>
                  <a:schemeClr val="tx2"/>
                </a:solidFill>
              </a:rPr>
              <a:t>&amp; the </a:t>
            </a:r>
            <a:r>
              <a:rPr lang="en-US" sz="1400" b="1">
                <a:solidFill>
                  <a:schemeClr val="tx2"/>
                </a:solidFill>
              </a:rPr>
              <a:t>LNG Terminal </a:t>
            </a:r>
            <a:r>
              <a:rPr lang="en-US" sz="1400">
                <a:solidFill>
                  <a:schemeClr val="tx2"/>
                </a:solidFill>
              </a:rPr>
              <a:t>in the islet of </a:t>
            </a:r>
            <a:r>
              <a:rPr lang="en-US" sz="1400" err="1">
                <a:solidFill>
                  <a:schemeClr val="tx2"/>
                </a:solidFill>
              </a:rPr>
              <a:t>Revithoussa</a:t>
            </a:r>
            <a:r>
              <a:rPr lang="en-US" sz="1400">
                <a:solidFill>
                  <a:schemeClr val="tx2"/>
                </a:solidFill>
              </a:rPr>
              <a:t>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2"/>
                </a:solidFill>
              </a:rPr>
              <a:t>After the completion of a privatization process in the 20th of December 2018, DESFA was certified as an </a:t>
            </a:r>
            <a:r>
              <a:rPr lang="en-US" sz="1400" b="1">
                <a:solidFill>
                  <a:schemeClr val="tx2"/>
                </a:solidFill>
              </a:rPr>
              <a:t>Ownership Unbundled Operator </a:t>
            </a:r>
            <a:r>
              <a:rPr lang="en-US" sz="1400">
                <a:solidFill>
                  <a:schemeClr val="tx2"/>
                </a:solidFill>
              </a:rPr>
              <a:t>under the 3rd EU Energy Package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2"/>
                </a:solidFill>
              </a:rPr>
              <a:t>DESFA operates, maintains and develops the National Natural Gas System in a safe, reliable and economically efficient way and offers </a:t>
            </a:r>
            <a:r>
              <a:rPr lang="en-US" sz="1400" b="1">
                <a:solidFill>
                  <a:schemeClr val="tx2"/>
                </a:solidFill>
              </a:rPr>
              <a:t>(a) regulated Third Party Access services </a:t>
            </a:r>
            <a:r>
              <a:rPr lang="en-US" sz="1400">
                <a:solidFill>
                  <a:schemeClr val="tx2"/>
                </a:solidFill>
              </a:rPr>
              <a:t>in a transparent and non-discriminatory way and </a:t>
            </a:r>
            <a:r>
              <a:rPr lang="en-US" sz="1400" b="1">
                <a:solidFill>
                  <a:schemeClr val="tx2"/>
                </a:solidFill>
              </a:rPr>
              <a:t>(b) a range of non-regulated services</a:t>
            </a:r>
            <a:r>
              <a:rPr lang="en-US" sz="1400">
                <a:solidFill>
                  <a:schemeClr val="tx2"/>
                </a:solidFill>
              </a:rPr>
              <a:t> to a number of national and international clients</a:t>
            </a:r>
          </a:p>
          <a:p>
            <a:pPr marL="285750" indent="-285750">
              <a:buFontTx/>
              <a:buChar char="-"/>
            </a:pPr>
            <a:endParaRPr lang="en-US" sz="140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8FF30AC-B2B6-474C-BEF7-0D23DC5F51B1}"/>
              </a:ext>
            </a:extLst>
          </p:cNvPr>
          <p:cNvGrpSpPr/>
          <p:nvPr/>
        </p:nvGrpSpPr>
        <p:grpSpPr>
          <a:xfrm>
            <a:off x="7510749" y="1018610"/>
            <a:ext cx="2739809" cy="1911266"/>
            <a:chOff x="1520328" y="824154"/>
            <a:chExt cx="5536644" cy="404097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C29CD25E-A317-4F8E-A4C4-85D4415CAA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10612" b="26218"/>
            <a:stretch/>
          </p:blipFill>
          <p:spPr>
            <a:xfrm>
              <a:off x="1540813" y="824154"/>
              <a:ext cx="5516159" cy="4040971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3CD63D0-DEAD-4ED3-8423-4A05082D152E}"/>
                </a:ext>
              </a:extLst>
            </p:cNvPr>
            <p:cNvSpPr/>
            <p:nvPr/>
          </p:nvSpPr>
          <p:spPr>
            <a:xfrm>
              <a:off x="1520328" y="4362680"/>
              <a:ext cx="407624" cy="3855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897F22A5-A41B-4356-AF4C-B1A70DF22B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96951" y="3047718"/>
            <a:ext cx="3242664" cy="65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6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16030C-E259-4848-99BE-1E938EC6350E}"/>
              </a:ext>
            </a:extLst>
          </p:cNvPr>
          <p:cNvSpPr txBox="1"/>
          <p:nvPr/>
        </p:nvSpPr>
        <p:spPr>
          <a:xfrm>
            <a:off x="216545" y="321757"/>
            <a:ext cx="8568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>
                <a:solidFill>
                  <a:srgbClr val="1E2B6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DESFA at a glance</a:t>
            </a:r>
            <a:endParaRPr lang="el-GR" sz="1600" b="1" kern="0">
              <a:solidFill>
                <a:srgbClr val="1E2B6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Rectangle 75"/>
          <p:cNvSpPr/>
          <p:nvPr/>
        </p:nvSpPr>
        <p:spPr>
          <a:xfrm>
            <a:off x="186877" y="1905389"/>
            <a:ext cx="4303194" cy="1077218"/>
          </a:xfrm>
          <a:prstGeom prst="rect">
            <a:avLst/>
          </a:prstGeom>
          <a:ln>
            <a:noFill/>
            <a:prstDash val="dash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9C31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1E2B67"/>
              </a:solidFill>
              <a:effectLst/>
              <a:uLnTx/>
              <a:uFillTx/>
              <a:latin typeface="Calibri" panose="020F0502020204030204"/>
              <a:ea typeface="+mn-ea"/>
              <a:cs typeface="Segoe UI" panose="020B0502040204020203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9C31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1E2B67"/>
              </a:solidFill>
              <a:effectLst/>
              <a:uLnTx/>
              <a:uFillTx/>
              <a:latin typeface="Calibri" panose="020F0502020204030204"/>
              <a:ea typeface="+mn-ea"/>
              <a:cs typeface="Segoe UI" panose="020B0502040204020203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9C31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1E2B67"/>
              </a:solidFill>
              <a:effectLst/>
              <a:uLnTx/>
              <a:uFillTx/>
              <a:latin typeface="Calibri" panose="020F0502020204030204"/>
              <a:ea typeface="+mn-ea"/>
              <a:cs typeface="Segoe UI" panose="020B0502040204020203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9C31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1E2B67"/>
              </a:solidFill>
              <a:effectLst/>
              <a:uLnTx/>
              <a:uFillTx/>
              <a:latin typeface="Calibri" panose="020F0502020204030204"/>
              <a:ea typeface="+mn-ea"/>
              <a:cs typeface="Segoe UI" panose="020B0502040204020203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67628" y="4969556"/>
            <a:ext cx="1894659" cy="1005403"/>
            <a:chOff x="3039126" y="2803840"/>
            <a:chExt cx="1894659" cy="1005403"/>
          </a:xfrm>
        </p:grpSpPr>
        <p:sp>
          <p:nvSpPr>
            <p:cNvPr id="55" name="TextBox 185">
              <a:extLst>
                <a:ext uri="{FF2B5EF4-FFF2-40B4-BE49-F238E27FC236}">
                  <a16:creationId xmlns:a16="http://schemas.microsoft.com/office/drawing/2014/main" id="{2A7A755A-3218-E545-8F46-8C3FD8456669}"/>
                </a:ext>
              </a:extLst>
            </p:cNvPr>
            <p:cNvSpPr txBox="1"/>
            <p:nvPr/>
          </p:nvSpPr>
          <p:spPr>
            <a:xfrm>
              <a:off x="3039126" y="2803840"/>
              <a:ext cx="1894659" cy="1005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kern="0">
                  <a:solidFill>
                    <a:srgbClr val="4472C4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2000" b="1" kern="0">
                  <a:solidFill>
                    <a:srgbClr val="4472C4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€217M</a:t>
              </a:r>
              <a:endPara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2019 Regulated Revenues</a:t>
              </a:r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3230455" y="3248852"/>
              <a:ext cx="15120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FC65B20-2BAF-43D0-B6E5-AD53A297B375}"/>
              </a:ext>
            </a:extLst>
          </p:cNvPr>
          <p:cNvGrpSpPr/>
          <p:nvPr/>
        </p:nvGrpSpPr>
        <p:grpSpPr>
          <a:xfrm>
            <a:off x="-17897" y="2027349"/>
            <a:ext cx="3111721" cy="2866106"/>
            <a:chOff x="-3742" y="1672764"/>
            <a:chExt cx="3111721" cy="2866106"/>
          </a:xfrm>
        </p:grpSpPr>
        <p:sp>
          <p:nvSpPr>
            <p:cNvPr id="79" name="Rounded Rectangle 78"/>
            <p:cNvSpPr/>
            <p:nvPr/>
          </p:nvSpPr>
          <p:spPr>
            <a:xfrm>
              <a:off x="310148" y="1672764"/>
              <a:ext cx="2609112" cy="2866106"/>
            </a:xfrm>
            <a:prstGeom prst="roundRect">
              <a:avLst/>
            </a:prstGeom>
            <a:solidFill>
              <a:schemeClr val="accent1">
                <a:alpha val="1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2" name="Chart 11"/>
            <p:cNvGraphicFramePr/>
            <p:nvPr>
              <p:extLst>
                <p:ext uri="{D42A27DB-BD31-4B8C-83A1-F6EECF244321}">
                  <p14:modId xmlns:p14="http://schemas.microsoft.com/office/powerpoint/2010/main" val="1821352823"/>
                </p:ext>
              </p:extLst>
            </p:nvPr>
          </p:nvGraphicFramePr>
          <p:xfrm>
            <a:off x="-3742" y="2537983"/>
            <a:ext cx="3111721" cy="187969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9" name="Group 8"/>
            <p:cNvGrpSpPr/>
            <p:nvPr/>
          </p:nvGrpSpPr>
          <p:grpSpPr>
            <a:xfrm>
              <a:off x="403176" y="1792974"/>
              <a:ext cx="2297882" cy="759182"/>
              <a:chOff x="1149671" y="2317946"/>
              <a:chExt cx="2297882" cy="759182"/>
            </a:xfrm>
          </p:grpSpPr>
          <p:sp>
            <p:nvSpPr>
              <p:cNvPr id="58" name="TextBox 185">
                <a:extLst>
                  <a:ext uri="{FF2B5EF4-FFF2-40B4-BE49-F238E27FC236}">
                    <a16:creationId xmlns:a16="http://schemas.microsoft.com/office/drawing/2014/main" id="{2A7A755A-3218-E545-8F46-8C3FD8456669}"/>
                  </a:ext>
                </a:extLst>
              </p:cNvPr>
              <p:cNvSpPr txBox="1"/>
              <p:nvPr/>
            </p:nvSpPr>
            <p:spPr>
              <a:xfrm>
                <a:off x="1149671" y="2317946"/>
                <a:ext cx="2297882" cy="7591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400" b="1" kern="0">
                    <a:solidFill>
                      <a:srgbClr val="4472C4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2000" b="1" kern="0">
                    <a:solidFill>
                      <a:srgbClr val="4472C4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€761M</a:t>
                </a:r>
                <a:endPara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Segoe UI" panose="020B0502040204020203" pitchFamily="34" charset="0"/>
                    <a:cs typeface="Segoe UI" panose="020B0502040204020203" pitchFamily="34" charset="0"/>
                  </a:rPr>
                  <a:t>Regulated Asset Base</a:t>
                </a:r>
              </a:p>
            </p:txBody>
          </p:sp>
          <p:cxnSp>
            <p:nvCxnSpPr>
              <p:cNvPr id="60" name="Straight Connector 59"/>
              <p:cNvCxnSpPr/>
              <p:nvPr/>
            </p:nvCxnSpPr>
            <p:spPr>
              <a:xfrm>
                <a:off x="1351283" y="2788499"/>
                <a:ext cx="1833785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1" name="Group 60"/>
          <p:cNvGrpSpPr/>
          <p:nvPr/>
        </p:nvGrpSpPr>
        <p:grpSpPr>
          <a:xfrm>
            <a:off x="8394089" y="1606642"/>
            <a:ext cx="1894659" cy="851515"/>
            <a:chOff x="3039126" y="2803840"/>
            <a:chExt cx="1894659" cy="851515"/>
          </a:xfrm>
        </p:grpSpPr>
        <p:sp>
          <p:nvSpPr>
            <p:cNvPr id="62" name="TextBox 185">
              <a:extLst>
                <a:ext uri="{FF2B5EF4-FFF2-40B4-BE49-F238E27FC236}">
                  <a16:creationId xmlns:a16="http://schemas.microsoft.com/office/drawing/2014/main" id="{2A7A755A-3218-E545-8F46-8C3FD8456669}"/>
                </a:ext>
              </a:extLst>
            </p:cNvPr>
            <p:cNvSpPr txBox="1"/>
            <p:nvPr/>
          </p:nvSpPr>
          <p:spPr>
            <a:xfrm>
              <a:off x="3039126" y="2803840"/>
              <a:ext cx="1894659" cy="851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kern="0">
                  <a:solidFill>
                    <a:srgbClr val="4472C4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1.466 km</a:t>
              </a:r>
              <a:endParaRPr kumimoji="0" lang="en-US" b="1" i="0" u="none" strike="noStrike" kern="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High-pressure pipelines</a:t>
              </a:r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3230455" y="3175966"/>
              <a:ext cx="15120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638123" y="1238232"/>
            <a:ext cx="1894659" cy="713016"/>
            <a:chOff x="3039126" y="2803840"/>
            <a:chExt cx="1894659" cy="713016"/>
          </a:xfrm>
        </p:grpSpPr>
        <p:sp>
          <p:nvSpPr>
            <p:cNvPr id="65" name="TextBox 185">
              <a:extLst>
                <a:ext uri="{FF2B5EF4-FFF2-40B4-BE49-F238E27FC236}">
                  <a16:creationId xmlns:a16="http://schemas.microsoft.com/office/drawing/2014/main" id="{2A7A755A-3218-E545-8F46-8C3FD8456669}"/>
                </a:ext>
              </a:extLst>
            </p:cNvPr>
            <p:cNvSpPr txBox="1"/>
            <p:nvPr/>
          </p:nvSpPr>
          <p:spPr>
            <a:xfrm>
              <a:off x="3039126" y="2803840"/>
              <a:ext cx="1894659" cy="713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>
                  <a:solidFill>
                    <a:srgbClr val="4472C4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470 people</a:t>
              </a:r>
              <a:endPara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Personnel</a:t>
              </a:r>
            </a:p>
          </p:txBody>
        </p:sp>
        <p:cxnSp>
          <p:nvCxnSpPr>
            <p:cNvPr id="66" name="Straight Connector 65"/>
            <p:cNvCxnSpPr/>
            <p:nvPr/>
          </p:nvCxnSpPr>
          <p:spPr>
            <a:xfrm>
              <a:off x="3230455" y="3168724"/>
              <a:ext cx="15120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8527853" y="3691690"/>
            <a:ext cx="1894659" cy="902811"/>
            <a:chOff x="3039126" y="2803840"/>
            <a:chExt cx="1894659" cy="902811"/>
          </a:xfrm>
        </p:grpSpPr>
        <p:sp>
          <p:nvSpPr>
            <p:cNvPr id="68" name="TextBox 185">
              <a:extLst>
                <a:ext uri="{FF2B5EF4-FFF2-40B4-BE49-F238E27FC236}">
                  <a16:creationId xmlns:a16="http://schemas.microsoft.com/office/drawing/2014/main" id="{2A7A755A-3218-E545-8F46-8C3FD8456669}"/>
                </a:ext>
              </a:extLst>
            </p:cNvPr>
            <p:cNvSpPr txBox="1"/>
            <p:nvPr/>
          </p:nvSpPr>
          <p:spPr>
            <a:xfrm>
              <a:off x="3039126" y="2803840"/>
              <a:ext cx="1894659" cy="902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kern="0">
                  <a:solidFill>
                    <a:srgbClr val="4472C4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  <a:endParaRPr kumimoji="0" lang="en-US" b="1" i="0" u="none" strike="noStrike" kern="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Dispatch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err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Centres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3222653" y="3151999"/>
              <a:ext cx="15120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8403571" y="2548211"/>
            <a:ext cx="1894659" cy="636072"/>
            <a:chOff x="3048607" y="2853826"/>
            <a:chExt cx="1894659" cy="636072"/>
          </a:xfrm>
        </p:grpSpPr>
        <p:sp>
          <p:nvSpPr>
            <p:cNvPr id="71" name="TextBox 185">
              <a:extLst>
                <a:ext uri="{FF2B5EF4-FFF2-40B4-BE49-F238E27FC236}">
                  <a16:creationId xmlns:a16="http://schemas.microsoft.com/office/drawing/2014/main" id="{2A7A755A-3218-E545-8F46-8C3FD8456669}"/>
                </a:ext>
              </a:extLst>
            </p:cNvPr>
            <p:cNvSpPr txBox="1"/>
            <p:nvPr/>
          </p:nvSpPr>
          <p:spPr>
            <a:xfrm>
              <a:off x="3048607" y="2853826"/>
              <a:ext cx="1894659" cy="636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kern="0">
                  <a:solidFill>
                    <a:srgbClr val="4472C4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3</a:t>
              </a:r>
              <a:endParaRPr kumimoji="0" lang="en-US" b="1" i="0" u="none" strike="noStrike" kern="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Interconnections</a:t>
              </a:r>
            </a:p>
          </p:txBody>
        </p:sp>
        <p:cxnSp>
          <p:nvCxnSpPr>
            <p:cNvPr id="72" name="Straight Connector 71"/>
            <p:cNvCxnSpPr/>
            <p:nvPr/>
          </p:nvCxnSpPr>
          <p:spPr>
            <a:xfrm>
              <a:off x="3230455" y="3222348"/>
              <a:ext cx="15120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10122198" y="2527135"/>
            <a:ext cx="1894659" cy="851515"/>
            <a:chOff x="3039126" y="2803840"/>
            <a:chExt cx="1894659" cy="851515"/>
          </a:xfrm>
        </p:grpSpPr>
        <p:sp>
          <p:nvSpPr>
            <p:cNvPr id="74" name="TextBox 185">
              <a:extLst>
                <a:ext uri="{FF2B5EF4-FFF2-40B4-BE49-F238E27FC236}">
                  <a16:creationId xmlns:a16="http://schemas.microsoft.com/office/drawing/2014/main" id="{2A7A755A-3218-E545-8F46-8C3FD8456669}"/>
                </a:ext>
              </a:extLst>
            </p:cNvPr>
            <p:cNvSpPr txBox="1"/>
            <p:nvPr/>
          </p:nvSpPr>
          <p:spPr>
            <a:xfrm>
              <a:off x="3039126" y="2803840"/>
              <a:ext cx="1894659" cy="851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b="1" kern="0">
                  <a:solidFill>
                    <a:srgbClr val="4472C4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53</a:t>
              </a:r>
              <a:endParaRPr kumimoji="0" lang="en-US" b="1" i="0" u="none" strike="noStrike" kern="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Metering </a:t>
              </a:r>
              <a:r>
                <a: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&amp;</a:t>
              </a:r>
              <a:r>
                <a:rPr kumimoji="0" lang="en-GB" sz="1400" b="0" i="0" u="none" strike="noStrike" kern="0" cap="none" spc="0" normalizeH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 Regulation Stations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3230455" y="3175966"/>
              <a:ext cx="15120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10128825" y="3717339"/>
            <a:ext cx="1894659" cy="851515"/>
            <a:chOff x="2946362" y="2803840"/>
            <a:chExt cx="1894659" cy="851515"/>
          </a:xfrm>
        </p:grpSpPr>
        <p:sp>
          <p:nvSpPr>
            <p:cNvPr id="77" name="TextBox 185">
              <a:extLst>
                <a:ext uri="{FF2B5EF4-FFF2-40B4-BE49-F238E27FC236}">
                  <a16:creationId xmlns:a16="http://schemas.microsoft.com/office/drawing/2014/main" id="{2A7A755A-3218-E545-8F46-8C3FD8456669}"/>
                </a:ext>
              </a:extLst>
            </p:cNvPr>
            <p:cNvSpPr txBox="1"/>
            <p:nvPr/>
          </p:nvSpPr>
          <p:spPr>
            <a:xfrm>
              <a:off x="2946362" y="2803840"/>
              <a:ext cx="1894659" cy="851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b="1" kern="0">
                  <a:solidFill>
                    <a:srgbClr val="4472C4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6</a:t>
              </a:r>
              <a:endParaRPr kumimoji="0" lang="en-US" b="1" i="0" u="none" strike="noStrike" kern="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Operation &amp; Maintenance</a:t>
              </a:r>
              <a:r>
                <a:rPr kumimoji="0" lang="en-GB" sz="1400" b="0" i="0" u="none" strike="noStrike" kern="0" cap="none" spc="0" normalizeH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 Centres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3137691" y="3138747"/>
              <a:ext cx="15120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10051130" y="1571998"/>
            <a:ext cx="2085613" cy="851515"/>
            <a:chOff x="3039126" y="2803840"/>
            <a:chExt cx="2085613" cy="851515"/>
          </a:xfrm>
        </p:grpSpPr>
        <p:sp>
          <p:nvSpPr>
            <p:cNvPr id="35" name="TextBox 185">
              <a:extLst>
                <a:ext uri="{FF2B5EF4-FFF2-40B4-BE49-F238E27FC236}">
                  <a16:creationId xmlns:a16="http://schemas.microsoft.com/office/drawing/2014/main" id="{2A7A755A-3218-E545-8F46-8C3FD8456669}"/>
                </a:ext>
              </a:extLst>
            </p:cNvPr>
            <p:cNvSpPr txBox="1"/>
            <p:nvPr/>
          </p:nvSpPr>
          <p:spPr>
            <a:xfrm>
              <a:off x="3039126" y="2803840"/>
              <a:ext cx="2085613" cy="851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kern="0">
                  <a:solidFill>
                    <a:srgbClr val="4472C4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  <a:endParaRPr kumimoji="0" lang="en-US" b="1" i="0" u="none" strike="noStrike" kern="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lvl="0" algn="ctr">
                <a:spcAft>
                  <a:spcPts val="400"/>
                </a:spcAft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LNG storage and regasification terminal</a:t>
              </a:r>
            </a:p>
          </p:txBody>
        </p:sp>
        <p:cxnSp>
          <p:nvCxnSpPr>
            <p:cNvPr id="36" name="Straight Connector 35"/>
            <p:cNvCxnSpPr>
              <a:cxnSpLocks/>
            </p:cNvCxnSpPr>
            <p:nvPr/>
          </p:nvCxnSpPr>
          <p:spPr>
            <a:xfrm>
              <a:off x="3211376" y="3178552"/>
              <a:ext cx="1630469" cy="404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692BDCB-C2B5-4325-8307-C63093C3D9DB}"/>
              </a:ext>
            </a:extLst>
          </p:cNvPr>
          <p:cNvGrpSpPr/>
          <p:nvPr/>
        </p:nvGrpSpPr>
        <p:grpSpPr>
          <a:xfrm>
            <a:off x="10207100" y="4810922"/>
            <a:ext cx="1894659" cy="851515"/>
            <a:chOff x="3039126" y="2803840"/>
            <a:chExt cx="1894659" cy="851515"/>
          </a:xfrm>
        </p:grpSpPr>
        <p:sp>
          <p:nvSpPr>
            <p:cNvPr id="42" name="TextBox 185">
              <a:extLst>
                <a:ext uri="{FF2B5EF4-FFF2-40B4-BE49-F238E27FC236}">
                  <a16:creationId xmlns:a16="http://schemas.microsoft.com/office/drawing/2014/main" id="{33A590B3-D98A-4896-B3B9-FF5941CC4699}"/>
                </a:ext>
              </a:extLst>
            </p:cNvPr>
            <p:cNvSpPr txBox="1"/>
            <p:nvPr/>
          </p:nvSpPr>
          <p:spPr>
            <a:xfrm>
              <a:off x="3039126" y="2803840"/>
              <a:ext cx="1894659" cy="851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kern="0">
                  <a:solidFill>
                    <a:srgbClr val="4472C4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22</a:t>
              </a:r>
              <a:endParaRPr kumimoji="0" lang="en-US" b="1" i="0" u="none" strike="noStrike" kern="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Exit</a:t>
              </a:r>
              <a:r>
                <a:rPr kumimoji="0" lang="en-US" sz="1400" b="0" i="0" u="none" strike="noStrike" kern="0" cap="none" spc="0" normalizeH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 points connected to distr. systems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B07BC89-3443-4499-BAB4-A8CFDB5EFD6F}"/>
                </a:ext>
              </a:extLst>
            </p:cNvPr>
            <p:cNvCxnSpPr/>
            <p:nvPr/>
          </p:nvCxnSpPr>
          <p:spPr>
            <a:xfrm>
              <a:off x="3227996" y="3139992"/>
              <a:ext cx="15120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61904B8-F6D1-4074-8816-65015F4AEB08}"/>
              </a:ext>
            </a:extLst>
          </p:cNvPr>
          <p:cNvGrpSpPr/>
          <p:nvPr/>
        </p:nvGrpSpPr>
        <p:grpSpPr>
          <a:xfrm>
            <a:off x="8520050" y="4845566"/>
            <a:ext cx="1894659" cy="636072"/>
            <a:chOff x="2946362" y="2803840"/>
            <a:chExt cx="1894659" cy="636072"/>
          </a:xfrm>
        </p:grpSpPr>
        <p:sp>
          <p:nvSpPr>
            <p:cNvPr id="45" name="TextBox 185">
              <a:extLst>
                <a:ext uri="{FF2B5EF4-FFF2-40B4-BE49-F238E27FC236}">
                  <a16:creationId xmlns:a16="http://schemas.microsoft.com/office/drawing/2014/main" id="{A6C0237A-A653-4520-86A3-6D17991B6350}"/>
                </a:ext>
              </a:extLst>
            </p:cNvPr>
            <p:cNvSpPr txBox="1"/>
            <p:nvPr/>
          </p:nvSpPr>
          <p:spPr>
            <a:xfrm>
              <a:off x="2946362" y="2803840"/>
              <a:ext cx="1894659" cy="636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b="1" kern="0">
                  <a:solidFill>
                    <a:srgbClr val="4472C4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  <a:endParaRPr kumimoji="0" lang="en-US" b="1" i="0" u="none" strike="noStrike" kern="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Compressor station 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0EF0FDB-8B87-4F30-B65F-82065054D572}"/>
                </a:ext>
              </a:extLst>
            </p:cNvPr>
            <p:cNvCxnSpPr/>
            <p:nvPr/>
          </p:nvCxnSpPr>
          <p:spPr>
            <a:xfrm>
              <a:off x="3120803" y="3137560"/>
              <a:ext cx="15120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5237C92-8A06-4F96-959C-03FF1917F90B}"/>
              </a:ext>
            </a:extLst>
          </p:cNvPr>
          <p:cNvGrpSpPr/>
          <p:nvPr/>
        </p:nvGrpSpPr>
        <p:grpSpPr>
          <a:xfrm>
            <a:off x="2853171" y="670696"/>
            <a:ext cx="6031311" cy="5914268"/>
            <a:chOff x="2853171" y="732875"/>
            <a:chExt cx="6031311" cy="5914268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982D1E2-DF96-48D3-A0EB-2545FCADD58D}"/>
                </a:ext>
              </a:extLst>
            </p:cNvPr>
            <p:cNvSpPr/>
            <p:nvPr/>
          </p:nvSpPr>
          <p:spPr>
            <a:xfrm>
              <a:off x="7147888" y="6297715"/>
              <a:ext cx="1289538" cy="3494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70F4CD1-6A20-4DAF-83D5-D8E68AB3D171}"/>
                </a:ext>
              </a:extLst>
            </p:cNvPr>
            <p:cNvGrpSpPr/>
            <p:nvPr/>
          </p:nvGrpSpPr>
          <p:grpSpPr>
            <a:xfrm>
              <a:off x="2853171" y="732875"/>
              <a:ext cx="6031311" cy="5914267"/>
              <a:chOff x="2973274" y="725771"/>
              <a:chExt cx="6031311" cy="5914267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619C6049-296A-4E28-8D44-4481379D94A3}"/>
                  </a:ext>
                </a:extLst>
              </p:cNvPr>
              <p:cNvGrpSpPr/>
              <p:nvPr/>
            </p:nvGrpSpPr>
            <p:grpSpPr>
              <a:xfrm>
                <a:off x="2973274" y="725771"/>
                <a:ext cx="6031311" cy="5914267"/>
                <a:chOff x="2973274" y="725771"/>
                <a:chExt cx="6031311" cy="5914267"/>
              </a:xfrm>
            </p:grpSpPr>
            <p:pic>
              <p:nvPicPr>
                <p:cNvPr id="48" name="Picture 47">
                  <a:extLst>
                    <a:ext uri="{FF2B5EF4-FFF2-40B4-BE49-F238E27FC236}">
                      <a16:creationId xmlns:a16="http://schemas.microsoft.com/office/drawing/2014/main" id="{25C2899E-F671-4BFC-BA94-5672F19241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t="1236"/>
                <a:stretch/>
              </p:blipFill>
              <p:spPr>
                <a:xfrm>
                  <a:off x="3322111" y="916674"/>
                  <a:ext cx="4441207" cy="5723364"/>
                </a:xfrm>
                <a:prstGeom prst="rect">
                  <a:avLst/>
                </a:prstGeom>
              </p:spPr>
            </p:pic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39BDF090-6708-44B1-BD8A-37E0A87A8F88}"/>
                    </a:ext>
                  </a:extLst>
                </p:cNvPr>
                <p:cNvGrpSpPr/>
                <p:nvPr/>
              </p:nvGrpSpPr>
              <p:grpSpPr>
                <a:xfrm>
                  <a:off x="6733077" y="1452774"/>
                  <a:ext cx="2271508" cy="367060"/>
                  <a:chOff x="9269532" y="2819092"/>
                  <a:chExt cx="2388989" cy="367060"/>
                </a:xfrm>
              </p:grpSpPr>
              <p:sp>
                <p:nvSpPr>
                  <p:cNvPr id="81" name="Text Box 6">
                    <a:extLst>
                      <a:ext uri="{FF2B5EF4-FFF2-40B4-BE49-F238E27FC236}">
                        <a16:creationId xmlns:a16="http://schemas.microsoft.com/office/drawing/2014/main" id="{62086690-FB13-45AC-9D5F-F9BE780E5B0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848292" y="2819092"/>
                    <a:ext cx="1496311" cy="30776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91431" tIns="45715" rIns="91431" bIns="45715">
                    <a:spAutoFit/>
                  </a:bodyPr>
                  <a:lstStyle>
                    <a:defPPr>
                      <a:defRPr lang="el-G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  <a:cs typeface="+mn-cs"/>
                      </a:defRPr>
                    </a:lvl9pPr>
                  </a:lstStyle>
                  <a:p>
                    <a:pPr algn="ctr">
                      <a:spcBef>
                        <a:spcPct val="20000"/>
                      </a:spcBef>
                      <a:defRPr/>
                    </a:pPr>
                    <a:r>
                      <a:rPr lang="en-US" sz="1400" b="1" kern="0" err="1">
                        <a:solidFill>
                          <a:srgbClr val="1E2B67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rPr>
                      <a:t>KIPI</a:t>
                    </a:r>
                    <a:r>
                      <a:rPr lang="el-GR" sz="1400" b="1" kern="0">
                        <a:solidFill>
                          <a:srgbClr val="1E2B67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rPr>
                      <a:t> (</a:t>
                    </a:r>
                    <a:r>
                      <a:rPr lang="en-US" sz="1400" b="1" kern="0">
                        <a:solidFill>
                          <a:srgbClr val="1E2B67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rPr>
                      <a:t>GR/TR)</a:t>
                    </a:r>
                    <a:endParaRPr lang="el-GR" sz="1400" b="1" kern="0">
                      <a:solidFill>
                        <a:srgbClr val="1E2B67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endParaRPr>
                  </a:p>
                </p:txBody>
              </p:sp>
              <p:sp>
                <p:nvSpPr>
                  <p:cNvPr id="82" name="Text Box 16">
                    <a:extLst>
                      <a:ext uri="{FF2B5EF4-FFF2-40B4-BE49-F238E27FC236}">
                        <a16:creationId xmlns:a16="http://schemas.microsoft.com/office/drawing/2014/main" id="{C3AD2ADC-24C3-4E5D-BDD8-83A277A667B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269532" y="3038419"/>
                    <a:ext cx="2388989" cy="1477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0" tIns="0" rIns="0" bIns="0" anchorCtr="1">
                    <a:spAutoFit/>
                  </a:bodyPr>
                  <a:lstStyle>
                    <a:defPPr>
                      <a:defRPr lang="el-G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  <a:cs typeface="+mn-cs"/>
                      </a:defRPr>
                    </a:lvl9pPr>
                  </a:lstStyle>
                  <a:p>
                    <a:pPr algn="ctr" eaLnBrk="1" hangingPunct="1">
                      <a:lnSpc>
                        <a:spcPct val="80000"/>
                      </a:lnSpc>
                      <a:spcBef>
                        <a:spcPct val="10000"/>
                      </a:spcBef>
                      <a:defRPr/>
                    </a:pPr>
                    <a:endParaRPr lang="en-US" sz="1200" b="1">
                      <a:solidFill>
                        <a:srgbClr val="6C9C31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  <a:sym typeface="Wingdings" panose="05000000000000000000" pitchFamily="2" charset="2"/>
                    </a:endParaRPr>
                  </a:p>
                </p:txBody>
              </p:sp>
            </p:grpSp>
            <p:sp>
              <p:nvSpPr>
                <p:cNvPr id="87" name="Text Box 6">
                  <a:extLst>
                    <a:ext uri="{FF2B5EF4-FFF2-40B4-BE49-F238E27FC236}">
                      <a16:creationId xmlns:a16="http://schemas.microsoft.com/office/drawing/2014/main" id="{72562660-EF88-4916-B013-A42856452CA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423525" y="4345676"/>
                  <a:ext cx="1496311" cy="30776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wrap="square" lIns="91431" tIns="45715" rIns="91431" bIns="45715">
                  <a:spAutoFit/>
                </a:bodyPr>
                <a:lstStyle>
                  <a:defPPr>
                    <a:defRPr lang="el-G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  <a:cs typeface="+mn-cs"/>
                    </a:defRPr>
                  </a:lvl9pPr>
                </a:lstStyle>
                <a:p>
                  <a:pPr algn="ctr">
                    <a:spcBef>
                      <a:spcPct val="20000"/>
                    </a:spcBef>
                    <a:defRPr/>
                  </a:pPr>
                  <a:r>
                    <a:rPr lang="en-US" sz="1400" b="1" kern="0">
                      <a:solidFill>
                        <a:srgbClr val="1E2B67"/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rPr>
                    <a:t>AGIA TRIADA </a:t>
                  </a:r>
                  <a:endParaRPr lang="el-GR" sz="1400" b="1" kern="0">
                    <a:solidFill>
                      <a:srgbClr val="1E2B67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endParaRPr>
                </a:p>
              </p:txBody>
            </p:sp>
            <p:pic>
              <p:nvPicPr>
                <p:cNvPr id="89" name="Picture 88">
                  <a:extLst>
                    <a:ext uri="{FF2B5EF4-FFF2-40B4-BE49-F238E27FC236}">
                      <a16:creationId xmlns:a16="http://schemas.microsoft.com/office/drawing/2014/main" id="{A7B44E8B-52F4-4BA7-A177-7A1F62E9062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93593" y="4604529"/>
                  <a:ext cx="2252388" cy="1315505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BF9AFEB2-CD85-47FF-A3C2-02D5E7FF35F6}"/>
                    </a:ext>
                  </a:extLst>
                </p:cNvPr>
                <p:cNvSpPr/>
                <p:nvPr/>
              </p:nvSpPr>
              <p:spPr>
                <a:xfrm>
                  <a:off x="3395594" y="4960618"/>
                  <a:ext cx="1366059" cy="139954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F06C59BB-AD75-454B-A4BB-87C2E6B0513C}"/>
                    </a:ext>
                  </a:extLst>
                </p:cNvPr>
                <p:cNvSpPr/>
                <p:nvPr/>
              </p:nvSpPr>
              <p:spPr>
                <a:xfrm>
                  <a:off x="2973274" y="725771"/>
                  <a:ext cx="3332964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>
                    <a:spcBef>
                      <a:spcPct val="20000"/>
                    </a:spcBef>
                    <a:defRPr/>
                  </a:pPr>
                  <a:r>
                    <a:rPr lang="en-CA" sz="1400" b="1" kern="0">
                      <a:solidFill>
                        <a:srgbClr val="1E2B67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IP </a:t>
                  </a:r>
                  <a:r>
                    <a:rPr lang="en-CA" sz="1400" b="1" kern="0" err="1">
                      <a:solidFill>
                        <a:srgbClr val="1E2B67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KULATA</a:t>
                  </a:r>
                  <a:r>
                    <a:rPr lang="en-CA" sz="1400" b="1" kern="0">
                      <a:solidFill>
                        <a:srgbClr val="1E2B67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 (BG)/</a:t>
                  </a:r>
                  <a:r>
                    <a:rPr lang="en-CA" sz="1400" b="1" kern="0" err="1">
                      <a:solidFill>
                        <a:srgbClr val="1E2B67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SIDIROKASTRO</a:t>
                  </a:r>
                  <a:r>
                    <a:rPr lang="en-CA" sz="1400" b="1" kern="0">
                      <a:solidFill>
                        <a:srgbClr val="1E2B67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 (GR</a:t>
                  </a:r>
                  <a:r>
                    <a:rPr lang="en-CA" sz="1200" b="1" kern="0">
                      <a:solidFill>
                        <a:srgbClr val="1E2B67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)</a:t>
                  </a:r>
                  <a:endParaRPr lang="el-GR" sz="1200" b="1" kern="0">
                    <a:solidFill>
                      <a:srgbClr val="1E2B67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EA031CE-48B5-4890-BFB0-ED93C44544D5}"/>
                  </a:ext>
                </a:extLst>
              </p:cNvPr>
              <p:cNvSpPr/>
              <p:nvPr/>
            </p:nvSpPr>
            <p:spPr>
              <a:xfrm>
                <a:off x="5229519" y="1808794"/>
                <a:ext cx="3086101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en-CA" sz="1400" b="1" kern="0">
                    <a:solidFill>
                      <a:srgbClr val="1E2B67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IP NEA </a:t>
                </a:r>
                <a:r>
                  <a:rPr lang="en-CA" sz="1400" b="1" kern="0" err="1">
                    <a:solidFill>
                      <a:srgbClr val="1E2B67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MESSIMVRIA</a:t>
                </a:r>
                <a:r>
                  <a:rPr lang="en-CA" sz="1400" b="1" kern="0">
                    <a:solidFill>
                      <a:srgbClr val="1E2B67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(DESFA/TAP</a:t>
                </a:r>
                <a:r>
                  <a:rPr lang="en-CA" sz="1200" b="1" kern="0">
                    <a:solidFill>
                      <a:srgbClr val="1E2B67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)</a:t>
                </a:r>
                <a:endParaRPr lang="el-GR" sz="1200" b="1" kern="0">
                  <a:solidFill>
                    <a:srgbClr val="1E2B67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4A95331-BF15-405B-91F8-98FD325A415F}"/>
                </a:ext>
              </a:extLst>
            </p:cNvPr>
            <p:cNvSpPr/>
            <p:nvPr/>
          </p:nvSpPr>
          <p:spPr>
            <a:xfrm>
              <a:off x="5525456" y="1041038"/>
              <a:ext cx="131122" cy="135812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BE3B5BB1-41AA-4EF8-A2F8-61AC6C322B53}"/>
                </a:ext>
              </a:extLst>
            </p:cNvPr>
            <p:cNvSpPr/>
            <p:nvPr/>
          </p:nvSpPr>
          <p:spPr>
            <a:xfrm>
              <a:off x="7404342" y="1278692"/>
              <a:ext cx="131122" cy="135812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E65C1474-2159-4645-B017-3E24E9611229}"/>
                </a:ext>
              </a:extLst>
            </p:cNvPr>
            <p:cNvSpPr/>
            <p:nvPr/>
          </p:nvSpPr>
          <p:spPr>
            <a:xfrm>
              <a:off x="5043913" y="1676728"/>
              <a:ext cx="131122" cy="135812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32DF486F-3856-437E-BFF4-D0C5C59FAF78}"/>
                </a:ext>
              </a:extLst>
            </p:cNvPr>
            <p:cNvSpPr/>
            <p:nvPr/>
          </p:nvSpPr>
          <p:spPr>
            <a:xfrm>
              <a:off x="5656578" y="3975944"/>
              <a:ext cx="147874" cy="153222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259728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220" y="1054600"/>
            <a:ext cx="11134480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</a:rPr>
              <a:t>Fully aligned with European targets (more ambitious targets for RES)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</a:rPr>
              <a:t>Estimated investments in key areas of </a:t>
            </a:r>
            <a:r>
              <a:rPr lang="en-US" sz="1600" err="1">
                <a:solidFill>
                  <a:schemeClr val="tx2"/>
                </a:solidFill>
              </a:rPr>
              <a:t>NECP</a:t>
            </a:r>
            <a:r>
              <a:rPr lang="en-US" sz="1600">
                <a:solidFill>
                  <a:schemeClr val="tx2"/>
                </a:solidFill>
              </a:rPr>
              <a:t>: 43,8 </a:t>
            </a:r>
            <a:r>
              <a:rPr lang="en-US" sz="1600" err="1">
                <a:solidFill>
                  <a:schemeClr val="tx2"/>
                </a:solidFill>
              </a:rPr>
              <a:t>bil</a:t>
            </a:r>
            <a:r>
              <a:rPr lang="en-US" sz="1600">
                <a:solidFill>
                  <a:schemeClr val="tx2"/>
                </a:solidFill>
              </a:rPr>
              <a:t> €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</a:rPr>
              <a:t>Energy efficiency: priority no 1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</a:rPr>
              <a:t>Considers decreased final energy consumption compared to year 2017 (high ambition target!)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tx2"/>
                </a:solidFill>
              </a:rPr>
              <a:t>GHG</a:t>
            </a:r>
            <a:r>
              <a:rPr lang="en-US" sz="1600">
                <a:solidFill>
                  <a:schemeClr val="tx2"/>
                </a:solidFill>
              </a:rPr>
              <a:t> emission reduction in alignment with EU targets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</a:rPr>
              <a:t>RES share: 	35% in gross final energy consumption (currently is almost 18%)</a:t>
            </a:r>
          </a:p>
          <a:p>
            <a:pPr lvl="4">
              <a:spcAft>
                <a:spcPts val="600"/>
              </a:spcAft>
            </a:pPr>
            <a:r>
              <a:rPr lang="en-US" sz="1600">
                <a:solidFill>
                  <a:schemeClr val="tx2"/>
                </a:solidFill>
              </a:rPr>
              <a:t>65% in domestic electricity production,</a:t>
            </a:r>
          </a:p>
          <a:p>
            <a:pPr lvl="2">
              <a:spcAft>
                <a:spcPts val="600"/>
              </a:spcAft>
            </a:pPr>
            <a:r>
              <a:rPr lang="en-US" sz="1600">
                <a:solidFill>
                  <a:schemeClr val="tx2"/>
                </a:solidFill>
              </a:rPr>
              <a:t>	19% in transportation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</a:rPr>
              <a:t>Electric interconnection of all islands by the end of 2029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</a:rPr>
              <a:t>Promote the country as a regional energy hub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</a:rPr>
              <a:t>Enhance electricity and gas interconnection with neighboring countries</a:t>
            </a:r>
            <a:r>
              <a:rPr lang="el-GR" sz="1600">
                <a:solidFill>
                  <a:schemeClr val="tx2"/>
                </a:solidFill>
              </a:rPr>
              <a:t> </a:t>
            </a:r>
            <a:endParaRPr lang="en-US" sz="1600">
              <a:solidFill>
                <a:schemeClr val="tx2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</a:rPr>
              <a:t>Promotion of LNG as maritime fuel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</a:rPr>
              <a:t>Lignite phase out by 2028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>
              <a:solidFill>
                <a:schemeClr val="tx2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>
              <a:solidFill>
                <a:schemeClr val="tx2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>
              <a:solidFill>
                <a:schemeClr val="tx2"/>
              </a:solidFill>
            </a:endParaRPr>
          </a:p>
          <a:p>
            <a:endParaRPr lang="en-US" sz="1600" b="1">
              <a:solidFill>
                <a:schemeClr val="tx2"/>
              </a:solidFill>
            </a:endParaRPr>
          </a:p>
          <a:p>
            <a:pPr marL="285750" indent="-285750">
              <a:buFontTx/>
              <a:buChar char="-"/>
            </a:pPr>
            <a:endParaRPr lang="en-US" sz="1600"/>
          </a:p>
          <a:p>
            <a:pPr marL="285750" indent="-285750">
              <a:buFontTx/>
              <a:buChar char="-"/>
            </a:pPr>
            <a:endParaRPr lang="en-US" sz="1600"/>
          </a:p>
          <a:p>
            <a:pPr marL="285750" indent="-285750">
              <a:buFontTx/>
              <a:buChar char="-"/>
            </a:pPr>
            <a:endParaRPr lang="en-US" sz="1600"/>
          </a:p>
          <a:p>
            <a:pPr marL="285750" indent="-285750">
              <a:buFontTx/>
              <a:buChar char="-"/>
            </a:pPr>
            <a:endParaRPr lang="en-US" sz="1600"/>
          </a:p>
          <a:p>
            <a:pPr marL="285750" indent="-285750">
              <a:buFontTx/>
              <a:buChar char="-"/>
            </a:pPr>
            <a:endParaRPr lang="en-US" sz="1600"/>
          </a:p>
          <a:p>
            <a:pPr marL="285750" indent="-285750">
              <a:buFontTx/>
              <a:buChar char="-"/>
            </a:pPr>
            <a:endParaRPr lang="en-US" sz="1600"/>
          </a:p>
          <a:p>
            <a:pPr marL="285750" indent="-285750">
              <a:buFontTx/>
              <a:buChar char="-"/>
            </a:pPr>
            <a:endParaRPr lang="en-US" sz="16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9120" t="23828" r="48750" b="19630"/>
          <a:stretch/>
        </p:blipFill>
        <p:spPr>
          <a:xfrm>
            <a:off x="9231458" y="1508499"/>
            <a:ext cx="2672488" cy="3841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220" y="470604"/>
            <a:ext cx="10515600" cy="494632"/>
          </a:xfrm>
        </p:spPr>
        <p:txBody>
          <a:bodyPr>
            <a:normAutofit/>
          </a:bodyPr>
          <a:lstStyle/>
          <a:p>
            <a:r>
              <a:rPr lang="en-US" sz="1600" b="1" kern="0">
                <a:solidFill>
                  <a:srgbClr val="1E2B67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Greek </a:t>
            </a:r>
            <a:r>
              <a:rPr lang="en-US" sz="1600" b="1" kern="0" err="1">
                <a:solidFill>
                  <a:srgbClr val="1E2B67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NECP</a:t>
            </a:r>
            <a:r>
              <a:rPr lang="en-US" sz="1600" b="1" kern="0">
                <a:solidFill>
                  <a:srgbClr val="1E2B67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for year 2030, December 2019</a:t>
            </a:r>
            <a:endParaRPr lang="el-GR" sz="1600" b="1" kern="0">
              <a:solidFill>
                <a:srgbClr val="1E2B67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05C888-1D02-497F-B846-E464A075A715}"/>
              </a:ext>
            </a:extLst>
          </p:cNvPr>
          <p:cNvSpPr/>
          <p:nvPr/>
        </p:nvSpPr>
        <p:spPr>
          <a:xfrm>
            <a:off x="2136824" y="5982835"/>
            <a:ext cx="6394354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sz="2000" b="1"/>
              <a:t>Projects where DESFA can directly contribute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48485F-36B7-4C1A-B0C9-4A604E04DAAA}"/>
              </a:ext>
            </a:extLst>
          </p:cNvPr>
          <p:cNvSpPr/>
          <p:nvPr/>
        </p:nvSpPr>
        <p:spPr>
          <a:xfrm>
            <a:off x="533220" y="3923406"/>
            <a:ext cx="6629580" cy="1351722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C4A9443-ABE7-4BC8-863C-4DF1FB72480D}"/>
              </a:ext>
            </a:extLst>
          </p:cNvPr>
          <p:cNvCxnSpPr>
            <a:cxnSpLocks/>
            <a:stCxn id="3" idx="0"/>
            <a:endCxn id="7" idx="2"/>
          </p:cNvCxnSpPr>
          <p:nvPr/>
        </p:nvCxnSpPr>
        <p:spPr>
          <a:xfrm flipH="1" flipV="1">
            <a:off x="3848010" y="5275128"/>
            <a:ext cx="1485991" cy="7077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700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 hidden="1">
            <a:extLst>
              <a:ext uri="{FF2B5EF4-FFF2-40B4-BE49-F238E27FC236}">
                <a16:creationId xmlns:a16="http://schemas.microsoft.com/office/drawing/2014/main" id="{B8FFAB12-54F7-449B-BEA3-841A786896E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2" name="Diapositiva think-cell" r:id="rId6" imgW="473" imgH="476" progId="TCLayout.ActiveDocument.1">
                  <p:embed/>
                </p:oleObj>
              </mc:Choice>
              <mc:Fallback>
                <p:oleObj name="Diapositiva think-cell" r:id="rId6" imgW="473" imgH="476" progId="TCLayout.ActiveDocument.1">
                  <p:embed/>
                  <p:pic>
                    <p:nvPicPr>
                      <p:cNvPr id="16" name="Object 15" hidden="1">
                        <a:extLst>
                          <a:ext uri="{FF2B5EF4-FFF2-40B4-BE49-F238E27FC236}">
                            <a16:creationId xmlns:a16="http://schemas.microsoft.com/office/drawing/2014/main" id="{B8FFAB12-54F7-449B-BEA3-841A786896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 hidden="1">
            <a:extLst>
              <a:ext uri="{FF2B5EF4-FFF2-40B4-BE49-F238E27FC236}">
                <a16:creationId xmlns:a16="http://schemas.microsoft.com/office/drawing/2014/main" id="{1A168D47-2D87-489D-82DF-9BACD4E6D7F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>
              <a:latin typeface="Calibri" panose="020F0502020204030204" pitchFamily="34" charset="0"/>
              <a:ea typeface="+mj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9B05C228-0ADE-4FC9-8187-F7F2A8F8B401}"/>
              </a:ext>
            </a:extLst>
          </p:cNvPr>
          <p:cNvGrpSpPr/>
          <p:nvPr/>
        </p:nvGrpSpPr>
        <p:grpSpPr>
          <a:xfrm>
            <a:off x="7179692" y="3504139"/>
            <a:ext cx="4220567" cy="3026419"/>
            <a:chOff x="5630599" y="2783629"/>
            <a:chExt cx="3049465" cy="2267432"/>
          </a:xfrm>
        </p:grpSpPr>
        <p:sp>
          <p:nvSpPr>
            <p:cNvPr id="85" name="Rectángulo redondeado 1">
              <a:extLst>
                <a:ext uri="{FF2B5EF4-FFF2-40B4-BE49-F238E27FC236}">
                  <a16:creationId xmlns:a16="http://schemas.microsoft.com/office/drawing/2014/main" id="{7EFCA998-1DC4-40CF-9718-E3400A732FFF}"/>
                </a:ext>
              </a:extLst>
            </p:cNvPr>
            <p:cNvSpPr/>
            <p:nvPr/>
          </p:nvSpPr>
          <p:spPr>
            <a:xfrm>
              <a:off x="5630599" y="2783629"/>
              <a:ext cx="3049465" cy="2267432"/>
            </a:xfrm>
            <a:prstGeom prst="roundRect">
              <a:avLst>
                <a:gd name="adj" fmla="val 5920"/>
              </a:avLst>
            </a:prstGeom>
            <a:solidFill>
              <a:schemeClr val="accent6">
                <a:lumMod val="40000"/>
                <a:lumOff val="60000"/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269875" lvl="1">
                <a:spcBef>
                  <a:spcPts val="100"/>
                </a:spcBef>
                <a:spcAft>
                  <a:spcPts val="100"/>
                </a:spcAft>
                <a:buClr>
                  <a:schemeClr val="bg1"/>
                </a:buClr>
              </a:pPr>
              <a:r>
                <a:rPr lang="en-US" sz="10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Alexandroupolis</a:t>
              </a:r>
              <a:r>
                <a:rPr 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FSRU: </a:t>
              </a:r>
            </a:p>
            <a:p>
              <a:pPr marL="269875" lvl="1" indent="-171450">
                <a:spcBef>
                  <a:spcPts val="100"/>
                </a:spcBef>
                <a:spcAft>
                  <a:spcPts val="100"/>
                </a:spcAft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Investment: €350 - 370 M</a:t>
              </a:r>
              <a:endPara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endParaRPr>
            </a:p>
            <a:p>
              <a:pPr marL="269875" lvl="1" indent="-171450">
                <a:spcBef>
                  <a:spcPts val="100"/>
                </a:spcBef>
                <a:spcAft>
                  <a:spcPts val="100"/>
                </a:spcAft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endPara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endParaRPr>
            </a:p>
            <a:p>
              <a:pPr marL="269875" lvl="1" indent="-171450">
                <a:spcBef>
                  <a:spcPts val="100"/>
                </a:spcBef>
                <a:spcAft>
                  <a:spcPts val="100"/>
                </a:spcAft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Interconnector Greece – Bulgaria (IGB): </a:t>
              </a:r>
            </a:p>
            <a:p>
              <a:pPr marL="269875" lvl="1" indent="-171450">
                <a:spcBef>
                  <a:spcPts val="100"/>
                </a:spcBef>
                <a:spcAft>
                  <a:spcPts val="100"/>
                </a:spcAft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Investment: € 250 M</a:t>
              </a:r>
              <a:endPara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endParaRPr>
            </a:p>
            <a:p>
              <a:pPr marL="269875" lvl="1" indent="-171450">
                <a:spcBef>
                  <a:spcPts val="100"/>
                </a:spcBef>
                <a:spcAft>
                  <a:spcPts val="100"/>
                </a:spcAft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endPara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endParaRPr>
            </a:p>
            <a:p>
              <a:pPr marL="266700" lvl="1" algn="just">
                <a:spcBef>
                  <a:spcPts val="100"/>
                </a:spcBef>
                <a:spcAft>
                  <a:spcPts val="100"/>
                </a:spcAft>
                <a:buClr>
                  <a:schemeClr val="bg1"/>
                </a:buClr>
                <a:tabLst>
                  <a:tab pos="266700" algn="l"/>
                </a:tabLst>
              </a:pPr>
              <a:r>
                <a:rPr 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Trans Adriatic Pipeline, TAP: </a:t>
              </a:r>
              <a:r>
                <a:rPr lang="en-US" sz="1000" b="1" dirty="0">
                  <a:solidFill>
                    <a:srgbClr val="FF0000"/>
                  </a:solidFill>
                </a:rPr>
                <a:t>Completed</a:t>
              </a:r>
              <a:endParaRPr lang="en-US" sz="1000" dirty="0">
                <a:solidFill>
                  <a:srgbClr val="404040"/>
                </a:solidFill>
                <a:cs typeface="Calibri"/>
              </a:endParaRPr>
            </a:p>
            <a:p>
              <a:pPr marL="266700" lvl="1" indent="-171450">
                <a:spcBef>
                  <a:spcPts val="100"/>
                </a:spcBef>
                <a:spcAft>
                  <a:spcPts val="100"/>
                </a:spcAft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Investment: </a:t>
              </a:r>
              <a:r>
                <a:rPr lang="el-GR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€</a:t>
              </a:r>
              <a:r>
                <a: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4,500 M</a:t>
              </a:r>
              <a:endPara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endParaRPr>
            </a:p>
            <a:p>
              <a:pPr marL="266700" lvl="1" indent="-171450">
                <a:spcBef>
                  <a:spcPts val="100"/>
                </a:spcBef>
                <a:spcAft>
                  <a:spcPts val="100"/>
                </a:spcAft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endPara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endParaRPr>
            </a:p>
            <a:p>
              <a:pPr marL="269875" lvl="1">
                <a:spcBef>
                  <a:spcPts val="100"/>
                </a:spcBef>
                <a:spcAft>
                  <a:spcPts val="100"/>
                </a:spcAft>
                <a:buClr>
                  <a:schemeClr val="bg1"/>
                </a:buClr>
              </a:pPr>
              <a:r>
                <a:rPr lang="en-US" sz="10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Dioryga</a:t>
              </a:r>
              <a:r>
                <a:rPr 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Gas FSRU:</a:t>
              </a:r>
              <a:endPara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endParaRPr>
            </a:p>
            <a:p>
              <a:pPr marL="269875" lvl="1" indent="-171450">
                <a:spcBef>
                  <a:spcPts val="100"/>
                </a:spcBef>
                <a:spcAft>
                  <a:spcPts val="100"/>
                </a:spcAft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Investment: </a:t>
              </a:r>
              <a:r>
                <a:rPr lang="el-GR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€</a:t>
              </a:r>
              <a:r>
                <a: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150-200</a:t>
              </a:r>
              <a:r>
                <a:rPr lang="el-GR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Μ</a:t>
              </a:r>
              <a:endPara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endParaRPr>
            </a:p>
            <a:p>
              <a:pPr marL="269875" lvl="1" indent="-171450">
                <a:spcBef>
                  <a:spcPts val="100"/>
                </a:spcBef>
                <a:spcAft>
                  <a:spcPts val="100"/>
                </a:spcAft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endPara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endParaRPr>
            </a:p>
            <a:p>
              <a:pPr marL="266700" lvl="1" algn="just">
                <a:spcBef>
                  <a:spcPts val="100"/>
                </a:spcBef>
                <a:spcAft>
                  <a:spcPts val="100"/>
                </a:spcAft>
                <a:tabLst>
                  <a:tab pos="266700" algn="l"/>
                </a:tabLst>
              </a:pPr>
              <a:endParaRPr lang="el-GR" sz="10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266700" lvl="1" algn="just">
                <a:spcBef>
                  <a:spcPts val="100"/>
                </a:spcBef>
                <a:spcAft>
                  <a:spcPts val="100"/>
                </a:spcAft>
                <a:tabLst>
                  <a:tab pos="266700" algn="l"/>
                </a:tabLst>
              </a:pPr>
              <a:r>
                <a:rPr lang="en-US" sz="10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UGS</a:t>
              </a:r>
              <a:r>
                <a:rPr 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South Kavala:</a:t>
              </a:r>
              <a:endPara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endParaRPr>
            </a:p>
            <a:p>
              <a:pPr marL="266700" lvl="1" indent="-171450">
                <a:spcBef>
                  <a:spcPts val="100"/>
                </a:spcBef>
                <a:spcAft>
                  <a:spcPts val="100"/>
                </a:spcAft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Expression of interest to participate in the privatization tender</a:t>
              </a:r>
              <a:endPara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endParaRPr>
            </a:p>
          </p:txBody>
        </p:sp>
        <p:sp>
          <p:nvSpPr>
            <p:cNvPr id="86" name="Rectángulo 11">
              <a:extLst>
                <a:ext uri="{FF2B5EF4-FFF2-40B4-BE49-F238E27FC236}">
                  <a16:creationId xmlns:a16="http://schemas.microsoft.com/office/drawing/2014/main" id="{24061E67-53C8-4A6C-8C9D-89D20606FBA7}"/>
                </a:ext>
              </a:extLst>
            </p:cNvPr>
            <p:cNvSpPr/>
            <p:nvPr/>
          </p:nvSpPr>
          <p:spPr>
            <a:xfrm>
              <a:off x="7305678" y="2906552"/>
              <a:ext cx="1253491" cy="238942"/>
            </a:xfrm>
            <a:prstGeom prst="rect">
              <a:avLst/>
            </a:prstGeom>
          </p:spPr>
          <p:txBody>
            <a:bodyPr wrap="square" lIns="36000" tIns="36000" rIns="36000" bIns="36000" anchor="t">
              <a:spAutoFit/>
            </a:bodyPr>
            <a:lstStyle/>
            <a:p>
              <a:pPr marL="0" lvl="1" algn="r">
                <a:spcAft>
                  <a:spcPts val="450"/>
                </a:spcAft>
                <a:buClr>
                  <a:schemeClr val="bg1"/>
                </a:buClr>
              </a:pPr>
              <a:r>
                <a:rPr lang="en-US" sz="1600" b="1" i="1">
                  <a:solidFill>
                    <a:srgbClr val="FF0000"/>
                  </a:solidFill>
                  <a:latin typeface="+mn-lt"/>
                </a:rPr>
                <a:t>Other Developers</a:t>
              </a:r>
              <a:endParaRPr lang="en-US" sz="1600" b="1" i="1">
                <a:solidFill>
                  <a:srgbClr val="FF0000"/>
                </a:solidFill>
                <a:latin typeface="+mn-lt"/>
                <a:cs typeface="Calibri"/>
              </a:endParaRPr>
            </a:p>
          </p:txBody>
        </p:sp>
      </p:grpSp>
      <p:sp>
        <p:nvSpPr>
          <p:cNvPr id="156" name="61 Elipse">
            <a:extLst>
              <a:ext uri="{FF2B5EF4-FFF2-40B4-BE49-F238E27FC236}">
                <a16:creationId xmlns:a16="http://schemas.microsoft.com/office/drawing/2014/main" id="{75E7CEDE-B339-4C55-BDE4-4E90ADEF60F5}"/>
              </a:ext>
            </a:extLst>
          </p:cNvPr>
          <p:cNvSpPr/>
          <p:nvPr/>
        </p:nvSpPr>
        <p:spPr>
          <a:xfrm>
            <a:off x="7242380" y="3730047"/>
            <a:ext cx="155166" cy="162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b="1">
                <a:solidFill>
                  <a:srgbClr val="CC6600"/>
                </a:solidFill>
              </a:rPr>
              <a:t>6</a:t>
            </a:r>
          </a:p>
        </p:txBody>
      </p:sp>
      <p:sp>
        <p:nvSpPr>
          <p:cNvPr id="157" name="63 Elipse">
            <a:extLst>
              <a:ext uri="{FF2B5EF4-FFF2-40B4-BE49-F238E27FC236}">
                <a16:creationId xmlns:a16="http://schemas.microsoft.com/office/drawing/2014/main" id="{D9E67502-207B-4F74-BA4C-D11DA78B3A25}"/>
              </a:ext>
            </a:extLst>
          </p:cNvPr>
          <p:cNvSpPr/>
          <p:nvPr/>
        </p:nvSpPr>
        <p:spPr>
          <a:xfrm>
            <a:off x="7242380" y="4288205"/>
            <a:ext cx="155166" cy="162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b="1">
                <a:solidFill>
                  <a:schemeClr val="accent2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99" name="61 Elipse">
            <a:extLst>
              <a:ext uri="{FF2B5EF4-FFF2-40B4-BE49-F238E27FC236}">
                <a16:creationId xmlns:a16="http://schemas.microsoft.com/office/drawing/2014/main" id="{1090D415-984E-45F2-9CFA-73F4808C22B0}"/>
              </a:ext>
            </a:extLst>
          </p:cNvPr>
          <p:cNvSpPr/>
          <p:nvPr/>
        </p:nvSpPr>
        <p:spPr>
          <a:xfrm>
            <a:off x="7247879" y="4831391"/>
            <a:ext cx="152996" cy="162001"/>
          </a:xfrm>
          <a:prstGeom prst="ellipse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8</a:t>
            </a:r>
          </a:p>
        </p:txBody>
      </p:sp>
      <p:grpSp>
        <p:nvGrpSpPr>
          <p:cNvPr id="127" name="Group 80">
            <a:extLst>
              <a:ext uri="{FF2B5EF4-FFF2-40B4-BE49-F238E27FC236}">
                <a16:creationId xmlns:a16="http://schemas.microsoft.com/office/drawing/2014/main" id="{26C2064F-AE47-4063-A150-FA02D9D4690D}"/>
              </a:ext>
            </a:extLst>
          </p:cNvPr>
          <p:cNvGrpSpPr/>
          <p:nvPr/>
        </p:nvGrpSpPr>
        <p:grpSpPr>
          <a:xfrm>
            <a:off x="7145343" y="559877"/>
            <a:ext cx="4220567" cy="2890740"/>
            <a:chOff x="5620730" y="1656189"/>
            <a:chExt cx="3049465" cy="941292"/>
          </a:xfrm>
        </p:grpSpPr>
        <p:sp>
          <p:nvSpPr>
            <p:cNvPr id="129" name="Rectángulo redondeado 1">
              <a:extLst>
                <a:ext uri="{FF2B5EF4-FFF2-40B4-BE49-F238E27FC236}">
                  <a16:creationId xmlns:a16="http://schemas.microsoft.com/office/drawing/2014/main" id="{94FF61E5-AEAF-49D2-BD6A-6E6AE45E3B64}"/>
                </a:ext>
              </a:extLst>
            </p:cNvPr>
            <p:cNvSpPr/>
            <p:nvPr/>
          </p:nvSpPr>
          <p:spPr>
            <a:xfrm>
              <a:off x="5620730" y="1656189"/>
              <a:ext cx="3049465" cy="941292"/>
            </a:xfrm>
            <a:prstGeom prst="roundRect">
              <a:avLst>
                <a:gd name="adj" fmla="val 11514"/>
              </a:avLst>
            </a:prstGeom>
            <a:solidFill>
              <a:schemeClr val="accent5">
                <a:lumMod val="40000"/>
                <a:lumOff val="60000"/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267335" lvl="1">
                <a:spcBef>
                  <a:spcPts val="100"/>
                </a:spcBef>
                <a:spcAft>
                  <a:spcPts val="100"/>
                </a:spcAft>
                <a:buClr>
                  <a:schemeClr val="bg1"/>
                </a:buClr>
              </a:pPr>
              <a:endParaRPr lang="en-US" sz="1000" b="1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/>
              </a:endParaRPr>
            </a:p>
            <a:p>
              <a:pPr indent="-189230">
                <a:spcBef>
                  <a:spcPts val="100"/>
                </a:spcBef>
                <a:spcAft>
                  <a:spcPts val="100"/>
                </a:spcAft>
                <a:buClr>
                  <a:schemeClr val="bg1"/>
                </a:buClr>
              </a:pPr>
              <a:r>
                <a:rPr lang="en-US" sz="1000" b="1" dirty="0">
                  <a:solidFill>
                    <a:srgbClr val="FF0000"/>
                  </a:solidFill>
                </a:rPr>
                <a:t>DESFA draft TYNDP amounts to 500 </a:t>
              </a:r>
              <a:r>
                <a:rPr lang="en-US" sz="1000" b="1" dirty="0" err="1">
                  <a:solidFill>
                    <a:srgbClr val="FF0000"/>
                  </a:solidFill>
                </a:rPr>
                <a:t>mln</a:t>
              </a:r>
              <a:r>
                <a:rPr lang="en-US" sz="1000" b="1" dirty="0">
                  <a:solidFill>
                    <a:srgbClr val="FF0000"/>
                  </a:solidFill>
                </a:rPr>
                <a:t> over the next 5 years:</a:t>
              </a:r>
              <a:endParaRPr lang="en-US" sz="1000" b="1" dirty="0">
                <a:solidFill>
                  <a:srgbClr val="FF0000"/>
                </a:solidFill>
                <a:cs typeface="Calibri"/>
              </a:endParaRPr>
            </a:p>
            <a:p>
              <a:pPr marL="267335" lvl="1">
                <a:spcBef>
                  <a:spcPts val="100"/>
                </a:spcBef>
                <a:spcAft>
                  <a:spcPts val="100"/>
                </a:spcAft>
                <a:buClr>
                  <a:schemeClr val="bg1"/>
                </a:buClr>
              </a:pPr>
              <a:r>
                <a:rPr 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HP pipeline to West Macedonia </a:t>
              </a:r>
              <a:endParaRPr lang="en-US" sz="1000" b="1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/>
              </a:endParaRPr>
            </a:p>
            <a:p>
              <a:pPr marL="267335" lvl="1">
                <a:spcBef>
                  <a:spcPts val="100"/>
                </a:spcBef>
                <a:spcAft>
                  <a:spcPts val="100"/>
                </a:spcAft>
                <a:buClr>
                  <a:schemeClr val="bg1"/>
                </a:buClr>
              </a:pPr>
              <a:r>
                <a: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Investment: 110 M€</a:t>
              </a:r>
              <a:endPara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/>
              </a:endParaRPr>
            </a:p>
            <a:p>
              <a:pPr marL="267335" lvl="1">
                <a:spcBef>
                  <a:spcPts val="100"/>
                </a:spcBef>
                <a:spcAft>
                  <a:spcPts val="100"/>
                </a:spcAft>
                <a:buClr>
                  <a:schemeClr val="bg1"/>
                </a:buClr>
              </a:pPr>
              <a:endPara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267335" lvl="1">
                <a:spcBef>
                  <a:spcPts val="100"/>
                </a:spcBef>
                <a:spcAft>
                  <a:spcPts val="100"/>
                </a:spcAft>
              </a:pPr>
              <a:r>
                <a:rPr 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HP pipeline to Patra </a:t>
              </a:r>
              <a:r>
                <a: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Investment: 85  M€</a:t>
              </a:r>
              <a:endPara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/>
              </a:endParaRPr>
            </a:p>
            <a:p>
              <a:pPr marL="269875" lvl="1" indent="-171450">
                <a:spcBef>
                  <a:spcPts val="100"/>
                </a:spcBef>
                <a:spcAft>
                  <a:spcPts val="100"/>
                </a:spcAft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endParaRPr lang="en-US" sz="1000" i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endParaRPr>
            </a:p>
            <a:p>
              <a:pPr marL="271145" lvl="1">
                <a:spcBef>
                  <a:spcPts val="100"/>
                </a:spcBef>
                <a:spcAft>
                  <a:spcPts val="100"/>
                </a:spcAft>
                <a:buClr>
                  <a:schemeClr val="bg1"/>
                </a:buClr>
              </a:pPr>
              <a:r>
                <a:rPr 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Interconnector Greece – N. Macedonia</a:t>
              </a:r>
              <a:endPara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/>
              </a:endParaRPr>
            </a:p>
            <a:p>
              <a:pPr marL="269875" lvl="1" indent="-171450">
                <a:spcBef>
                  <a:spcPts val="100"/>
                </a:spcBef>
                <a:spcAft>
                  <a:spcPts val="100"/>
                </a:spcAft>
                <a:buClr>
                  <a:schemeClr val="bg1"/>
                </a:buClr>
                <a:buFont typeface="Arial" panose="020B0604020202020204" pitchFamily="34" charset="0"/>
                <a:buChar char="•"/>
                <a:tabLst>
                  <a:tab pos="269875" algn="l"/>
                </a:tabLst>
              </a:pPr>
              <a:r>
                <a: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Investment: 51.4 M€</a:t>
              </a:r>
              <a:endPara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endParaRPr>
            </a:p>
            <a:p>
              <a:pPr marL="269875" lvl="1" indent="-171450">
                <a:spcBef>
                  <a:spcPts val="100"/>
                </a:spcBef>
                <a:spcAft>
                  <a:spcPts val="100"/>
                </a:spcAft>
                <a:buClr>
                  <a:schemeClr val="bg1"/>
                </a:buClr>
                <a:buFont typeface="Arial" panose="020B0604020202020204" pitchFamily="34" charset="0"/>
                <a:buChar char="•"/>
                <a:tabLst>
                  <a:tab pos="269875" algn="l"/>
                </a:tabLst>
              </a:pPr>
              <a:endPara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endParaRPr>
            </a:p>
            <a:p>
              <a:pPr marL="266700" lvl="1" algn="just">
                <a:spcBef>
                  <a:spcPts val="100"/>
                </a:spcBef>
                <a:spcAft>
                  <a:spcPts val="100"/>
                </a:spcAft>
                <a:buClr>
                  <a:schemeClr val="bg1"/>
                </a:buClr>
              </a:pPr>
              <a:r>
                <a:rPr 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SSLNG &amp; Truck loading</a:t>
              </a:r>
              <a:endPara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endParaRPr>
            </a:p>
            <a:p>
              <a:pPr marL="266700" lvl="1" indent="-171450">
                <a:spcBef>
                  <a:spcPts val="100"/>
                </a:spcBef>
                <a:spcAft>
                  <a:spcPts val="100"/>
                </a:spcAft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SSLNG Jetty: 20.4M€</a:t>
              </a:r>
              <a:r>
                <a:rPr lang="el-GR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266700" lvl="1" indent="-171450">
                <a:spcBef>
                  <a:spcPts val="100"/>
                </a:spcBef>
                <a:spcAft>
                  <a:spcPts val="100"/>
                </a:spcAft>
                <a:buClr>
                  <a:srgbClr val="FFFFFF"/>
                </a:buClr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Truck Loading Pilot Station: 6,5M€</a:t>
              </a:r>
              <a:endPara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endParaRPr>
            </a:p>
            <a:p>
              <a:pPr marL="266700" lvl="1" algn="just">
                <a:spcBef>
                  <a:spcPts val="100"/>
                </a:spcBef>
                <a:spcAft>
                  <a:spcPts val="100"/>
                </a:spcAft>
                <a:buClr>
                  <a:schemeClr val="bg1"/>
                </a:buClr>
              </a:pPr>
              <a:r>
                <a:rPr 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Hellenic Energy Exchange/establishment of a gas </a:t>
              </a:r>
              <a:r>
                <a:rPr lang="en-US" sz="10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exchenge</a:t>
              </a:r>
              <a:r>
                <a:rPr 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:</a:t>
              </a:r>
              <a:endPara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endParaRPr>
            </a:p>
            <a:p>
              <a:pPr marL="266700" lvl="1" indent="-171450">
                <a:spcBef>
                  <a:spcPts val="100"/>
                </a:spcBef>
                <a:spcAft>
                  <a:spcPts val="100"/>
                </a:spcAft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Shareholders: DESFA 7%</a:t>
              </a:r>
              <a:endPara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endParaRPr>
            </a:p>
          </p:txBody>
        </p:sp>
        <p:sp>
          <p:nvSpPr>
            <p:cNvPr id="133" name="Rectángulo 11">
              <a:extLst>
                <a:ext uri="{FF2B5EF4-FFF2-40B4-BE49-F238E27FC236}">
                  <a16:creationId xmlns:a16="http://schemas.microsoft.com/office/drawing/2014/main" id="{B0F5A05C-B682-4F34-B028-9B037366EADA}"/>
                </a:ext>
              </a:extLst>
            </p:cNvPr>
            <p:cNvSpPr/>
            <p:nvPr/>
          </p:nvSpPr>
          <p:spPr>
            <a:xfrm>
              <a:off x="7932423" y="1699973"/>
              <a:ext cx="579903" cy="112790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 marL="0" lvl="1" algn="r">
                <a:spcAft>
                  <a:spcPts val="450"/>
                </a:spcAft>
                <a:buClr>
                  <a:schemeClr val="bg1"/>
                </a:buClr>
              </a:pPr>
              <a:r>
                <a:rPr lang="en-US" sz="1600" b="1" i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DESFA</a:t>
              </a:r>
            </a:p>
          </p:txBody>
        </p:sp>
      </p:grpSp>
      <p:sp>
        <p:nvSpPr>
          <p:cNvPr id="135" name="62 Elipse">
            <a:extLst>
              <a:ext uri="{FF2B5EF4-FFF2-40B4-BE49-F238E27FC236}">
                <a16:creationId xmlns:a16="http://schemas.microsoft.com/office/drawing/2014/main" id="{71C1B6BC-CFB3-457B-8AA7-7B7B47253A08}"/>
              </a:ext>
            </a:extLst>
          </p:cNvPr>
          <p:cNvSpPr/>
          <p:nvPr/>
        </p:nvSpPr>
        <p:spPr>
          <a:xfrm>
            <a:off x="7194778" y="1061550"/>
            <a:ext cx="155166" cy="162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800" b="1">
                <a:solidFill>
                  <a:srgbClr val="385D8A"/>
                </a:solidFill>
              </a:rPr>
              <a:t>1</a:t>
            </a:r>
            <a:endParaRPr lang="es-ES" sz="800" b="1">
              <a:solidFill>
                <a:srgbClr val="385D8A"/>
              </a:solidFill>
            </a:endParaRPr>
          </a:p>
        </p:txBody>
      </p:sp>
      <p:sp>
        <p:nvSpPr>
          <p:cNvPr id="140" name="62 Elipse">
            <a:extLst>
              <a:ext uri="{FF2B5EF4-FFF2-40B4-BE49-F238E27FC236}">
                <a16:creationId xmlns:a16="http://schemas.microsoft.com/office/drawing/2014/main" id="{15A9F7A1-0EDC-48FE-AF08-0E20923AE6CE}"/>
              </a:ext>
            </a:extLst>
          </p:cNvPr>
          <p:cNvSpPr/>
          <p:nvPr/>
        </p:nvSpPr>
        <p:spPr>
          <a:xfrm>
            <a:off x="7224278" y="1992314"/>
            <a:ext cx="155166" cy="162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33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b="1">
                <a:solidFill>
                  <a:srgbClr val="339966"/>
                </a:solidFill>
              </a:rPr>
              <a:t>3</a:t>
            </a:r>
          </a:p>
        </p:txBody>
      </p:sp>
      <p:sp>
        <p:nvSpPr>
          <p:cNvPr id="143" name="62 Elipse">
            <a:extLst>
              <a:ext uri="{FF2B5EF4-FFF2-40B4-BE49-F238E27FC236}">
                <a16:creationId xmlns:a16="http://schemas.microsoft.com/office/drawing/2014/main" id="{5665B18B-B5FF-4E38-93FB-AC078D72D9D3}"/>
              </a:ext>
            </a:extLst>
          </p:cNvPr>
          <p:cNvSpPr/>
          <p:nvPr/>
        </p:nvSpPr>
        <p:spPr>
          <a:xfrm>
            <a:off x="7210402" y="2489749"/>
            <a:ext cx="155166" cy="162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33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b="1">
                <a:solidFill>
                  <a:srgbClr val="339966"/>
                </a:solidFill>
              </a:rPr>
              <a:t>4</a:t>
            </a:r>
          </a:p>
        </p:txBody>
      </p:sp>
      <p:sp>
        <p:nvSpPr>
          <p:cNvPr id="155" name="62 Elipse">
            <a:extLst>
              <a:ext uri="{FF2B5EF4-FFF2-40B4-BE49-F238E27FC236}">
                <a16:creationId xmlns:a16="http://schemas.microsoft.com/office/drawing/2014/main" id="{359759A9-785F-404A-BC8B-901892238C70}"/>
              </a:ext>
            </a:extLst>
          </p:cNvPr>
          <p:cNvSpPr/>
          <p:nvPr/>
        </p:nvSpPr>
        <p:spPr>
          <a:xfrm>
            <a:off x="7210402" y="1588886"/>
            <a:ext cx="155166" cy="162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800" b="1">
                <a:solidFill>
                  <a:srgbClr val="385D8A"/>
                </a:solidFill>
              </a:rPr>
              <a:t>2</a:t>
            </a:r>
            <a:endParaRPr lang="es-ES" sz="800" b="1">
              <a:solidFill>
                <a:srgbClr val="385D8A"/>
              </a:solidFill>
            </a:endParaRPr>
          </a:p>
        </p:txBody>
      </p:sp>
      <p:sp>
        <p:nvSpPr>
          <p:cNvPr id="158" name="62 Elipse">
            <a:extLst>
              <a:ext uri="{FF2B5EF4-FFF2-40B4-BE49-F238E27FC236}">
                <a16:creationId xmlns:a16="http://schemas.microsoft.com/office/drawing/2014/main" id="{7453BEBA-51F8-450E-86BA-528006514FA6}"/>
              </a:ext>
            </a:extLst>
          </p:cNvPr>
          <p:cNvSpPr/>
          <p:nvPr/>
        </p:nvSpPr>
        <p:spPr>
          <a:xfrm>
            <a:off x="7218182" y="3031561"/>
            <a:ext cx="155166" cy="162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33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b="1">
                <a:solidFill>
                  <a:srgbClr val="339966"/>
                </a:solidFill>
              </a:rPr>
              <a:t>5</a:t>
            </a:r>
          </a:p>
        </p:txBody>
      </p:sp>
      <p:sp>
        <p:nvSpPr>
          <p:cNvPr id="89" name="Rectángulo 11">
            <a:extLst>
              <a:ext uri="{FF2B5EF4-FFF2-40B4-BE49-F238E27FC236}">
                <a16:creationId xmlns:a16="http://schemas.microsoft.com/office/drawing/2014/main" id="{24061E67-53C8-4A6C-8C9D-89D20606FBA7}"/>
              </a:ext>
            </a:extLst>
          </p:cNvPr>
          <p:cNvSpPr/>
          <p:nvPr/>
        </p:nvSpPr>
        <p:spPr>
          <a:xfrm>
            <a:off x="9412538" y="5782919"/>
            <a:ext cx="1734876" cy="318924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0" lvl="1" algn="r">
              <a:spcAft>
                <a:spcPts val="450"/>
              </a:spcAft>
              <a:buClr>
                <a:schemeClr val="bg1"/>
              </a:buClr>
            </a:pPr>
            <a:r>
              <a:rPr lang="en-US" sz="1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Tender</a:t>
            </a:r>
          </a:p>
        </p:txBody>
      </p:sp>
      <p:sp>
        <p:nvSpPr>
          <p:cNvPr id="102" name="61 Elipse">
            <a:extLst>
              <a:ext uri="{FF2B5EF4-FFF2-40B4-BE49-F238E27FC236}">
                <a16:creationId xmlns:a16="http://schemas.microsoft.com/office/drawing/2014/main" id="{1090D415-984E-45F2-9CFA-73F4808C22B0}"/>
              </a:ext>
            </a:extLst>
          </p:cNvPr>
          <p:cNvSpPr/>
          <p:nvPr/>
        </p:nvSpPr>
        <p:spPr>
          <a:xfrm>
            <a:off x="7247879" y="5309761"/>
            <a:ext cx="183256" cy="176563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B8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b="1">
                <a:solidFill>
                  <a:srgbClr val="FFB81C"/>
                </a:solidFill>
              </a:rPr>
              <a:t>9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5E96062-EE9C-4722-9B59-EB28B5AEF6BB}"/>
              </a:ext>
            </a:extLst>
          </p:cNvPr>
          <p:cNvSpPr txBox="1"/>
          <p:nvPr/>
        </p:nvSpPr>
        <p:spPr>
          <a:xfrm>
            <a:off x="78691" y="182990"/>
            <a:ext cx="8568952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l-GR"/>
            </a:defPPr>
            <a:lvl1pPr>
              <a:defRPr sz="1600" b="1" kern="0">
                <a:solidFill>
                  <a:srgbClr val="1E2B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Towards a physical and commercial hub</a:t>
            </a:r>
          </a:p>
        </p:txBody>
      </p:sp>
      <p:sp>
        <p:nvSpPr>
          <p:cNvPr id="106" name="61 Elipse">
            <a:extLst>
              <a:ext uri="{FF2B5EF4-FFF2-40B4-BE49-F238E27FC236}">
                <a16:creationId xmlns:a16="http://schemas.microsoft.com/office/drawing/2014/main" id="{5BC8FCC2-8005-4E55-A531-782154596F63}"/>
              </a:ext>
            </a:extLst>
          </p:cNvPr>
          <p:cNvSpPr/>
          <p:nvPr/>
        </p:nvSpPr>
        <p:spPr>
          <a:xfrm>
            <a:off x="7234880" y="5987428"/>
            <a:ext cx="194466" cy="162001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B8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b="1">
                <a:solidFill>
                  <a:srgbClr val="FFB81C"/>
                </a:solidFill>
              </a:rPr>
              <a:t>0</a:t>
            </a:r>
          </a:p>
        </p:txBody>
      </p:sp>
      <p:cxnSp>
        <p:nvCxnSpPr>
          <p:cNvPr id="154" name="199 Conector recto">
            <a:extLst>
              <a:ext uri="{FF2B5EF4-FFF2-40B4-BE49-F238E27FC236}">
                <a16:creationId xmlns:a16="http://schemas.microsoft.com/office/drawing/2014/main" id="{CDD43EAA-880E-4B88-95DA-8F80D4708064}"/>
              </a:ext>
            </a:extLst>
          </p:cNvPr>
          <p:cNvCxnSpPr>
            <a:cxnSpLocks/>
          </p:cNvCxnSpPr>
          <p:nvPr/>
        </p:nvCxnSpPr>
        <p:spPr>
          <a:xfrm>
            <a:off x="6850743" y="676784"/>
            <a:ext cx="24803" cy="570317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419342" y="951009"/>
            <a:ext cx="6178781" cy="5620525"/>
            <a:chOff x="473725" y="1636082"/>
            <a:chExt cx="4859015" cy="4660973"/>
          </a:xfrm>
        </p:grpSpPr>
        <p:sp>
          <p:nvSpPr>
            <p:cNvPr id="161" name="Forma libre 9">
              <a:extLst>
                <a:ext uri="{FF2B5EF4-FFF2-40B4-BE49-F238E27FC236}">
                  <a16:creationId xmlns:a16="http://schemas.microsoft.com/office/drawing/2014/main" id="{7815F578-25F0-4217-A105-4D4B7F0E6C43}"/>
                </a:ext>
              </a:extLst>
            </p:cNvPr>
            <p:cNvSpPr/>
            <p:nvPr/>
          </p:nvSpPr>
          <p:spPr>
            <a:xfrm>
              <a:off x="2707617" y="4228877"/>
              <a:ext cx="519173" cy="45719"/>
            </a:xfrm>
            <a:custGeom>
              <a:avLst/>
              <a:gdLst>
                <a:gd name="connsiteX0" fmla="*/ 0 w 1676400"/>
                <a:gd name="connsiteY0" fmla="*/ 83753 h 490505"/>
                <a:gd name="connsiteX1" fmla="*/ 101600 w 1676400"/>
                <a:gd name="connsiteY1" fmla="*/ 7553 h 490505"/>
                <a:gd name="connsiteX2" fmla="*/ 228600 w 1676400"/>
                <a:gd name="connsiteY2" fmla="*/ 7553 h 490505"/>
                <a:gd name="connsiteX3" fmla="*/ 330200 w 1676400"/>
                <a:gd name="connsiteY3" fmla="*/ 49886 h 490505"/>
                <a:gd name="connsiteX4" fmla="*/ 414867 w 1676400"/>
                <a:gd name="connsiteY4" fmla="*/ 151486 h 490505"/>
                <a:gd name="connsiteX5" fmla="*/ 499533 w 1676400"/>
                <a:gd name="connsiteY5" fmla="*/ 286953 h 490505"/>
                <a:gd name="connsiteX6" fmla="*/ 567267 w 1676400"/>
                <a:gd name="connsiteY6" fmla="*/ 354686 h 490505"/>
                <a:gd name="connsiteX7" fmla="*/ 643467 w 1676400"/>
                <a:gd name="connsiteY7" fmla="*/ 422419 h 490505"/>
                <a:gd name="connsiteX8" fmla="*/ 694267 w 1676400"/>
                <a:gd name="connsiteY8" fmla="*/ 439353 h 490505"/>
                <a:gd name="connsiteX9" fmla="*/ 872067 w 1676400"/>
                <a:gd name="connsiteY9" fmla="*/ 473219 h 490505"/>
                <a:gd name="connsiteX10" fmla="*/ 1016000 w 1676400"/>
                <a:gd name="connsiteY10" fmla="*/ 490153 h 490505"/>
                <a:gd name="connsiteX11" fmla="*/ 1210733 w 1676400"/>
                <a:gd name="connsiteY11" fmla="*/ 481686 h 490505"/>
                <a:gd name="connsiteX12" fmla="*/ 1380067 w 1676400"/>
                <a:gd name="connsiteY12" fmla="*/ 447819 h 490505"/>
                <a:gd name="connsiteX13" fmla="*/ 1557867 w 1676400"/>
                <a:gd name="connsiteY13" fmla="*/ 346219 h 490505"/>
                <a:gd name="connsiteX14" fmla="*/ 1676400 w 1676400"/>
                <a:gd name="connsiteY14" fmla="*/ 270019 h 490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76400" h="490505">
                  <a:moveTo>
                    <a:pt x="0" y="83753"/>
                  </a:moveTo>
                  <a:cubicBezTo>
                    <a:pt x="31750" y="52003"/>
                    <a:pt x="63500" y="20253"/>
                    <a:pt x="101600" y="7553"/>
                  </a:cubicBezTo>
                  <a:cubicBezTo>
                    <a:pt x="139700" y="-5147"/>
                    <a:pt x="190500" y="498"/>
                    <a:pt x="228600" y="7553"/>
                  </a:cubicBezTo>
                  <a:cubicBezTo>
                    <a:pt x="266700" y="14608"/>
                    <a:pt x="299156" y="25897"/>
                    <a:pt x="330200" y="49886"/>
                  </a:cubicBezTo>
                  <a:cubicBezTo>
                    <a:pt x="361244" y="73875"/>
                    <a:pt x="386645" y="111975"/>
                    <a:pt x="414867" y="151486"/>
                  </a:cubicBezTo>
                  <a:cubicBezTo>
                    <a:pt x="443089" y="190997"/>
                    <a:pt x="474133" y="253086"/>
                    <a:pt x="499533" y="286953"/>
                  </a:cubicBezTo>
                  <a:cubicBezTo>
                    <a:pt x="524933" y="320820"/>
                    <a:pt x="543278" y="332108"/>
                    <a:pt x="567267" y="354686"/>
                  </a:cubicBezTo>
                  <a:cubicBezTo>
                    <a:pt x="591256" y="377264"/>
                    <a:pt x="622300" y="408308"/>
                    <a:pt x="643467" y="422419"/>
                  </a:cubicBezTo>
                  <a:cubicBezTo>
                    <a:pt x="664634" y="436530"/>
                    <a:pt x="656167" y="430886"/>
                    <a:pt x="694267" y="439353"/>
                  </a:cubicBezTo>
                  <a:cubicBezTo>
                    <a:pt x="732367" y="447820"/>
                    <a:pt x="818445" y="464752"/>
                    <a:pt x="872067" y="473219"/>
                  </a:cubicBezTo>
                  <a:cubicBezTo>
                    <a:pt x="925689" y="481686"/>
                    <a:pt x="959556" y="488742"/>
                    <a:pt x="1016000" y="490153"/>
                  </a:cubicBezTo>
                  <a:cubicBezTo>
                    <a:pt x="1072444" y="491564"/>
                    <a:pt x="1150055" y="488742"/>
                    <a:pt x="1210733" y="481686"/>
                  </a:cubicBezTo>
                  <a:cubicBezTo>
                    <a:pt x="1271411" y="474630"/>
                    <a:pt x="1322211" y="470397"/>
                    <a:pt x="1380067" y="447819"/>
                  </a:cubicBezTo>
                  <a:cubicBezTo>
                    <a:pt x="1437923" y="425241"/>
                    <a:pt x="1508478" y="375852"/>
                    <a:pt x="1557867" y="346219"/>
                  </a:cubicBezTo>
                  <a:cubicBezTo>
                    <a:pt x="1607256" y="316586"/>
                    <a:pt x="1659467" y="282719"/>
                    <a:pt x="1676400" y="270019"/>
                  </a:cubicBezTo>
                </a:path>
              </a:pathLst>
            </a:custGeom>
            <a:noFill/>
            <a:ln>
              <a:prstDash val="dash"/>
              <a:headEnd type="triangl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800"/>
            </a:p>
          </p:txBody>
        </p:sp>
        <p:sp>
          <p:nvSpPr>
            <p:cNvPr id="165" name="Forma libre 9">
              <a:extLst>
                <a:ext uri="{FF2B5EF4-FFF2-40B4-BE49-F238E27FC236}">
                  <a16:creationId xmlns:a16="http://schemas.microsoft.com/office/drawing/2014/main" id="{7815F578-25F0-4217-A105-4D4B7F0E6C43}"/>
                </a:ext>
              </a:extLst>
            </p:cNvPr>
            <p:cNvSpPr/>
            <p:nvPr/>
          </p:nvSpPr>
          <p:spPr>
            <a:xfrm>
              <a:off x="2836202" y="5219490"/>
              <a:ext cx="519173" cy="45719"/>
            </a:xfrm>
            <a:custGeom>
              <a:avLst/>
              <a:gdLst>
                <a:gd name="connsiteX0" fmla="*/ 0 w 1676400"/>
                <a:gd name="connsiteY0" fmla="*/ 83753 h 490505"/>
                <a:gd name="connsiteX1" fmla="*/ 101600 w 1676400"/>
                <a:gd name="connsiteY1" fmla="*/ 7553 h 490505"/>
                <a:gd name="connsiteX2" fmla="*/ 228600 w 1676400"/>
                <a:gd name="connsiteY2" fmla="*/ 7553 h 490505"/>
                <a:gd name="connsiteX3" fmla="*/ 330200 w 1676400"/>
                <a:gd name="connsiteY3" fmla="*/ 49886 h 490505"/>
                <a:gd name="connsiteX4" fmla="*/ 414867 w 1676400"/>
                <a:gd name="connsiteY4" fmla="*/ 151486 h 490505"/>
                <a:gd name="connsiteX5" fmla="*/ 499533 w 1676400"/>
                <a:gd name="connsiteY5" fmla="*/ 286953 h 490505"/>
                <a:gd name="connsiteX6" fmla="*/ 567267 w 1676400"/>
                <a:gd name="connsiteY6" fmla="*/ 354686 h 490505"/>
                <a:gd name="connsiteX7" fmla="*/ 643467 w 1676400"/>
                <a:gd name="connsiteY7" fmla="*/ 422419 h 490505"/>
                <a:gd name="connsiteX8" fmla="*/ 694267 w 1676400"/>
                <a:gd name="connsiteY8" fmla="*/ 439353 h 490505"/>
                <a:gd name="connsiteX9" fmla="*/ 872067 w 1676400"/>
                <a:gd name="connsiteY9" fmla="*/ 473219 h 490505"/>
                <a:gd name="connsiteX10" fmla="*/ 1016000 w 1676400"/>
                <a:gd name="connsiteY10" fmla="*/ 490153 h 490505"/>
                <a:gd name="connsiteX11" fmla="*/ 1210733 w 1676400"/>
                <a:gd name="connsiteY11" fmla="*/ 481686 h 490505"/>
                <a:gd name="connsiteX12" fmla="*/ 1380067 w 1676400"/>
                <a:gd name="connsiteY12" fmla="*/ 447819 h 490505"/>
                <a:gd name="connsiteX13" fmla="*/ 1557867 w 1676400"/>
                <a:gd name="connsiteY13" fmla="*/ 346219 h 490505"/>
                <a:gd name="connsiteX14" fmla="*/ 1676400 w 1676400"/>
                <a:gd name="connsiteY14" fmla="*/ 270019 h 490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76400" h="490505">
                  <a:moveTo>
                    <a:pt x="0" y="83753"/>
                  </a:moveTo>
                  <a:cubicBezTo>
                    <a:pt x="31750" y="52003"/>
                    <a:pt x="63500" y="20253"/>
                    <a:pt x="101600" y="7553"/>
                  </a:cubicBezTo>
                  <a:cubicBezTo>
                    <a:pt x="139700" y="-5147"/>
                    <a:pt x="190500" y="498"/>
                    <a:pt x="228600" y="7553"/>
                  </a:cubicBezTo>
                  <a:cubicBezTo>
                    <a:pt x="266700" y="14608"/>
                    <a:pt x="299156" y="25897"/>
                    <a:pt x="330200" y="49886"/>
                  </a:cubicBezTo>
                  <a:cubicBezTo>
                    <a:pt x="361244" y="73875"/>
                    <a:pt x="386645" y="111975"/>
                    <a:pt x="414867" y="151486"/>
                  </a:cubicBezTo>
                  <a:cubicBezTo>
                    <a:pt x="443089" y="190997"/>
                    <a:pt x="474133" y="253086"/>
                    <a:pt x="499533" y="286953"/>
                  </a:cubicBezTo>
                  <a:cubicBezTo>
                    <a:pt x="524933" y="320820"/>
                    <a:pt x="543278" y="332108"/>
                    <a:pt x="567267" y="354686"/>
                  </a:cubicBezTo>
                  <a:cubicBezTo>
                    <a:pt x="591256" y="377264"/>
                    <a:pt x="622300" y="408308"/>
                    <a:pt x="643467" y="422419"/>
                  </a:cubicBezTo>
                  <a:cubicBezTo>
                    <a:pt x="664634" y="436530"/>
                    <a:pt x="656167" y="430886"/>
                    <a:pt x="694267" y="439353"/>
                  </a:cubicBezTo>
                  <a:cubicBezTo>
                    <a:pt x="732367" y="447820"/>
                    <a:pt x="818445" y="464752"/>
                    <a:pt x="872067" y="473219"/>
                  </a:cubicBezTo>
                  <a:cubicBezTo>
                    <a:pt x="925689" y="481686"/>
                    <a:pt x="959556" y="488742"/>
                    <a:pt x="1016000" y="490153"/>
                  </a:cubicBezTo>
                  <a:cubicBezTo>
                    <a:pt x="1072444" y="491564"/>
                    <a:pt x="1150055" y="488742"/>
                    <a:pt x="1210733" y="481686"/>
                  </a:cubicBezTo>
                  <a:cubicBezTo>
                    <a:pt x="1271411" y="474630"/>
                    <a:pt x="1322211" y="470397"/>
                    <a:pt x="1380067" y="447819"/>
                  </a:cubicBezTo>
                  <a:cubicBezTo>
                    <a:pt x="1437923" y="425241"/>
                    <a:pt x="1508478" y="375852"/>
                    <a:pt x="1557867" y="346219"/>
                  </a:cubicBezTo>
                  <a:cubicBezTo>
                    <a:pt x="1607256" y="316586"/>
                    <a:pt x="1659467" y="282719"/>
                    <a:pt x="1676400" y="270019"/>
                  </a:cubicBezTo>
                </a:path>
              </a:pathLst>
            </a:custGeom>
            <a:noFill/>
            <a:ln>
              <a:prstDash val="dash"/>
              <a:headEnd type="triangl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800"/>
            </a:p>
          </p:txBody>
        </p:sp>
        <p:sp>
          <p:nvSpPr>
            <p:cNvPr id="166" name="62 Elipse">
              <a:extLst>
                <a:ext uri="{FF2B5EF4-FFF2-40B4-BE49-F238E27FC236}">
                  <a16:creationId xmlns:a16="http://schemas.microsoft.com/office/drawing/2014/main" id="{BF4BED8C-DB57-43A6-9E5F-2DA5B82D52F4}"/>
                </a:ext>
              </a:extLst>
            </p:cNvPr>
            <p:cNvSpPr/>
            <p:nvPr/>
          </p:nvSpPr>
          <p:spPr>
            <a:xfrm>
              <a:off x="3506163" y="5292514"/>
              <a:ext cx="155166" cy="162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800" b="1">
                  <a:solidFill>
                    <a:srgbClr val="339966"/>
                  </a:solidFill>
                </a:rPr>
                <a:t>4</a:t>
              </a:r>
              <a:endParaRPr lang="es-ES" sz="800" b="1">
                <a:solidFill>
                  <a:srgbClr val="339966"/>
                </a:solidFill>
              </a:endParaRPr>
            </a:p>
          </p:txBody>
        </p:sp>
        <p:sp>
          <p:nvSpPr>
            <p:cNvPr id="168" name="198 CuadroTexto">
              <a:extLst>
                <a:ext uri="{FF2B5EF4-FFF2-40B4-BE49-F238E27FC236}">
                  <a16:creationId xmlns:a16="http://schemas.microsoft.com/office/drawing/2014/main" id="{9F28B992-0278-47B9-A9F3-0CE2F8CB556C}"/>
                </a:ext>
              </a:extLst>
            </p:cNvPr>
            <p:cNvSpPr txBox="1"/>
            <p:nvPr/>
          </p:nvSpPr>
          <p:spPr>
            <a:xfrm>
              <a:off x="2843356" y="4275712"/>
              <a:ext cx="108395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>
                  <a:solidFill>
                    <a:srgbClr val="4C78A0"/>
                  </a:solidFill>
                </a:rPr>
                <a:t>W. Macedonia</a:t>
              </a:r>
            </a:p>
          </p:txBody>
        </p:sp>
        <p:sp>
          <p:nvSpPr>
            <p:cNvPr id="169" name="198 CuadroTexto">
              <a:extLst>
                <a:ext uri="{FF2B5EF4-FFF2-40B4-BE49-F238E27FC236}">
                  <a16:creationId xmlns:a16="http://schemas.microsoft.com/office/drawing/2014/main" id="{9F28B992-0278-47B9-A9F3-0CE2F8CB556C}"/>
                </a:ext>
              </a:extLst>
            </p:cNvPr>
            <p:cNvSpPr txBox="1"/>
            <p:nvPr/>
          </p:nvSpPr>
          <p:spPr>
            <a:xfrm>
              <a:off x="1990302" y="5261480"/>
              <a:ext cx="108395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>
                  <a:solidFill>
                    <a:srgbClr val="4C78A0"/>
                  </a:solidFill>
                </a:rPr>
                <a:t>W. Greece</a:t>
              </a:r>
            </a:p>
          </p:txBody>
        </p:sp>
        <p:sp>
          <p:nvSpPr>
            <p:cNvPr id="170" name="62 Elipse">
              <a:extLst>
                <a:ext uri="{FF2B5EF4-FFF2-40B4-BE49-F238E27FC236}">
                  <a16:creationId xmlns:a16="http://schemas.microsoft.com/office/drawing/2014/main" id="{C63527A8-6E5B-42AE-9922-91FD79D1BA63}"/>
                </a:ext>
              </a:extLst>
            </p:cNvPr>
            <p:cNvSpPr/>
            <p:nvPr/>
          </p:nvSpPr>
          <p:spPr>
            <a:xfrm>
              <a:off x="2808555" y="5293725"/>
              <a:ext cx="155166" cy="162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385D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800" b="1">
                  <a:solidFill>
                    <a:srgbClr val="385D8A"/>
                  </a:solidFill>
                </a:rPr>
                <a:t>2</a:t>
              </a:r>
              <a:endParaRPr lang="es-ES" sz="800" b="1">
                <a:solidFill>
                  <a:srgbClr val="385D8A"/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473725" y="1636082"/>
              <a:ext cx="4859015" cy="4660973"/>
              <a:chOff x="473725" y="1636082"/>
              <a:chExt cx="4859015" cy="4660973"/>
            </a:xfrm>
          </p:grpSpPr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CF5DA4D6-5C7B-43BD-82EB-09F84BB8AA35}"/>
                  </a:ext>
                </a:extLst>
              </p:cNvPr>
              <p:cNvGrpSpPr/>
              <p:nvPr/>
            </p:nvGrpSpPr>
            <p:grpSpPr>
              <a:xfrm>
                <a:off x="473725" y="1636082"/>
                <a:ext cx="4859015" cy="4660973"/>
                <a:chOff x="315587" y="1698099"/>
                <a:chExt cx="4859015" cy="4660973"/>
              </a:xfrm>
            </p:grpSpPr>
            <p:grpSp>
              <p:nvGrpSpPr>
                <p:cNvPr id="91" name="178 Grupo">
                  <a:extLst>
                    <a:ext uri="{FF2B5EF4-FFF2-40B4-BE49-F238E27FC236}">
                      <a16:creationId xmlns:a16="http://schemas.microsoft.com/office/drawing/2014/main" id="{926FF6DE-6945-4DC1-9A24-A0318588D712}"/>
                    </a:ext>
                  </a:extLst>
                </p:cNvPr>
                <p:cNvGrpSpPr/>
                <p:nvPr/>
              </p:nvGrpSpPr>
              <p:grpSpPr>
                <a:xfrm>
                  <a:off x="315587" y="1698099"/>
                  <a:ext cx="4859015" cy="4659189"/>
                  <a:chOff x="673384" y="1133474"/>
                  <a:chExt cx="5290529" cy="4914901"/>
                </a:xfrm>
              </p:grpSpPr>
              <p:pic>
                <p:nvPicPr>
                  <p:cNvPr id="149" name="Picture 2">
                    <a:extLst>
                      <a:ext uri="{FF2B5EF4-FFF2-40B4-BE49-F238E27FC236}">
                        <a16:creationId xmlns:a16="http://schemas.microsoft.com/office/drawing/2014/main" id="{30DE127B-C917-4DF8-A652-AC84B4EFB97D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471" t="2127" r="2690" b="2753"/>
                  <a:stretch/>
                </p:blipFill>
                <p:spPr bwMode="auto">
                  <a:xfrm>
                    <a:off x="1001388" y="1133474"/>
                    <a:ext cx="4962525" cy="4914901"/>
                  </a:xfrm>
                  <a:prstGeom prst="ellipse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150" name="195 CuadroTexto">
                    <a:extLst>
                      <a:ext uri="{FF2B5EF4-FFF2-40B4-BE49-F238E27FC236}">
                        <a16:creationId xmlns:a16="http://schemas.microsoft.com/office/drawing/2014/main" id="{5FEF4F17-ED7E-4A98-99B9-F67A65750442}"/>
                      </a:ext>
                    </a:extLst>
                  </p:cNvPr>
                  <p:cNvSpPr txBox="1"/>
                  <p:nvPr/>
                </p:nvSpPr>
                <p:spPr>
                  <a:xfrm>
                    <a:off x="673384" y="3716827"/>
                    <a:ext cx="1180217" cy="2272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Italy</a:t>
                    </a:r>
                  </a:p>
                </p:txBody>
              </p:sp>
              <p:sp>
                <p:nvSpPr>
                  <p:cNvPr id="151" name="196 CuadroTexto">
                    <a:extLst>
                      <a:ext uri="{FF2B5EF4-FFF2-40B4-BE49-F238E27FC236}">
                        <a16:creationId xmlns:a16="http://schemas.microsoft.com/office/drawing/2014/main" id="{D956BBC4-94B1-4C39-8275-7036B5FCAD97}"/>
                      </a:ext>
                    </a:extLst>
                  </p:cNvPr>
                  <p:cNvSpPr txBox="1"/>
                  <p:nvPr/>
                </p:nvSpPr>
                <p:spPr>
                  <a:xfrm>
                    <a:off x="3741354" y="2470703"/>
                    <a:ext cx="1180217" cy="2272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Bulgaria</a:t>
                    </a:r>
                  </a:p>
                </p:txBody>
              </p:sp>
              <p:sp>
                <p:nvSpPr>
                  <p:cNvPr id="152" name="197 CuadroTexto">
                    <a:extLst>
                      <a:ext uri="{FF2B5EF4-FFF2-40B4-BE49-F238E27FC236}">
                        <a16:creationId xmlns:a16="http://schemas.microsoft.com/office/drawing/2014/main" id="{18678505-286B-4790-813A-97B3A25718E8}"/>
                      </a:ext>
                    </a:extLst>
                  </p:cNvPr>
                  <p:cNvSpPr txBox="1"/>
                  <p:nvPr/>
                </p:nvSpPr>
                <p:spPr>
                  <a:xfrm>
                    <a:off x="2136323" y="3332933"/>
                    <a:ext cx="1180217" cy="2272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Albania</a:t>
                    </a:r>
                  </a:p>
                </p:txBody>
              </p:sp>
              <p:sp>
                <p:nvSpPr>
                  <p:cNvPr id="153" name="198 CuadroTexto">
                    <a:extLst>
                      <a:ext uri="{FF2B5EF4-FFF2-40B4-BE49-F238E27FC236}">
                        <a16:creationId xmlns:a16="http://schemas.microsoft.com/office/drawing/2014/main" id="{9F28B992-0278-47B9-A9F3-0CE2F8CB556C}"/>
                      </a:ext>
                    </a:extLst>
                  </p:cNvPr>
                  <p:cNvSpPr txBox="1"/>
                  <p:nvPr/>
                </p:nvSpPr>
                <p:spPr>
                  <a:xfrm>
                    <a:off x="2819020" y="3078136"/>
                    <a:ext cx="1180217" cy="2272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N. Macedonia</a:t>
                    </a:r>
                  </a:p>
                </p:txBody>
              </p:sp>
            </p:grpSp>
            <p:sp>
              <p:nvSpPr>
                <p:cNvPr id="92" name="Forma libre 2">
                  <a:extLst>
                    <a:ext uri="{FF2B5EF4-FFF2-40B4-BE49-F238E27FC236}">
                      <a16:creationId xmlns:a16="http://schemas.microsoft.com/office/drawing/2014/main" id="{54E91652-476F-4461-8927-910F152E7296}"/>
                    </a:ext>
                  </a:extLst>
                </p:cNvPr>
                <p:cNvSpPr/>
                <p:nvPr/>
              </p:nvSpPr>
              <p:spPr>
                <a:xfrm>
                  <a:off x="3037803" y="3933698"/>
                  <a:ext cx="1282916" cy="1386448"/>
                </a:xfrm>
                <a:custGeom>
                  <a:avLst/>
                  <a:gdLst>
                    <a:gd name="connsiteX0" fmla="*/ 1710554 w 1710554"/>
                    <a:gd name="connsiteY0" fmla="*/ 139609 h 1680543"/>
                    <a:gd name="connsiteX1" fmla="*/ 1575088 w 1710554"/>
                    <a:gd name="connsiteY1" fmla="*/ 88809 h 1680543"/>
                    <a:gd name="connsiteX2" fmla="*/ 1448088 w 1710554"/>
                    <a:gd name="connsiteY2" fmla="*/ 12609 h 1680543"/>
                    <a:gd name="connsiteX3" fmla="*/ 1312621 w 1710554"/>
                    <a:gd name="connsiteY3" fmla="*/ 4143 h 1680543"/>
                    <a:gd name="connsiteX4" fmla="*/ 1058621 w 1710554"/>
                    <a:gd name="connsiteY4" fmla="*/ 54943 h 1680543"/>
                    <a:gd name="connsiteX5" fmla="*/ 957021 w 1710554"/>
                    <a:gd name="connsiteY5" fmla="*/ 71876 h 1680543"/>
                    <a:gd name="connsiteX6" fmla="*/ 821554 w 1710554"/>
                    <a:gd name="connsiteY6" fmla="*/ 12609 h 1680543"/>
                    <a:gd name="connsiteX7" fmla="*/ 372821 w 1710554"/>
                    <a:gd name="connsiteY7" fmla="*/ 4143 h 1680543"/>
                    <a:gd name="connsiteX8" fmla="*/ 144221 w 1710554"/>
                    <a:gd name="connsiteY8" fmla="*/ 29543 h 1680543"/>
                    <a:gd name="connsiteX9" fmla="*/ 110354 w 1710554"/>
                    <a:gd name="connsiteY9" fmla="*/ 258143 h 1680543"/>
                    <a:gd name="connsiteX10" fmla="*/ 288 w 1710554"/>
                    <a:gd name="connsiteY10" fmla="*/ 368209 h 1680543"/>
                    <a:gd name="connsiteX11" fmla="*/ 76488 w 1710554"/>
                    <a:gd name="connsiteY11" fmla="*/ 706876 h 1680543"/>
                    <a:gd name="connsiteX12" fmla="*/ 17221 w 1710554"/>
                    <a:gd name="connsiteY12" fmla="*/ 943943 h 1680543"/>
                    <a:gd name="connsiteX13" fmla="*/ 17221 w 1710554"/>
                    <a:gd name="connsiteY13" fmla="*/ 1147143 h 1680543"/>
                    <a:gd name="connsiteX14" fmla="*/ 25688 w 1710554"/>
                    <a:gd name="connsiteY14" fmla="*/ 1206409 h 1680543"/>
                    <a:gd name="connsiteX15" fmla="*/ 203488 w 1710554"/>
                    <a:gd name="connsiteY15" fmla="*/ 1350343 h 1680543"/>
                    <a:gd name="connsiteX16" fmla="*/ 381288 w 1710554"/>
                    <a:gd name="connsiteY16" fmla="*/ 1443476 h 1680543"/>
                    <a:gd name="connsiteX17" fmla="*/ 474421 w 1710554"/>
                    <a:gd name="connsiteY17" fmla="*/ 1511209 h 1680543"/>
                    <a:gd name="connsiteX18" fmla="*/ 584488 w 1710554"/>
                    <a:gd name="connsiteY18" fmla="*/ 1570476 h 1680543"/>
                    <a:gd name="connsiteX19" fmla="*/ 660688 w 1710554"/>
                    <a:gd name="connsiteY19" fmla="*/ 1578943 h 1680543"/>
                    <a:gd name="connsiteX20" fmla="*/ 635288 w 1710554"/>
                    <a:gd name="connsiteY20" fmla="*/ 1680543 h 1680543"/>
                    <a:gd name="connsiteX21" fmla="*/ 635288 w 1710554"/>
                    <a:gd name="connsiteY21" fmla="*/ 1680543 h 1680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710554" h="1680543">
                      <a:moveTo>
                        <a:pt x="1710554" y="139609"/>
                      </a:moveTo>
                      <a:cubicBezTo>
                        <a:pt x="1664693" y="124792"/>
                        <a:pt x="1618832" y="109976"/>
                        <a:pt x="1575088" y="88809"/>
                      </a:cubicBezTo>
                      <a:cubicBezTo>
                        <a:pt x="1531344" y="67642"/>
                        <a:pt x="1491832" y="26720"/>
                        <a:pt x="1448088" y="12609"/>
                      </a:cubicBezTo>
                      <a:cubicBezTo>
                        <a:pt x="1404344" y="-1502"/>
                        <a:pt x="1377532" y="-2913"/>
                        <a:pt x="1312621" y="4143"/>
                      </a:cubicBezTo>
                      <a:cubicBezTo>
                        <a:pt x="1247710" y="11199"/>
                        <a:pt x="1117888" y="43654"/>
                        <a:pt x="1058621" y="54943"/>
                      </a:cubicBezTo>
                      <a:cubicBezTo>
                        <a:pt x="999354" y="66232"/>
                        <a:pt x="996532" y="78932"/>
                        <a:pt x="957021" y="71876"/>
                      </a:cubicBezTo>
                      <a:cubicBezTo>
                        <a:pt x="917510" y="64820"/>
                        <a:pt x="918921" y="23898"/>
                        <a:pt x="821554" y="12609"/>
                      </a:cubicBezTo>
                      <a:cubicBezTo>
                        <a:pt x="724187" y="1320"/>
                        <a:pt x="485710" y="1321"/>
                        <a:pt x="372821" y="4143"/>
                      </a:cubicBezTo>
                      <a:cubicBezTo>
                        <a:pt x="259932" y="6965"/>
                        <a:pt x="187965" y="-12790"/>
                        <a:pt x="144221" y="29543"/>
                      </a:cubicBezTo>
                      <a:cubicBezTo>
                        <a:pt x="100477" y="71876"/>
                        <a:pt x="134343" y="201699"/>
                        <a:pt x="110354" y="258143"/>
                      </a:cubicBezTo>
                      <a:cubicBezTo>
                        <a:pt x="86365" y="314587"/>
                        <a:pt x="5932" y="293420"/>
                        <a:pt x="288" y="368209"/>
                      </a:cubicBezTo>
                      <a:cubicBezTo>
                        <a:pt x="-5356" y="442998"/>
                        <a:pt x="73666" y="610920"/>
                        <a:pt x="76488" y="706876"/>
                      </a:cubicBezTo>
                      <a:cubicBezTo>
                        <a:pt x="79310" y="802832"/>
                        <a:pt x="27099" y="870565"/>
                        <a:pt x="17221" y="943943"/>
                      </a:cubicBezTo>
                      <a:cubicBezTo>
                        <a:pt x="7343" y="1017321"/>
                        <a:pt x="15810" y="1103399"/>
                        <a:pt x="17221" y="1147143"/>
                      </a:cubicBezTo>
                      <a:cubicBezTo>
                        <a:pt x="18632" y="1190887"/>
                        <a:pt x="-5356" y="1172542"/>
                        <a:pt x="25688" y="1206409"/>
                      </a:cubicBezTo>
                      <a:cubicBezTo>
                        <a:pt x="56732" y="1240276"/>
                        <a:pt x="144221" y="1310832"/>
                        <a:pt x="203488" y="1350343"/>
                      </a:cubicBezTo>
                      <a:cubicBezTo>
                        <a:pt x="262755" y="1389854"/>
                        <a:pt x="336133" y="1416665"/>
                        <a:pt x="381288" y="1443476"/>
                      </a:cubicBezTo>
                      <a:cubicBezTo>
                        <a:pt x="426443" y="1470287"/>
                        <a:pt x="440554" y="1490042"/>
                        <a:pt x="474421" y="1511209"/>
                      </a:cubicBezTo>
                      <a:cubicBezTo>
                        <a:pt x="508288" y="1532376"/>
                        <a:pt x="553444" y="1559187"/>
                        <a:pt x="584488" y="1570476"/>
                      </a:cubicBezTo>
                      <a:cubicBezTo>
                        <a:pt x="615532" y="1581765"/>
                        <a:pt x="652221" y="1560599"/>
                        <a:pt x="660688" y="1578943"/>
                      </a:cubicBezTo>
                      <a:cubicBezTo>
                        <a:pt x="669155" y="1597287"/>
                        <a:pt x="635288" y="1680543"/>
                        <a:pt x="635288" y="1680543"/>
                      </a:cubicBezTo>
                      <a:lnTo>
                        <a:pt x="635288" y="1680543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800"/>
                </a:p>
              </p:txBody>
            </p:sp>
            <p:sp>
              <p:nvSpPr>
                <p:cNvPr id="93" name="Forma libre 3">
                  <a:extLst>
                    <a:ext uri="{FF2B5EF4-FFF2-40B4-BE49-F238E27FC236}">
                      <a16:creationId xmlns:a16="http://schemas.microsoft.com/office/drawing/2014/main" id="{8BE41168-3AA8-4C46-AA7B-26FE08274222}"/>
                    </a:ext>
                  </a:extLst>
                </p:cNvPr>
                <p:cNvSpPr/>
                <p:nvPr/>
              </p:nvSpPr>
              <p:spPr>
                <a:xfrm>
                  <a:off x="2955470" y="5180445"/>
                  <a:ext cx="450850" cy="373957"/>
                </a:xfrm>
                <a:custGeom>
                  <a:avLst/>
                  <a:gdLst>
                    <a:gd name="connsiteX0" fmla="*/ 601133 w 601133"/>
                    <a:gd name="connsiteY0" fmla="*/ 0 h 453281"/>
                    <a:gd name="connsiteX1" fmla="*/ 474133 w 601133"/>
                    <a:gd name="connsiteY1" fmla="*/ 50800 h 453281"/>
                    <a:gd name="connsiteX2" fmla="*/ 372533 w 601133"/>
                    <a:gd name="connsiteY2" fmla="*/ 135466 h 453281"/>
                    <a:gd name="connsiteX3" fmla="*/ 228600 w 601133"/>
                    <a:gd name="connsiteY3" fmla="*/ 237066 h 453281"/>
                    <a:gd name="connsiteX4" fmla="*/ 237066 w 601133"/>
                    <a:gd name="connsiteY4" fmla="*/ 338666 h 453281"/>
                    <a:gd name="connsiteX5" fmla="*/ 110066 w 601133"/>
                    <a:gd name="connsiteY5" fmla="*/ 440266 h 453281"/>
                    <a:gd name="connsiteX6" fmla="*/ 0 w 601133"/>
                    <a:gd name="connsiteY6" fmla="*/ 448733 h 453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01133" h="453281">
                      <a:moveTo>
                        <a:pt x="601133" y="0"/>
                      </a:moveTo>
                      <a:cubicBezTo>
                        <a:pt x="556683" y="14111"/>
                        <a:pt x="512233" y="28222"/>
                        <a:pt x="474133" y="50800"/>
                      </a:cubicBezTo>
                      <a:cubicBezTo>
                        <a:pt x="436033" y="73378"/>
                        <a:pt x="413455" y="104422"/>
                        <a:pt x="372533" y="135466"/>
                      </a:cubicBezTo>
                      <a:cubicBezTo>
                        <a:pt x="331611" y="166510"/>
                        <a:pt x="251178" y="203199"/>
                        <a:pt x="228600" y="237066"/>
                      </a:cubicBezTo>
                      <a:cubicBezTo>
                        <a:pt x="206022" y="270933"/>
                        <a:pt x="256822" y="304799"/>
                        <a:pt x="237066" y="338666"/>
                      </a:cubicBezTo>
                      <a:cubicBezTo>
                        <a:pt x="217310" y="372533"/>
                        <a:pt x="149577" y="421922"/>
                        <a:pt x="110066" y="440266"/>
                      </a:cubicBezTo>
                      <a:cubicBezTo>
                        <a:pt x="70555" y="458610"/>
                        <a:pt x="35277" y="453671"/>
                        <a:pt x="0" y="448733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800"/>
                </a:p>
              </p:txBody>
            </p:sp>
            <p:sp>
              <p:nvSpPr>
                <p:cNvPr id="94" name="172 Elipse">
                  <a:extLst>
                    <a:ext uri="{FF2B5EF4-FFF2-40B4-BE49-F238E27FC236}">
                      <a16:creationId xmlns:a16="http://schemas.microsoft.com/office/drawing/2014/main" id="{4A54BF85-28D7-4362-B238-740CD4022776}"/>
                    </a:ext>
                  </a:extLst>
                </p:cNvPr>
                <p:cNvSpPr/>
                <p:nvPr/>
              </p:nvSpPr>
              <p:spPr>
                <a:xfrm>
                  <a:off x="3345997" y="5270900"/>
                  <a:ext cx="81000" cy="89100"/>
                </a:xfrm>
                <a:prstGeom prst="ellipse">
                  <a:avLst/>
                </a:prstGeom>
                <a:solidFill>
                  <a:srgbClr val="385D8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800"/>
                </a:p>
              </p:txBody>
            </p:sp>
            <p:sp>
              <p:nvSpPr>
                <p:cNvPr id="95" name="172 Elipse">
                  <a:extLst>
                    <a:ext uri="{FF2B5EF4-FFF2-40B4-BE49-F238E27FC236}">
                      <a16:creationId xmlns:a16="http://schemas.microsoft.com/office/drawing/2014/main" id="{AB616D78-A4F6-4BD4-889C-483FA5E09A46}"/>
                    </a:ext>
                  </a:extLst>
                </p:cNvPr>
                <p:cNvSpPr/>
                <p:nvPr/>
              </p:nvSpPr>
              <p:spPr>
                <a:xfrm>
                  <a:off x="3288847" y="3783095"/>
                  <a:ext cx="81000" cy="89100"/>
                </a:xfrm>
                <a:prstGeom prst="ellipse">
                  <a:avLst/>
                </a:prstGeom>
                <a:solidFill>
                  <a:srgbClr val="385D8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800"/>
                </a:p>
              </p:txBody>
            </p:sp>
            <p:sp>
              <p:nvSpPr>
                <p:cNvPr id="96" name="Forma libre 4">
                  <a:extLst>
                    <a:ext uri="{FF2B5EF4-FFF2-40B4-BE49-F238E27FC236}">
                      <a16:creationId xmlns:a16="http://schemas.microsoft.com/office/drawing/2014/main" id="{044E13A2-5813-43D2-84D1-AC3295E21168}"/>
                    </a:ext>
                  </a:extLst>
                </p:cNvPr>
                <p:cNvSpPr/>
                <p:nvPr/>
              </p:nvSpPr>
              <p:spPr>
                <a:xfrm>
                  <a:off x="3241220" y="3825355"/>
                  <a:ext cx="82550" cy="118745"/>
                </a:xfrm>
                <a:custGeom>
                  <a:avLst/>
                  <a:gdLst>
                    <a:gd name="connsiteX0" fmla="*/ 110067 w 110067"/>
                    <a:gd name="connsiteY0" fmla="*/ 0 h 143933"/>
                    <a:gd name="connsiteX1" fmla="*/ 0 w 110067"/>
                    <a:gd name="connsiteY1" fmla="*/ 143933 h 1439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10067" h="143933">
                      <a:moveTo>
                        <a:pt x="110067" y="0"/>
                      </a:moveTo>
                      <a:lnTo>
                        <a:pt x="0" y="143933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800"/>
                </a:p>
              </p:txBody>
            </p:sp>
            <p:sp>
              <p:nvSpPr>
                <p:cNvPr id="97" name="Forma libre 5">
                  <a:extLst>
                    <a:ext uri="{FF2B5EF4-FFF2-40B4-BE49-F238E27FC236}">
                      <a16:creationId xmlns:a16="http://schemas.microsoft.com/office/drawing/2014/main" id="{B6B403EF-EDFA-443A-8F1C-C85422C7B9BD}"/>
                    </a:ext>
                  </a:extLst>
                </p:cNvPr>
                <p:cNvSpPr/>
                <p:nvPr/>
              </p:nvSpPr>
              <p:spPr>
                <a:xfrm>
                  <a:off x="3336469" y="5208384"/>
                  <a:ext cx="38100" cy="83820"/>
                </a:xfrm>
                <a:custGeom>
                  <a:avLst/>
                  <a:gdLst>
                    <a:gd name="connsiteX0" fmla="*/ 0 w 50800"/>
                    <a:gd name="connsiteY0" fmla="*/ 0 h 101600"/>
                    <a:gd name="connsiteX1" fmla="*/ 50800 w 50800"/>
                    <a:gd name="connsiteY1" fmla="*/ 101600 h 10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0800" h="101600">
                      <a:moveTo>
                        <a:pt x="0" y="0"/>
                      </a:moveTo>
                      <a:lnTo>
                        <a:pt x="50800" y="101600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800"/>
                </a:p>
              </p:txBody>
            </p:sp>
            <p:sp>
              <p:nvSpPr>
                <p:cNvPr id="98" name="181 Forma libre">
                  <a:extLst>
                    <a:ext uri="{FF2B5EF4-FFF2-40B4-BE49-F238E27FC236}">
                      <a16:creationId xmlns:a16="http://schemas.microsoft.com/office/drawing/2014/main" id="{B1489ABF-14A2-49FA-B559-6BEDC85A6727}"/>
                    </a:ext>
                  </a:extLst>
                </p:cNvPr>
                <p:cNvSpPr/>
                <p:nvPr/>
              </p:nvSpPr>
              <p:spPr>
                <a:xfrm rot="17203779" flipV="1">
                  <a:off x="4259732" y="3453683"/>
                  <a:ext cx="884726" cy="228339"/>
                </a:xfrm>
                <a:custGeom>
                  <a:avLst/>
                  <a:gdLst>
                    <a:gd name="connsiteX0" fmla="*/ 0 w 1876425"/>
                    <a:gd name="connsiteY0" fmla="*/ 390525 h 390525"/>
                    <a:gd name="connsiteX1" fmla="*/ 1876425 w 1876425"/>
                    <a:gd name="connsiteY1" fmla="*/ 0 h 390525"/>
                    <a:gd name="connsiteX0" fmla="*/ 0 w 1876425"/>
                    <a:gd name="connsiteY0" fmla="*/ 390953 h 390953"/>
                    <a:gd name="connsiteX1" fmla="*/ 1876425 w 1876425"/>
                    <a:gd name="connsiteY1" fmla="*/ 428 h 390953"/>
                    <a:gd name="connsiteX0" fmla="*/ 0 w 1876425"/>
                    <a:gd name="connsiteY0" fmla="*/ 391655 h 391655"/>
                    <a:gd name="connsiteX1" fmla="*/ 1876425 w 1876425"/>
                    <a:gd name="connsiteY1" fmla="*/ 1130 h 3916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76425" h="391655">
                      <a:moveTo>
                        <a:pt x="0" y="391655"/>
                      </a:moveTo>
                      <a:cubicBezTo>
                        <a:pt x="577850" y="80505"/>
                        <a:pt x="1041400" y="-11570"/>
                        <a:pt x="1876425" y="1130"/>
                      </a:cubicBezTo>
                    </a:path>
                  </a:pathLst>
                </a:custGeom>
                <a:noFill/>
                <a:ln w="76200">
                  <a:solidFill>
                    <a:srgbClr val="FF0000"/>
                  </a:solidFill>
                  <a:prstDash val="solid"/>
                  <a:headEnd type="triangl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800"/>
                </a:p>
              </p:txBody>
            </p:sp>
            <p:sp>
              <p:nvSpPr>
                <p:cNvPr id="100" name="188 CuadroTexto">
                  <a:extLst>
                    <a:ext uri="{FF2B5EF4-FFF2-40B4-BE49-F238E27FC236}">
                      <a16:creationId xmlns:a16="http://schemas.microsoft.com/office/drawing/2014/main" id="{7677F168-1233-4569-AFC4-A29D48871D80}"/>
                    </a:ext>
                  </a:extLst>
                </p:cNvPr>
                <p:cNvSpPr txBox="1"/>
                <p:nvPr/>
              </p:nvSpPr>
              <p:spPr>
                <a:xfrm rot="19456030">
                  <a:off x="2181142" y="6045038"/>
                  <a:ext cx="1083954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800" i="1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LNG</a:t>
                  </a:r>
                </a:p>
              </p:txBody>
            </p:sp>
            <p:sp>
              <p:nvSpPr>
                <p:cNvPr id="101" name="190 Forma libre">
                  <a:extLst>
                    <a:ext uri="{FF2B5EF4-FFF2-40B4-BE49-F238E27FC236}">
                      <a16:creationId xmlns:a16="http://schemas.microsoft.com/office/drawing/2014/main" id="{007C1E33-C1C8-4514-AE36-49228149F9DA}"/>
                    </a:ext>
                  </a:extLst>
                </p:cNvPr>
                <p:cNvSpPr/>
                <p:nvPr/>
              </p:nvSpPr>
              <p:spPr>
                <a:xfrm rot="17203779">
                  <a:off x="2903961" y="3218433"/>
                  <a:ext cx="768164" cy="214429"/>
                </a:xfrm>
                <a:custGeom>
                  <a:avLst/>
                  <a:gdLst>
                    <a:gd name="connsiteX0" fmla="*/ 0 w 1876425"/>
                    <a:gd name="connsiteY0" fmla="*/ 390525 h 390525"/>
                    <a:gd name="connsiteX1" fmla="*/ 1876425 w 1876425"/>
                    <a:gd name="connsiteY1" fmla="*/ 0 h 390525"/>
                    <a:gd name="connsiteX0" fmla="*/ 0 w 1876425"/>
                    <a:gd name="connsiteY0" fmla="*/ 390953 h 390953"/>
                    <a:gd name="connsiteX1" fmla="*/ 1876425 w 1876425"/>
                    <a:gd name="connsiteY1" fmla="*/ 428 h 390953"/>
                    <a:gd name="connsiteX0" fmla="*/ 0 w 1876425"/>
                    <a:gd name="connsiteY0" fmla="*/ 391655 h 391655"/>
                    <a:gd name="connsiteX1" fmla="*/ 1876425 w 1876425"/>
                    <a:gd name="connsiteY1" fmla="*/ 1130 h 3916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76425" h="391655">
                      <a:moveTo>
                        <a:pt x="0" y="391655"/>
                      </a:moveTo>
                      <a:cubicBezTo>
                        <a:pt x="577850" y="80505"/>
                        <a:pt x="1041400" y="-11570"/>
                        <a:pt x="1876425" y="1130"/>
                      </a:cubicBezTo>
                    </a:path>
                  </a:pathLst>
                </a:custGeom>
                <a:noFill/>
                <a:ln w="76200">
                  <a:solidFill>
                    <a:srgbClr val="FF0000"/>
                  </a:solidFill>
                  <a:headEnd type="triangl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800"/>
                </a:p>
              </p:txBody>
            </p:sp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id="{FC6E425F-DB2A-454C-8487-4F228D0C34E8}"/>
                    </a:ext>
                  </a:extLst>
                </p:cNvPr>
                <p:cNvGrpSpPr/>
                <p:nvPr/>
              </p:nvGrpSpPr>
              <p:grpSpPr>
                <a:xfrm>
                  <a:off x="671434" y="5510425"/>
                  <a:ext cx="1761492" cy="848647"/>
                  <a:chOff x="1016192" y="5355475"/>
                  <a:chExt cx="1761492" cy="848647"/>
                </a:xfrm>
              </p:grpSpPr>
              <p:cxnSp>
                <p:nvCxnSpPr>
                  <p:cNvPr id="146" name="214 Conector recto">
                    <a:extLst>
                      <a:ext uri="{FF2B5EF4-FFF2-40B4-BE49-F238E27FC236}">
                        <a16:creationId xmlns:a16="http://schemas.microsoft.com/office/drawing/2014/main" id="{3D502AAD-C2AB-495B-A34B-29B3A6FA5EA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21206" y="5518021"/>
                    <a:ext cx="230286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215 Conector recto">
                    <a:extLst>
                      <a:ext uri="{FF2B5EF4-FFF2-40B4-BE49-F238E27FC236}">
                        <a16:creationId xmlns:a16="http://schemas.microsoft.com/office/drawing/2014/main" id="{DAE1C18F-5B1C-4944-A633-6D28DF4FC6B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21206" y="5691349"/>
                    <a:ext cx="231232" cy="0"/>
                  </a:xfrm>
                  <a:prstGeom prst="line">
                    <a:avLst/>
                  </a:prstGeom>
                  <a:ln w="38100"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8" name="213 Rectángulo">
                    <a:extLst>
                      <a:ext uri="{FF2B5EF4-FFF2-40B4-BE49-F238E27FC236}">
                        <a16:creationId xmlns:a16="http://schemas.microsoft.com/office/drawing/2014/main" id="{54325FF1-D0E1-4F62-B5F4-47787405C457}"/>
                      </a:ext>
                    </a:extLst>
                  </p:cNvPr>
                  <p:cNvSpPr/>
                  <p:nvPr/>
                </p:nvSpPr>
                <p:spPr>
                  <a:xfrm>
                    <a:off x="1016192" y="5355475"/>
                    <a:ext cx="1761492" cy="848647"/>
                  </a:xfrm>
                  <a:prstGeom prst="rect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dash"/>
                  </a:ln>
                </p:spPr>
                <p:txBody>
                  <a:bodyPr wrap="square">
                    <a:spAutoFit/>
                  </a:bodyPr>
                  <a:lstStyle/>
                  <a:p>
                    <a:pPr marL="136919" lvl="1" algn="just">
                      <a:spcBef>
                        <a:spcPts val="450"/>
                      </a:spcBef>
                      <a:buClr>
                        <a:schemeClr val="bg1"/>
                      </a:buClr>
                      <a:buFont typeface="Wingdings" panose="05000000000000000000" pitchFamily="2" charset="2"/>
                      <a:buChar char="ü"/>
                    </a:pPr>
                    <a:r>
                      <a:rPr lang="en-US" sz="1200" i="1"/>
                      <a:t>Existing lines</a:t>
                    </a:r>
                  </a:p>
                  <a:p>
                    <a:pPr marL="136919" lvl="1" algn="just">
                      <a:spcBef>
                        <a:spcPts val="450"/>
                      </a:spcBef>
                      <a:buClr>
                        <a:schemeClr val="bg1"/>
                      </a:buClr>
                      <a:buFont typeface="Wingdings" panose="05000000000000000000" pitchFamily="2" charset="2"/>
                      <a:buChar char="ü"/>
                    </a:pPr>
                    <a:r>
                      <a:rPr lang="en-US" sz="1200" i="1"/>
                      <a:t>Projected lines</a:t>
                    </a:r>
                  </a:p>
                  <a:p>
                    <a:pPr marL="136919" lvl="1" algn="just">
                      <a:spcBef>
                        <a:spcPts val="450"/>
                      </a:spcBef>
                      <a:buClr>
                        <a:schemeClr val="bg1"/>
                      </a:buClr>
                      <a:buFont typeface="Wingdings" panose="05000000000000000000" pitchFamily="2" charset="2"/>
                      <a:buChar char="ü"/>
                    </a:pPr>
                    <a:r>
                      <a:rPr lang="it-IT" sz="1200" i="1"/>
                      <a:t>Gas Sources</a:t>
                    </a:r>
                  </a:p>
                  <a:p>
                    <a:pPr marL="136919" lvl="1" algn="just">
                      <a:spcBef>
                        <a:spcPts val="450"/>
                      </a:spcBef>
                      <a:buClr>
                        <a:schemeClr val="bg1"/>
                      </a:buClr>
                      <a:buFont typeface="Wingdings" panose="05000000000000000000" pitchFamily="2" charset="2"/>
                      <a:buChar char="ü"/>
                    </a:pPr>
                    <a:r>
                      <a:rPr lang="it-IT" sz="1200" i="1"/>
                      <a:t>Potential Gas Sources</a:t>
                    </a:r>
                    <a:endParaRPr lang="en-US" sz="1200" i="1"/>
                  </a:p>
                </p:txBody>
              </p:sp>
            </p:grpSp>
            <p:sp>
              <p:nvSpPr>
                <p:cNvPr id="109" name="172 Elipse">
                  <a:extLst>
                    <a:ext uri="{FF2B5EF4-FFF2-40B4-BE49-F238E27FC236}">
                      <a16:creationId xmlns:a16="http://schemas.microsoft.com/office/drawing/2014/main" id="{DD2F165B-CAFD-481F-8D69-E6C06A5DE4EC}"/>
                    </a:ext>
                  </a:extLst>
                </p:cNvPr>
                <p:cNvSpPr/>
                <p:nvPr/>
              </p:nvSpPr>
              <p:spPr>
                <a:xfrm>
                  <a:off x="3879406" y="3915805"/>
                  <a:ext cx="81000" cy="8910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800"/>
                </a:p>
              </p:txBody>
            </p:sp>
            <p:sp>
              <p:nvSpPr>
                <p:cNvPr id="110" name="172 Elipse">
                  <a:extLst>
                    <a:ext uri="{FF2B5EF4-FFF2-40B4-BE49-F238E27FC236}">
                      <a16:creationId xmlns:a16="http://schemas.microsoft.com/office/drawing/2014/main" id="{DE557659-ED0A-4A15-8D8F-AA484A22BDFD}"/>
                    </a:ext>
                  </a:extLst>
                </p:cNvPr>
                <p:cNvSpPr/>
                <p:nvPr/>
              </p:nvSpPr>
              <p:spPr>
                <a:xfrm>
                  <a:off x="3962320" y="3243851"/>
                  <a:ext cx="81000" cy="8910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800"/>
                </a:p>
              </p:txBody>
            </p:sp>
            <p:sp>
              <p:nvSpPr>
                <p:cNvPr id="111" name="Forma libre 18">
                  <a:extLst>
                    <a:ext uri="{FF2B5EF4-FFF2-40B4-BE49-F238E27FC236}">
                      <a16:creationId xmlns:a16="http://schemas.microsoft.com/office/drawing/2014/main" id="{62A73FAF-DC67-436A-976C-8FBFA190D7AF}"/>
                    </a:ext>
                  </a:extLst>
                </p:cNvPr>
                <p:cNvSpPr/>
                <p:nvPr/>
              </p:nvSpPr>
              <p:spPr>
                <a:xfrm>
                  <a:off x="3914331" y="3357356"/>
                  <a:ext cx="69850" cy="572770"/>
                </a:xfrm>
                <a:custGeom>
                  <a:avLst/>
                  <a:gdLst>
                    <a:gd name="connsiteX0" fmla="*/ 93133 w 93133"/>
                    <a:gd name="connsiteY0" fmla="*/ 0 h 694267"/>
                    <a:gd name="connsiteX1" fmla="*/ 50800 w 93133"/>
                    <a:gd name="connsiteY1" fmla="*/ 245533 h 694267"/>
                    <a:gd name="connsiteX2" fmla="*/ 0 w 93133"/>
                    <a:gd name="connsiteY2" fmla="*/ 694267 h 694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3133" h="694267">
                      <a:moveTo>
                        <a:pt x="93133" y="0"/>
                      </a:moveTo>
                      <a:cubicBezTo>
                        <a:pt x="79727" y="64911"/>
                        <a:pt x="66322" y="129822"/>
                        <a:pt x="50800" y="245533"/>
                      </a:cubicBezTo>
                      <a:cubicBezTo>
                        <a:pt x="35278" y="361244"/>
                        <a:pt x="17639" y="527755"/>
                        <a:pt x="0" y="694267"/>
                      </a:cubicBezTo>
                    </a:path>
                  </a:pathLst>
                </a:custGeom>
                <a:noFill/>
                <a:ln>
                  <a:solidFill>
                    <a:schemeClr val="accent2">
                      <a:lumMod val="75000"/>
                    </a:schemeClr>
                  </a:solidFill>
                  <a:prstDash val="dash"/>
                  <a:headEnd type="triangle" w="lg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800"/>
                </a:p>
              </p:txBody>
            </p:sp>
            <p:sp>
              <p:nvSpPr>
                <p:cNvPr id="112" name="58 Elipse">
                  <a:extLst>
                    <a:ext uri="{FF2B5EF4-FFF2-40B4-BE49-F238E27FC236}">
                      <a16:creationId xmlns:a16="http://schemas.microsoft.com/office/drawing/2014/main" id="{D671967C-A26C-467F-B899-A0C14FC9839F}"/>
                    </a:ext>
                  </a:extLst>
                </p:cNvPr>
                <p:cNvSpPr/>
                <p:nvPr/>
              </p:nvSpPr>
              <p:spPr>
                <a:xfrm>
                  <a:off x="2849068" y="4130472"/>
                  <a:ext cx="81000" cy="89100"/>
                </a:xfrm>
                <a:prstGeom prst="ellipse">
                  <a:avLst/>
                </a:prstGeom>
                <a:solidFill>
                  <a:srgbClr val="3399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800"/>
                </a:p>
              </p:txBody>
            </p:sp>
            <p:sp>
              <p:nvSpPr>
                <p:cNvPr id="113" name="58 Elipse">
                  <a:extLst>
                    <a:ext uri="{FF2B5EF4-FFF2-40B4-BE49-F238E27FC236}">
                      <a16:creationId xmlns:a16="http://schemas.microsoft.com/office/drawing/2014/main" id="{61699BDB-7B2C-424F-8F74-5C9C6A940264}"/>
                    </a:ext>
                  </a:extLst>
                </p:cNvPr>
                <p:cNvSpPr/>
                <p:nvPr/>
              </p:nvSpPr>
              <p:spPr>
                <a:xfrm>
                  <a:off x="2588056" y="3745784"/>
                  <a:ext cx="81000" cy="89100"/>
                </a:xfrm>
                <a:prstGeom prst="ellipse">
                  <a:avLst/>
                </a:prstGeom>
                <a:solidFill>
                  <a:srgbClr val="3399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800"/>
                </a:p>
              </p:txBody>
            </p:sp>
            <p:sp>
              <p:nvSpPr>
                <p:cNvPr id="114" name="Forma libre 19">
                  <a:extLst>
                    <a:ext uri="{FF2B5EF4-FFF2-40B4-BE49-F238E27FC236}">
                      <a16:creationId xmlns:a16="http://schemas.microsoft.com/office/drawing/2014/main" id="{1BE6948D-CC5C-43F6-9212-32022B0AEA36}"/>
                    </a:ext>
                  </a:extLst>
                </p:cNvPr>
                <p:cNvSpPr/>
                <p:nvPr/>
              </p:nvSpPr>
              <p:spPr>
                <a:xfrm>
                  <a:off x="2676080" y="3825351"/>
                  <a:ext cx="209550" cy="328296"/>
                </a:xfrm>
                <a:custGeom>
                  <a:avLst/>
                  <a:gdLst>
                    <a:gd name="connsiteX0" fmla="*/ 0 w 279400"/>
                    <a:gd name="connsiteY0" fmla="*/ 0 h 397934"/>
                    <a:gd name="connsiteX1" fmla="*/ 143934 w 279400"/>
                    <a:gd name="connsiteY1" fmla="*/ 143934 h 397934"/>
                    <a:gd name="connsiteX2" fmla="*/ 279400 w 279400"/>
                    <a:gd name="connsiteY2" fmla="*/ 397934 h 3979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79400" h="397934">
                      <a:moveTo>
                        <a:pt x="0" y="0"/>
                      </a:moveTo>
                      <a:cubicBezTo>
                        <a:pt x="48683" y="38806"/>
                        <a:pt x="97367" y="77612"/>
                        <a:pt x="143934" y="143934"/>
                      </a:cubicBezTo>
                      <a:cubicBezTo>
                        <a:pt x="190501" y="210256"/>
                        <a:pt x="234950" y="304095"/>
                        <a:pt x="279400" y="397934"/>
                      </a:cubicBezTo>
                    </a:path>
                  </a:pathLst>
                </a:custGeom>
                <a:noFill/>
                <a:ln>
                  <a:solidFill>
                    <a:srgbClr val="339966"/>
                  </a:solidFill>
                  <a:prstDash val="dash"/>
                  <a:headEnd type="triangle" w="lg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800"/>
                </a:p>
              </p:txBody>
            </p:sp>
            <p:sp>
              <p:nvSpPr>
                <p:cNvPr id="115" name="167 Elipse">
                  <a:extLst>
                    <a:ext uri="{FF2B5EF4-FFF2-40B4-BE49-F238E27FC236}">
                      <a16:creationId xmlns:a16="http://schemas.microsoft.com/office/drawing/2014/main" id="{5D9BD7C7-A8CF-42BB-9343-53AF19D9DF38}"/>
                    </a:ext>
                  </a:extLst>
                </p:cNvPr>
                <p:cNvSpPr/>
                <p:nvPr/>
              </p:nvSpPr>
              <p:spPr>
                <a:xfrm>
                  <a:off x="1411582" y="4171498"/>
                  <a:ext cx="81000" cy="89100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800"/>
                </a:p>
              </p:txBody>
            </p:sp>
            <p:sp>
              <p:nvSpPr>
                <p:cNvPr id="116" name="172 Elipse">
                  <a:extLst>
                    <a:ext uri="{FF2B5EF4-FFF2-40B4-BE49-F238E27FC236}">
                      <a16:creationId xmlns:a16="http://schemas.microsoft.com/office/drawing/2014/main" id="{1A21F0A5-4EB2-4068-AD48-1590F488CFD8}"/>
                    </a:ext>
                  </a:extLst>
                </p:cNvPr>
                <p:cNvSpPr/>
                <p:nvPr/>
              </p:nvSpPr>
              <p:spPr>
                <a:xfrm>
                  <a:off x="4317550" y="4027569"/>
                  <a:ext cx="81000" cy="89100"/>
                </a:xfrm>
                <a:prstGeom prst="ellipse">
                  <a:avLst/>
                </a:prstGeom>
                <a:solidFill>
                  <a:srgbClr val="385D8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800"/>
                </a:p>
              </p:txBody>
            </p:sp>
            <p:sp>
              <p:nvSpPr>
                <p:cNvPr id="117" name="167 Elipse">
                  <a:extLst>
                    <a:ext uri="{FF2B5EF4-FFF2-40B4-BE49-F238E27FC236}">
                      <a16:creationId xmlns:a16="http://schemas.microsoft.com/office/drawing/2014/main" id="{05538D56-F7C8-4425-8DC9-CF85BBE5950E}"/>
                    </a:ext>
                  </a:extLst>
                </p:cNvPr>
                <p:cNvSpPr/>
                <p:nvPr/>
              </p:nvSpPr>
              <p:spPr>
                <a:xfrm>
                  <a:off x="4327610" y="3990870"/>
                  <a:ext cx="81000" cy="891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800"/>
                </a:p>
              </p:txBody>
            </p:sp>
            <p:sp>
              <p:nvSpPr>
                <p:cNvPr id="121" name="207 Triángulo isósceles">
                  <a:extLst>
                    <a:ext uri="{FF2B5EF4-FFF2-40B4-BE49-F238E27FC236}">
                      <a16:creationId xmlns:a16="http://schemas.microsoft.com/office/drawing/2014/main" id="{4FA9D355-A750-4E48-8015-60ABC090E634}"/>
                    </a:ext>
                  </a:extLst>
                </p:cNvPr>
                <p:cNvSpPr/>
                <p:nvPr/>
              </p:nvSpPr>
              <p:spPr>
                <a:xfrm>
                  <a:off x="3798091" y="4042320"/>
                  <a:ext cx="107343" cy="147044"/>
                </a:xfrm>
                <a:prstGeom prst="triangle">
                  <a:avLst/>
                </a:prstGeom>
                <a:solidFill>
                  <a:srgbClr val="CC6600"/>
                </a:solidFill>
                <a:ln>
                  <a:solidFill>
                    <a:srgbClr val="CC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800"/>
                </a:p>
              </p:txBody>
            </p:sp>
            <p:sp>
              <p:nvSpPr>
                <p:cNvPr id="122" name="183 Forma libre">
                  <a:extLst>
                    <a:ext uri="{FF2B5EF4-FFF2-40B4-BE49-F238E27FC236}">
                      <a16:creationId xmlns:a16="http://schemas.microsoft.com/office/drawing/2014/main" id="{F0536C27-E279-4B39-A835-3A8CDD82F99F}"/>
                    </a:ext>
                  </a:extLst>
                </p:cNvPr>
                <p:cNvSpPr/>
                <p:nvPr/>
              </p:nvSpPr>
              <p:spPr>
                <a:xfrm rot="13676283" flipV="1">
                  <a:off x="3415363" y="5505304"/>
                  <a:ext cx="659474" cy="278781"/>
                </a:xfrm>
                <a:custGeom>
                  <a:avLst/>
                  <a:gdLst>
                    <a:gd name="connsiteX0" fmla="*/ 0 w 1876425"/>
                    <a:gd name="connsiteY0" fmla="*/ 390525 h 390525"/>
                    <a:gd name="connsiteX1" fmla="*/ 1876425 w 1876425"/>
                    <a:gd name="connsiteY1" fmla="*/ 0 h 390525"/>
                    <a:gd name="connsiteX0" fmla="*/ 0 w 1876425"/>
                    <a:gd name="connsiteY0" fmla="*/ 390953 h 390953"/>
                    <a:gd name="connsiteX1" fmla="*/ 1876425 w 1876425"/>
                    <a:gd name="connsiteY1" fmla="*/ 428 h 390953"/>
                    <a:gd name="connsiteX0" fmla="*/ 0 w 1876425"/>
                    <a:gd name="connsiteY0" fmla="*/ 391655 h 391655"/>
                    <a:gd name="connsiteX1" fmla="*/ 1876425 w 1876425"/>
                    <a:gd name="connsiteY1" fmla="*/ 1130 h 3916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76425" h="391655">
                      <a:moveTo>
                        <a:pt x="0" y="391655"/>
                      </a:moveTo>
                      <a:cubicBezTo>
                        <a:pt x="577850" y="80505"/>
                        <a:pt x="1041400" y="-11570"/>
                        <a:pt x="1876425" y="1130"/>
                      </a:cubicBezTo>
                    </a:path>
                  </a:pathLst>
                </a:custGeom>
                <a:noFill/>
                <a:ln w="41275">
                  <a:solidFill>
                    <a:schemeClr val="accent1"/>
                  </a:solidFill>
                  <a:prstDash val="sysDot"/>
                  <a:headEnd type="triangl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800"/>
                </a:p>
              </p:txBody>
            </p:sp>
            <p:sp>
              <p:nvSpPr>
                <p:cNvPr id="123" name="182 Forma libre">
                  <a:extLst>
                    <a:ext uri="{FF2B5EF4-FFF2-40B4-BE49-F238E27FC236}">
                      <a16:creationId xmlns:a16="http://schemas.microsoft.com/office/drawing/2014/main" id="{604F2C2F-D2F9-4C3F-B9FF-8432FFB1B34C}"/>
                    </a:ext>
                  </a:extLst>
                </p:cNvPr>
                <p:cNvSpPr/>
                <p:nvPr/>
              </p:nvSpPr>
              <p:spPr>
                <a:xfrm rot="641198" flipV="1">
                  <a:off x="4240562" y="5716231"/>
                  <a:ext cx="910673" cy="293431"/>
                </a:xfrm>
                <a:custGeom>
                  <a:avLst/>
                  <a:gdLst>
                    <a:gd name="connsiteX0" fmla="*/ 0 w 1876425"/>
                    <a:gd name="connsiteY0" fmla="*/ 390525 h 390525"/>
                    <a:gd name="connsiteX1" fmla="*/ 1876425 w 1876425"/>
                    <a:gd name="connsiteY1" fmla="*/ 0 h 390525"/>
                    <a:gd name="connsiteX0" fmla="*/ 0 w 1876425"/>
                    <a:gd name="connsiteY0" fmla="*/ 390953 h 390953"/>
                    <a:gd name="connsiteX1" fmla="*/ 1876425 w 1876425"/>
                    <a:gd name="connsiteY1" fmla="*/ 428 h 390953"/>
                    <a:gd name="connsiteX0" fmla="*/ 0 w 1876425"/>
                    <a:gd name="connsiteY0" fmla="*/ 391655 h 391655"/>
                    <a:gd name="connsiteX1" fmla="*/ 1876425 w 1876425"/>
                    <a:gd name="connsiteY1" fmla="*/ 1130 h 3916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76425" h="391655">
                      <a:moveTo>
                        <a:pt x="0" y="391655"/>
                      </a:moveTo>
                      <a:cubicBezTo>
                        <a:pt x="577850" y="80505"/>
                        <a:pt x="1041400" y="-11570"/>
                        <a:pt x="1876425" y="1130"/>
                      </a:cubicBezTo>
                    </a:path>
                  </a:pathLst>
                </a:custGeom>
                <a:noFill/>
                <a:ln w="76200">
                  <a:solidFill>
                    <a:srgbClr val="FF0000"/>
                  </a:solidFill>
                  <a:prstDash val="sysDot"/>
                  <a:headEnd type="triangl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800"/>
                </a:p>
              </p:txBody>
            </p:sp>
            <p:sp>
              <p:nvSpPr>
                <p:cNvPr id="125" name="173 CuadroTexto">
                  <a:extLst>
                    <a:ext uri="{FF2B5EF4-FFF2-40B4-BE49-F238E27FC236}">
                      <a16:creationId xmlns:a16="http://schemas.microsoft.com/office/drawing/2014/main" id="{FF24F143-F2FF-41FE-BA27-EB1FBA28DB52}"/>
                    </a:ext>
                  </a:extLst>
                </p:cNvPr>
                <p:cNvSpPr txBox="1"/>
                <p:nvPr/>
              </p:nvSpPr>
              <p:spPr>
                <a:xfrm>
                  <a:off x="2014679" y="4015339"/>
                  <a:ext cx="794986" cy="178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800" b="1" dirty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rPr>
                    <a:t>TAP</a:t>
                  </a:r>
                </a:p>
              </p:txBody>
            </p:sp>
            <p:sp>
              <p:nvSpPr>
                <p:cNvPr id="126" name="176 CuadroTexto">
                  <a:extLst>
                    <a:ext uri="{FF2B5EF4-FFF2-40B4-BE49-F238E27FC236}">
                      <a16:creationId xmlns:a16="http://schemas.microsoft.com/office/drawing/2014/main" id="{04EF3A87-7202-4DE3-9F0F-CAEAAB2FF94E}"/>
                    </a:ext>
                  </a:extLst>
                </p:cNvPr>
                <p:cNvSpPr txBox="1"/>
                <p:nvPr/>
              </p:nvSpPr>
              <p:spPr>
                <a:xfrm>
                  <a:off x="3290332" y="3409025"/>
                  <a:ext cx="1083954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800" b="1" dirty="0">
                      <a:solidFill>
                        <a:srgbClr val="953735"/>
                      </a:solidFill>
                    </a:rPr>
                    <a:t>IGB</a:t>
                  </a:r>
                </a:p>
              </p:txBody>
            </p:sp>
            <p:sp>
              <p:nvSpPr>
                <p:cNvPr id="130" name="176 CuadroTexto">
                  <a:extLst>
                    <a:ext uri="{FF2B5EF4-FFF2-40B4-BE49-F238E27FC236}">
                      <a16:creationId xmlns:a16="http://schemas.microsoft.com/office/drawing/2014/main" id="{351C1E2B-F9EC-46B8-A286-F6DA11F31E98}"/>
                    </a:ext>
                  </a:extLst>
                </p:cNvPr>
                <p:cNvSpPr txBox="1"/>
                <p:nvPr/>
              </p:nvSpPr>
              <p:spPr>
                <a:xfrm>
                  <a:off x="3658331" y="4143932"/>
                  <a:ext cx="108395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800" b="1" dirty="0">
                      <a:solidFill>
                        <a:srgbClr val="CC6600"/>
                      </a:solidFill>
                    </a:rPr>
                    <a:t>FSRU</a:t>
                  </a:r>
                </a:p>
                <a:p>
                  <a:pPr algn="ctr"/>
                  <a:r>
                    <a:rPr lang="en-US" sz="800" b="1" dirty="0" err="1">
                      <a:solidFill>
                        <a:srgbClr val="CC6600"/>
                      </a:solidFill>
                    </a:rPr>
                    <a:t>Alexandroupolis</a:t>
                  </a:r>
                  <a:endParaRPr lang="en-US" sz="800" b="1">
                    <a:solidFill>
                      <a:srgbClr val="CC6600"/>
                    </a:solidFill>
                  </a:endParaRPr>
                </a:p>
              </p:txBody>
            </p:sp>
            <p:sp>
              <p:nvSpPr>
                <p:cNvPr id="131" name="192 Forma libre">
                  <a:extLst>
                    <a:ext uri="{FF2B5EF4-FFF2-40B4-BE49-F238E27FC236}">
                      <a16:creationId xmlns:a16="http://schemas.microsoft.com/office/drawing/2014/main" id="{47D607AF-2157-45F1-9F23-1BA759769278}"/>
                    </a:ext>
                  </a:extLst>
                </p:cNvPr>
                <p:cNvSpPr/>
                <p:nvPr/>
              </p:nvSpPr>
              <p:spPr>
                <a:xfrm rot="9103779">
                  <a:off x="2670993" y="6011863"/>
                  <a:ext cx="884831" cy="107889"/>
                </a:xfrm>
                <a:custGeom>
                  <a:avLst/>
                  <a:gdLst>
                    <a:gd name="connsiteX0" fmla="*/ 0 w 1876425"/>
                    <a:gd name="connsiteY0" fmla="*/ 390525 h 390525"/>
                    <a:gd name="connsiteX1" fmla="*/ 1876425 w 1876425"/>
                    <a:gd name="connsiteY1" fmla="*/ 0 h 390525"/>
                    <a:gd name="connsiteX0" fmla="*/ 0 w 1876425"/>
                    <a:gd name="connsiteY0" fmla="*/ 390953 h 390953"/>
                    <a:gd name="connsiteX1" fmla="*/ 1876425 w 1876425"/>
                    <a:gd name="connsiteY1" fmla="*/ 428 h 390953"/>
                    <a:gd name="connsiteX0" fmla="*/ 0 w 1876425"/>
                    <a:gd name="connsiteY0" fmla="*/ 391655 h 391655"/>
                    <a:gd name="connsiteX1" fmla="*/ 1876425 w 1876425"/>
                    <a:gd name="connsiteY1" fmla="*/ 1130 h 3916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76425" h="391655">
                      <a:moveTo>
                        <a:pt x="0" y="391655"/>
                      </a:moveTo>
                      <a:cubicBezTo>
                        <a:pt x="577850" y="80505"/>
                        <a:pt x="1041400" y="-11570"/>
                        <a:pt x="1876425" y="1130"/>
                      </a:cubicBezTo>
                    </a:path>
                  </a:pathLst>
                </a:custGeom>
                <a:noFill/>
                <a:ln w="76200">
                  <a:solidFill>
                    <a:srgbClr val="FF0000"/>
                  </a:solidFill>
                  <a:headEnd type="triangl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800"/>
                </a:p>
              </p:txBody>
            </p:sp>
            <p:sp>
              <p:nvSpPr>
                <p:cNvPr id="132" name="176 CuadroTexto">
                  <a:extLst>
                    <a:ext uri="{FF2B5EF4-FFF2-40B4-BE49-F238E27FC236}">
                      <a16:creationId xmlns:a16="http://schemas.microsoft.com/office/drawing/2014/main" id="{3C610365-A454-4DBE-A288-81C98FDC6361}"/>
                    </a:ext>
                  </a:extLst>
                </p:cNvPr>
                <p:cNvSpPr txBox="1"/>
                <p:nvPr/>
              </p:nvSpPr>
              <p:spPr>
                <a:xfrm>
                  <a:off x="1624953" y="3645174"/>
                  <a:ext cx="108395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800" b="1" dirty="0">
                      <a:solidFill>
                        <a:srgbClr val="339966"/>
                      </a:solidFill>
                    </a:rPr>
                    <a:t>I. Greece – </a:t>
                  </a:r>
                  <a:r>
                    <a:rPr lang="en-US" sz="800" b="1" dirty="0" err="1">
                      <a:solidFill>
                        <a:srgbClr val="339966"/>
                      </a:solidFill>
                    </a:rPr>
                    <a:t>N.Macedonia</a:t>
                  </a:r>
                  <a:endParaRPr lang="en-US" sz="800" b="1" dirty="0">
                    <a:solidFill>
                      <a:srgbClr val="339966"/>
                    </a:solidFill>
                  </a:endParaRPr>
                </a:p>
              </p:txBody>
            </p:sp>
            <p:sp>
              <p:nvSpPr>
                <p:cNvPr id="134" name="61 Elipse">
                  <a:extLst>
                    <a:ext uri="{FF2B5EF4-FFF2-40B4-BE49-F238E27FC236}">
                      <a16:creationId xmlns:a16="http://schemas.microsoft.com/office/drawing/2014/main" id="{E4C70FB9-86B5-4F0A-83BE-A3C4B7F3D082}"/>
                    </a:ext>
                  </a:extLst>
                </p:cNvPr>
                <p:cNvSpPr/>
                <p:nvPr/>
              </p:nvSpPr>
              <p:spPr>
                <a:xfrm>
                  <a:off x="3951587" y="4038313"/>
                  <a:ext cx="162000" cy="178200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CC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S" sz="800" b="1">
                      <a:solidFill>
                        <a:srgbClr val="CC6600"/>
                      </a:solidFill>
                    </a:rPr>
                    <a:t>6</a:t>
                  </a:r>
                </a:p>
              </p:txBody>
            </p:sp>
            <p:sp>
              <p:nvSpPr>
                <p:cNvPr id="136" name="63 Elipse">
                  <a:extLst>
                    <a:ext uri="{FF2B5EF4-FFF2-40B4-BE49-F238E27FC236}">
                      <a16:creationId xmlns:a16="http://schemas.microsoft.com/office/drawing/2014/main" id="{817A4167-C8A3-426E-8D7A-2CBA647D74DB}"/>
                    </a:ext>
                  </a:extLst>
                </p:cNvPr>
                <p:cNvSpPr/>
                <p:nvPr/>
              </p:nvSpPr>
              <p:spPr>
                <a:xfrm>
                  <a:off x="3546511" y="3435891"/>
                  <a:ext cx="162000" cy="178200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S_tradnl" sz="800" b="1">
                      <a:solidFill>
                        <a:schemeClr val="accent2">
                          <a:lumMod val="75000"/>
                        </a:schemeClr>
                      </a:solidFill>
                    </a:rPr>
                    <a:t>7</a:t>
                  </a:r>
                  <a:endParaRPr lang="es-ES" sz="800" b="1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37" name="64 Elipse">
                  <a:extLst>
                    <a:ext uri="{FF2B5EF4-FFF2-40B4-BE49-F238E27FC236}">
                      <a16:creationId xmlns:a16="http://schemas.microsoft.com/office/drawing/2014/main" id="{F7130810-22E7-4D46-810C-5C471ABA0A65}"/>
                    </a:ext>
                  </a:extLst>
                </p:cNvPr>
                <p:cNvSpPr/>
                <p:nvPr/>
              </p:nvSpPr>
              <p:spPr>
                <a:xfrm>
                  <a:off x="2840268" y="3730968"/>
                  <a:ext cx="162000" cy="178200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3399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S_tradnl" sz="800" b="1">
                      <a:solidFill>
                        <a:srgbClr val="339966"/>
                      </a:solidFill>
                    </a:rPr>
                    <a:t>3</a:t>
                  </a:r>
                  <a:endParaRPr lang="es-ES" sz="800" b="1">
                    <a:solidFill>
                      <a:srgbClr val="339966"/>
                    </a:solidFill>
                  </a:endParaRPr>
                </a:p>
              </p:txBody>
            </p:sp>
            <p:sp>
              <p:nvSpPr>
                <p:cNvPr id="138" name="62 Elipse">
                  <a:extLst>
                    <a:ext uri="{FF2B5EF4-FFF2-40B4-BE49-F238E27FC236}">
                      <a16:creationId xmlns:a16="http://schemas.microsoft.com/office/drawing/2014/main" id="{EC91A6EE-40AD-48CD-8A54-DDD30690B66D}"/>
                    </a:ext>
                  </a:extLst>
                </p:cNvPr>
                <p:cNvSpPr/>
                <p:nvPr/>
              </p:nvSpPr>
              <p:spPr>
                <a:xfrm>
                  <a:off x="2733720" y="4379967"/>
                  <a:ext cx="162000" cy="178200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385D8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S_tradnl" sz="800" b="1">
                      <a:solidFill>
                        <a:srgbClr val="385D8A"/>
                      </a:solidFill>
                    </a:rPr>
                    <a:t>1</a:t>
                  </a:r>
                  <a:endParaRPr lang="es-ES" sz="800" b="1">
                    <a:solidFill>
                      <a:srgbClr val="385D8A"/>
                    </a:solidFill>
                  </a:endParaRPr>
                </a:p>
              </p:txBody>
            </p:sp>
            <p:sp>
              <p:nvSpPr>
                <p:cNvPr id="139" name="61 Elipse">
                  <a:extLst>
                    <a:ext uri="{FF2B5EF4-FFF2-40B4-BE49-F238E27FC236}">
                      <a16:creationId xmlns:a16="http://schemas.microsoft.com/office/drawing/2014/main" id="{1090D415-984E-45F2-9CFA-73F4808C22B0}"/>
                    </a:ext>
                  </a:extLst>
                </p:cNvPr>
                <p:cNvSpPr/>
                <p:nvPr/>
              </p:nvSpPr>
              <p:spPr>
                <a:xfrm>
                  <a:off x="2112688" y="4004904"/>
                  <a:ext cx="162000" cy="16056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S" sz="800" b="1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rPr>
                    <a:t>8</a:t>
                  </a:r>
                </a:p>
              </p:txBody>
            </p:sp>
            <p:sp>
              <p:nvSpPr>
                <p:cNvPr id="141" name="Forma libre 101">
                  <a:extLst>
                    <a:ext uri="{FF2B5EF4-FFF2-40B4-BE49-F238E27FC236}">
                      <a16:creationId xmlns:a16="http://schemas.microsoft.com/office/drawing/2014/main" id="{D0C265D0-90C4-40FF-9C32-50BB2B6E7443}"/>
                    </a:ext>
                  </a:extLst>
                </p:cNvPr>
                <p:cNvSpPr/>
                <p:nvPr/>
              </p:nvSpPr>
              <p:spPr>
                <a:xfrm>
                  <a:off x="2698215" y="4637606"/>
                  <a:ext cx="489857" cy="71845"/>
                </a:xfrm>
                <a:custGeom>
                  <a:avLst/>
                  <a:gdLst>
                    <a:gd name="connsiteX0" fmla="*/ 0 w 653143"/>
                    <a:gd name="connsiteY0" fmla="*/ 0 h 87085"/>
                    <a:gd name="connsiteX1" fmla="*/ 113211 w 653143"/>
                    <a:gd name="connsiteY1" fmla="*/ 69668 h 87085"/>
                    <a:gd name="connsiteX2" fmla="*/ 374468 w 653143"/>
                    <a:gd name="connsiteY2" fmla="*/ 87085 h 87085"/>
                    <a:gd name="connsiteX3" fmla="*/ 653143 w 653143"/>
                    <a:gd name="connsiteY3" fmla="*/ 69668 h 87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53143" h="87085">
                      <a:moveTo>
                        <a:pt x="0" y="0"/>
                      </a:moveTo>
                      <a:cubicBezTo>
                        <a:pt x="25400" y="27577"/>
                        <a:pt x="50800" y="55154"/>
                        <a:pt x="113211" y="69668"/>
                      </a:cubicBezTo>
                      <a:cubicBezTo>
                        <a:pt x="175622" y="84182"/>
                        <a:pt x="284479" y="87085"/>
                        <a:pt x="374468" y="87085"/>
                      </a:cubicBezTo>
                      <a:cubicBezTo>
                        <a:pt x="464457" y="87085"/>
                        <a:pt x="608149" y="74022"/>
                        <a:pt x="653143" y="69668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800"/>
                </a:p>
              </p:txBody>
            </p:sp>
            <p:sp>
              <p:nvSpPr>
                <p:cNvPr id="144" name="183 Forma libre">
                  <a:extLst>
                    <a:ext uri="{FF2B5EF4-FFF2-40B4-BE49-F238E27FC236}">
                      <a16:creationId xmlns:a16="http://schemas.microsoft.com/office/drawing/2014/main" id="{0F6DDCF3-A8FA-4B07-A52C-6B5FF60AEC6A}"/>
                    </a:ext>
                  </a:extLst>
                </p:cNvPr>
                <p:cNvSpPr/>
                <p:nvPr/>
              </p:nvSpPr>
              <p:spPr>
                <a:xfrm rot="12260127">
                  <a:off x="3742932" y="4839662"/>
                  <a:ext cx="454680" cy="502328"/>
                </a:xfrm>
                <a:custGeom>
                  <a:avLst/>
                  <a:gdLst>
                    <a:gd name="connsiteX0" fmla="*/ 0 w 1876425"/>
                    <a:gd name="connsiteY0" fmla="*/ 390525 h 390525"/>
                    <a:gd name="connsiteX1" fmla="*/ 1876425 w 1876425"/>
                    <a:gd name="connsiteY1" fmla="*/ 0 h 390525"/>
                    <a:gd name="connsiteX0" fmla="*/ 0 w 1876425"/>
                    <a:gd name="connsiteY0" fmla="*/ 390953 h 390953"/>
                    <a:gd name="connsiteX1" fmla="*/ 1876425 w 1876425"/>
                    <a:gd name="connsiteY1" fmla="*/ 428 h 390953"/>
                    <a:gd name="connsiteX0" fmla="*/ 0 w 1876425"/>
                    <a:gd name="connsiteY0" fmla="*/ 391655 h 391655"/>
                    <a:gd name="connsiteX1" fmla="*/ 1876425 w 1876425"/>
                    <a:gd name="connsiteY1" fmla="*/ 1130 h 3916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76425" h="391655">
                      <a:moveTo>
                        <a:pt x="0" y="391655"/>
                      </a:moveTo>
                      <a:cubicBezTo>
                        <a:pt x="577850" y="80505"/>
                        <a:pt x="1041400" y="-11570"/>
                        <a:pt x="1876425" y="1130"/>
                      </a:cubicBezTo>
                    </a:path>
                  </a:pathLst>
                </a:custGeom>
                <a:noFill/>
                <a:ln w="41275">
                  <a:solidFill>
                    <a:schemeClr val="accent1"/>
                  </a:solidFill>
                  <a:prstDash val="sysDot"/>
                  <a:headEnd type="triangl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800"/>
                </a:p>
              </p:txBody>
            </p:sp>
            <p:sp>
              <p:nvSpPr>
                <p:cNvPr id="145" name="183 Forma libre">
                  <a:extLst>
                    <a:ext uri="{FF2B5EF4-FFF2-40B4-BE49-F238E27FC236}">
                      <a16:creationId xmlns:a16="http://schemas.microsoft.com/office/drawing/2014/main" id="{897430F2-66EB-47AD-98D7-C8EA5202852F}"/>
                    </a:ext>
                  </a:extLst>
                </p:cNvPr>
                <p:cNvSpPr/>
                <p:nvPr/>
              </p:nvSpPr>
              <p:spPr>
                <a:xfrm>
                  <a:off x="2899206" y="5315152"/>
                  <a:ext cx="476495" cy="226115"/>
                </a:xfrm>
                <a:custGeom>
                  <a:avLst/>
                  <a:gdLst>
                    <a:gd name="connsiteX0" fmla="*/ 0 w 1876425"/>
                    <a:gd name="connsiteY0" fmla="*/ 390525 h 390525"/>
                    <a:gd name="connsiteX1" fmla="*/ 1876425 w 1876425"/>
                    <a:gd name="connsiteY1" fmla="*/ 0 h 390525"/>
                    <a:gd name="connsiteX0" fmla="*/ 0 w 1876425"/>
                    <a:gd name="connsiteY0" fmla="*/ 390953 h 390953"/>
                    <a:gd name="connsiteX1" fmla="*/ 1876425 w 1876425"/>
                    <a:gd name="connsiteY1" fmla="*/ 428 h 390953"/>
                    <a:gd name="connsiteX0" fmla="*/ 0 w 1876425"/>
                    <a:gd name="connsiteY0" fmla="*/ 391655 h 391655"/>
                    <a:gd name="connsiteX1" fmla="*/ 1876425 w 1876425"/>
                    <a:gd name="connsiteY1" fmla="*/ 1130 h 3916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76425" h="391655">
                      <a:moveTo>
                        <a:pt x="0" y="391655"/>
                      </a:moveTo>
                      <a:cubicBezTo>
                        <a:pt x="577850" y="80505"/>
                        <a:pt x="1041400" y="-11570"/>
                        <a:pt x="1876425" y="1130"/>
                      </a:cubicBezTo>
                    </a:path>
                  </a:pathLst>
                </a:custGeom>
                <a:noFill/>
                <a:ln w="41275">
                  <a:solidFill>
                    <a:schemeClr val="tx2">
                      <a:lumMod val="60000"/>
                      <a:lumOff val="40000"/>
                    </a:schemeClr>
                  </a:solidFill>
                  <a:prstDash val="sysDot"/>
                  <a:headEnd type="triangl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800"/>
                </a:p>
              </p:txBody>
            </p:sp>
            <p:sp>
              <p:nvSpPr>
                <p:cNvPr id="108" name="Forma libre 17">
                  <a:extLst>
                    <a:ext uri="{FF2B5EF4-FFF2-40B4-BE49-F238E27FC236}">
                      <a16:creationId xmlns:a16="http://schemas.microsoft.com/office/drawing/2014/main" id="{6A92DFA0-16BA-486D-8273-06C603262A93}"/>
                    </a:ext>
                  </a:extLst>
                </p:cNvPr>
                <p:cNvSpPr/>
                <p:nvPr/>
              </p:nvSpPr>
              <p:spPr>
                <a:xfrm>
                  <a:off x="1507682" y="3944075"/>
                  <a:ext cx="2851150" cy="310913"/>
                </a:xfrm>
                <a:custGeom>
                  <a:avLst/>
                  <a:gdLst>
                    <a:gd name="connsiteX0" fmla="*/ 0 w 3801533"/>
                    <a:gd name="connsiteY0" fmla="*/ 321758 h 376864"/>
                    <a:gd name="connsiteX1" fmla="*/ 618066 w 3801533"/>
                    <a:gd name="connsiteY1" fmla="*/ 304824 h 376864"/>
                    <a:gd name="connsiteX2" fmla="*/ 1032933 w 3801533"/>
                    <a:gd name="connsiteY2" fmla="*/ 355624 h 376864"/>
                    <a:gd name="connsiteX3" fmla="*/ 1295400 w 3801533"/>
                    <a:gd name="connsiteY3" fmla="*/ 372558 h 376864"/>
                    <a:gd name="connsiteX4" fmla="*/ 1828800 w 3801533"/>
                    <a:gd name="connsiteY4" fmla="*/ 279424 h 376864"/>
                    <a:gd name="connsiteX5" fmla="*/ 2243666 w 3801533"/>
                    <a:gd name="connsiteY5" fmla="*/ 33891 h 376864"/>
                    <a:gd name="connsiteX6" fmla="*/ 2675466 w 3801533"/>
                    <a:gd name="connsiteY6" fmla="*/ 25424 h 376864"/>
                    <a:gd name="connsiteX7" fmla="*/ 2921000 w 3801533"/>
                    <a:gd name="connsiteY7" fmla="*/ 8491 h 376864"/>
                    <a:gd name="connsiteX8" fmla="*/ 3149600 w 3801533"/>
                    <a:gd name="connsiteY8" fmla="*/ 59291 h 376864"/>
                    <a:gd name="connsiteX9" fmla="*/ 3412066 w 3801533"/>
                    <a:gd name="connsiteY9" fmla="*/ 24 h 376864"/>
                    <a:gd name="connsiteX10" fmla="*/ 3615266 w 3801533"/>
                    <a:gd name="connsiteY10" fmla="*/ 67758 h 376864"/>
                    <a:gd name="connsiteX11" fmla="*/ 3801533 w 3801533"/>
                    <a:gd name="connsiteY11" fmla="*/ 135491 h 3768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801533" h="376864">
                      <a:moveTo>
                        <a:pt x="0" y="321758"/>
                      </a:moveTo>
                      <a:cubicBezTo>
                        <a:pt x="222955" y="310469"/>
                        <a:pt x="445911" y="299180"/>
                        <a:pt x="618066" y="304824"/>
                      </a:cubicBezTo>
                      <a:cubicBezTo>
                        <a:pt x="790221" y="310468"/>
                        <a:pt x="920044" y="344335"/>
                        <a:pt x="1032933" y="355624"/>
                      </a:cubicBezTo>
                      <a:cubicBezTo>
                        <a:pt x="1145822" y="366913"/>
                        <a:pt x="1162756" y="385258"/>
                        <a:pt x="1295400" y="372558"/>
                      </a:cubicBezTo>
                      <a:cubicBezTo>
                        <a:pt x="1428045" y="359858"/>
                        <a:pt x="1670756" y="335869"/>
                        <a:pt x="1828800" y="279424"/>
                      </a:cubicBezTo>
                      <a:cubicBezTo>
                        <a:pt x="1986844" y="222979"/>
                        <a:pt x="2102555" y="76224"/>
                        <a:pt x="2243666" y="33891"/>
                      </a:cubicBezTo>
                      <a:cubicBezTo>
                        <a:pt x="2384777" y="-8442"/>
                        <a:pt x="2562577" y="29657"/>
                        <a:pt x="2675466" y="25424"/>
                      </a:cubicBezTo>
                      <a:cubicBezTo>
                        <a:pt x="2788355" y="21191"/>
                        <a:pt x="2841978" y="2847"/>
                        <a:pt x="2921000" y="8491"/>
                      </a:cubicBezTo>
                      <a:cubicBezTo>
                        <a:pt x="3000022" y="14135"/>
                        <a:pt x="3067756" y="60702"/>
                        <a:pt x="3149600" y="59291"/>
                      </a:cubicBezTo>
                      <a:cubicBezTo>
                        <a:pt x="3231444" y="57880"/>
                        <a:pt x="3334455" y="-1387"/>
                        <a:pt x="3412066" y="24"/>
                      </a:cubicBezTo>
                      <a:cubicBezTo>
                        <a:pt x="3489677" y="1435"/>
                        <a:pt x="3550355" y="45180"/>
                        <a:pt x="3615266" y="67758"/>
                      </a:cubicBezTo>
                      <a:cubicBezTo>
                        <a:pt x="3680177" y="90336"/>
                        <a:pt x="3740855" y="112913"/>
                        <a:pt x="3801533" y="135491"/>
                      </a:cubicBezTo>
                    </a:path>
                  </a:pathLst>
                </a:custGeom>
                <a:noFill/>
                <a:ln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headEnd type="triangle" w="lg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800"/>
                </a:p>
              </p:txBody>
            </p:sp>
          </p:grpSp>
          <p:cxnSp>
            <p:nvCxnSpPr>
              <p:cNvPr id="128" name="214 Conector recto">
                <a:extLst>
                  <a:ext uri="{FF2B5EF4-FFF2-40B4-BE49-F238E27FC236}">
                    <a16:creationId xmlns:a16="http://schemas.microsoft.com/office/drawing/2014/main" id="{3D502AAD-C2AB-495B-A34B-29B3A6FA5EA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9797" y="5961834"/>
                <a:ext cx="230287" cy="3223"/>
              </a:xfrm>
              <a:prstGeom prst="line">
                <a:avLst/>
              </a:prstGeom>
              <a:ln w="603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2" name="62 Elipse">
              <a:extLst>
                <a:ext uri="{FF2B5EF4-FFF2-40B4-BE49-F238E27FC236}">
                  <a16:creationId xmlns:a16="http://schemas.microsoft.com/office/drawing/2014/main" id="{56596D39-9E3C-4FD2-BF15-65E663D994B7}"/>
                </a:ext>
              </a:extLst>
            </p:cNvPr>
            <p:cNvSpPr/>
            <p:nvPr/>
          </p:nvSpPr>
          <p:spPr>
            <a:xfrm>
              <a:off x="3651006" y="5038929"/>
              <a:ext cx="162000" cy="1782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800" b="1">
                  <a:solidFill>
                    <a:srgbClr val="339966"/>
                  </a:solidFill>
                </a:rPr>
                <a:t>5</a:t>
              </a:r>
            </a:p>
          </p:txBody>
        </p:sp>
      </p:grpSp>
      <p:sp>
        <p:nvSpPr>
          <p:cNvPr id="171" name="62 Elipse">
            <a:extLst>
              <a:ext uri="{FF2B5EF4-FFF2-40B4-BE49-F238E27FC236}">
                <a16:creationId xmlns:a16="http://schemas.microsoft.com/office/drawing/2014/main" id="{EC91A6EE-40AD-48CD-8A54-DDD30690B66D}"/>
              </a:ext>
            </a:extLst>
          </p:cNvPr>
          <p:cNvSpPr/>
          <p:nvPr/>
        </p:nvSpPr>
        <p:spPr>
          <a:xfrm>
            <a:off x="3302493" y="5200131"/>
            <a:ext cx="206001" cy="214886"/>
          </a:xfrm>
          <a:prstGeom prst="ellipse">
            <a:avLst/>
          </a:prstGeom>
          <a:solidFill>
            <a:schemeClr val="bg1"/>
          </a:solidFill>
          <a:ln w="19050"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b="1">
                <a:solidFill>
                  <a:srgbClr val="385D8A"/>
                </a:solidFill>
              </a:rPr>
              <a:t>2</a:t>
            </a:r>
          </a:p>
        </p:txBody>
      </p:sp>
      <p:sp>
        <p:nvSpPr>
          <p:cNvPr id="172" name="62 Elipse">
            <a:extLst>
              <a:ext uri="{FF2B5EF4-FFF2-40B4-BE49-F238E27FC236}">
                <a16:creationId xmlns:a16="http://schemas.microsoft.com/office/drawing/2014/main" id="{56596D39-9E3C-4FD2-BF15-65E663D994B7}"/>
              </a:ext>
            </a:extLst>
          </p:cNvPr>
          <p:cNvSpPr/>
          <p:nvPr/>
        </p:nvSpPr>
        <p:spPr>
          <a:xfrm>
            <a:off x="4402880" y="5341454"/>
            <a:ext cx="206001" cy="214886"/>
          </a:xfrm>
          <a:prstGeom prst="ellipse">
            <a:avLst/>
          </a:prstGeom>
          <a:solidFill>
            <a:schemeClr val="bg1"/>
          </a:solidFill>
          <a:ln w="19050">
            <a:solidFill>
              <a:srgbClr val="33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b="1">
                <a:solidFill>
                  <a:srgbClr val="339966"/>
                </a:solidFill>
              </a:rPr>
              <a:t>4</a:t>
            </a:r>
          </a:p>
        </p:txBody>
      </p:sp>
      <p:sp>
        <p:nvSpPr>
          <p:cNvPr id="173" name="Forma libre 9">
            <a:extLst>
              <a:ext uri="{FF2B5EF4-FFF2-40B4-BE49-F238E27FC236}">
                <a16:creationId xmlns:a16="http://schemas.microsoft.com/office/drawing/2014/main" id="{7815F578-25F0-4217-A105-4D4B7F0E6C43}"/>
              </a:ext>
            </a:extLst>
          </p:cNvPr>
          <p:cNvSpPr/>
          <p:nvPr/>
        </p:nvSpPr>
        <p:spPr>
          <a:xfrm rot="20243845" flipV="1">
            <a:off x="3312476" y="4101152"/>
            <a:ext cx="567053" cy="119817"/>
          </a:xfrm>
          <a:custGeom>
            <a:avLst/>
            <a:gdLst>
              <a:gd name="connsiteX0" fmla="*/ 0 w 1676400"/>
              <a:gd name="connsiteY0" fmla="*/ 83753 h 490505"/>
              <a:gd name="connsiteX1" fmla="*/ 101600 w 1676400"/>
              <a:gd name="connsiteY1" fmla="*/ 7553 h 490505"/>
              <a:gd name="connsiteX2" fmla="*/ 228600 w 1676400"/>
              <a:gd name="connsiteY2" fmla="*/ 7553 h 490505"/>
              <a:gd name="connsiteX3" fmla="*/ 330200 w 1676400"/>
              <a:gd name="connsiteY3" fmla="*/ 49886 h 490505"/>
              <a:gd name="connsiteX4" fmla="*/ 414867 w 1676400"/>
              <a:gd name="connsiteY4" fmla="*/ 151486 h 490505"/>
              <a:gd name="connsiteX5" fmla="*/ 499533 w 1676400"/>
              <a:gd name="connsiteY5" fmla="*/ 286953 h 490505"/>
              <a:gd name="connsiteX6" fmla="*/ 567267 w 1676400"/>
              <a:gd name="connsiteY6" fmla="*/ 354686 h 490505"/>
              <a:gd name="connsiteX7" fmla="*/ 643467 w 1676400"/>
              <a:gd name="connsiteY7" fmla="*/ 422419 h 490505"/>
              <a:gd name="connsiteX8" fmla="*/ 694267 w 1676400"/>
              <a:gd name="connsiteY8" fmla="*/ 439353 h 490505"/>
              <a:gd name="connsiteX9" fmla="*/ 872067 w 1676400"/>
              <a:gd name="connsiteY9" fmla="*/ 473219 h 490505"/>
              <a:gd name="connsiteX10" fmla="*/ 1016000 w 1676400"/>
              <a:gd name="connsiteY10" fmla="*/ 490153 h 490505"/>
              <a:gd name="connsiteX11" fmla="*/ 1210733 w 1676400"/>
              <a:gd name="connsiteY11" fmla="*/ 481686 h 490505"/>
              <a:gd name="connsiteX12" fmla="*/ 1380067 w 1676400"/>
              <a:gd name="connsiteY12" fmla="*/ 447819 h 490505"/>
              <a:gd name="connsiteX13" fmla="*/ 1557867 w 1676400"/>
              <a:gd name="connsiteY13" fmla="*/ 346219 h 490505"/>
              <a:gd name="connsiteX14" fmla="*/ 1676400 w 1676400"/>
              <a:gd name="connsiteY14" fmla="*/ 270019 h 490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76400" h="490505">
                <a:moveTo>
                  <a:pt x="0" y="83753"/>
                </a:moveTo>
                <a:cubicBezTo>
                  <a:pt x="31750" y="52003"/>
                  <a:pt x="63500" y="20253"/>
                  <a:pt x="101600" y="7553"/>
                </a:cubicBezTo>
                <a:cubicBezTo>
                  <a:pt x="139700" y="-5147"/>
                  <a:pt x="190500" y="498"/>
                  <a:pt x="228600" y="7553"/>
                </a:cubicBezTo>
                <a:cubicBezTo>
                  <a:pt x="266700" y="14608"/>
                  <a:pt x="299156" y="25897"/>
                  <a:pt x="330200" y="49886"/>
                </a:cubicBezTo>
                <a:cubicBezTo>
                  <a:pt x="361244" y="73875"/>
                  <a:pt x="386645" y="111975"/>
                  <a:pt x="414867" y="151486"/>
                </a:cubicBezTo>
                <a:cubicBezTo>
                  <a:pt x="443089" y="190997"/>
                  <a:pt x="474133" y="253086"/>
                  <a:pt x="499533" y="286953"/>
                </a:cubicBezTo>
                <a:cubicBezTo>
                  <a:pt x="524933" y="320820"/>
                  <a:pt x="543278" y="332108"/>
                  <a:pt x="567267" y="354686"/>
                </a:cubicBezTo>
                <a:cubicBezTo>
                  <a:pt x="591256" y="377264"/>
                  <a:pt x="622300" y="408308"/>
                  <a:pt x="643467" y="422419"/>
                </a:cubicBezTo>
                <a:cubicBezTo>
                  <a:pt x="664634" y="436530"/>
                  <a:pt x="656167" y="430886"/>
                  <a:pt x="694267" y="439353"/>
                </a:cubicBezTo>
                <a:cubicBezTo>
                  <a:pt x="732367" y="447820"/>
                  <a:pt x="818445" y="464752"/>
                  <a:pt x="872067" y="473219"/>
                </a:cubicBezTo>
                <a:cubicBezTo>
                  <a:pt x="925689" y="481686"/>
                  <a:pt x="959556" y="488742"/>
                  <a:pt x="1016000" y="490153"/>
                </a:cubicBezTo>
                <a:cubicBezTo>
                  <a:pt x="1072444" y="491564"/>
                  <a:pt x="1150055" y="488742"/>
                  <a:pt x="1210733" y="481686"/>
                </a:cubicBezTo>
                <a:cubicBezTo>
                  <a:pt x="1271411" y="474630"/>
                  <a:pt x="1322211" y="470397"/>
                  <a:pt x="1380067" y="447819"/>
                </a:cubicBezTo>
                <a:cubicBezTo>
                  <a:pt x="1437923" y="425241"/>
                  <a:pt x="1508478" y="375852"/>
                  <a:pt x="1557867" y="346219"/>
                </a:cubicBezTo>
                <a:cubicBezTo>
                  <a:pt x="1607256" y="316586"/>
                  <a:pt x="1659467" y="282719"/>
                  <a:pt x="1676400" y="270019"/>
                </a:cubicBezTo>
              </a:path>
            </a:pathLst>
          </a:custGeom>
          <a:noFill/>
          <a:ln>
            <a:prstDash val="dash"/>
            <a:head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800"/>
          </a:p>
        </p:txBody>
      </p:sp>
      <p:sp>
        <p:nvSpPr>
          <p:cNvPr id="174" name="198 CuadroTexto">
            <a:extLst>
              <a:ext uri="{FF2B5EF4-FFF2-40B4-BE49-F238E27FC236}">
                <a16:creationId xmlns:a16="http://schemas.microsoft.com/office/drawing/2014/main" id="{9F28B992-0278-47B9-A9F3-0CE2F8CB556C}"/>
              </a:ext>
            </a:extLst>
          </p:cNvPr>
          <p:cNvSpPr txBox="1"/>
          <p:nvPr/>
        </p:nvSpPr>
        <p:spPr>
          <a:xfrm>
            <a:off x="3455604" y="4096662"/>
            <a:ext cx="10839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rgbClr val="4C78A0"/>
                </a:solidFill>
              </a:rPr>
              <a:t>W. Macedonia</a:t>
            </a:r>
          </a:p>
        </p:txBody>
      </p:sp>
      <p:sp>
        <p:nvSpPr>
          <p:cNvPr id="175" name="Forma libre 9">
            <a:extLst>
              <a:ext uri="{FF2B5EF4-FFF2-40B4-BE49-F238E27FC236}">
                <a16:creationId xmlns:a16="http://schemas.microsoft.com/office/drawing/2014/main" id="{7815F578-25F0-4217-A105-4D4B7F0E6C43}"/>
              </a:ext>
            </a:extLst>
          </p:cNvPr>
          <p:cNvSpPr/>
          <p:nvPr/>
        </p:nvSpPr>
        <p:spPr>
          <a:xfrm>
            <a:off x="3505486" y="5336837"/>
            <a:ext cx="519173" cy="45719"/>
          </a:xfrm>
          <a:custGeom>
            <a:avLst/>
            <a:gdLst>
              <a:gd name="connsiteX0" fmla="*/ 0 w 1676400"/>
              <a:gd name="connsiteY0" fmla="*/ 83753 h 490505"/>
              <a:gd name="connsiteX1" fmla="*/ 101600 w 1676400"/>
              <a:gd name="connsiteY1" fmla="*/ 7553 h 490505"/>
              <a:gd name="connsiteX2" fmla="*/ 228600 w 1676400"/>
              <a:gd name="connsiteY2" fmla="*/ 7553 h 490505"/>
              <a:gd name="connsiteX3" fmla="*/ 330200 w 1676400"/>
              <a:gd name="connsiteY3" fmla="*/ 49886 h 490505"/>
              <a:gd name="connsiteX4" fmla="*/ 414867 w 1676400"/>
              <a:gd name="connsiteY4" fmla="*/ 151486 h 490505"/>
              <a:gd name="connsiteX5" fmla="*/ 499533 w 1676400"/>
              <a:gd name="connsiteY5" fmla="*/ 286953 h 490505"/>
              <a:gd name="connsiteX6" fmla="*/ 567267 w 1676400"/>
              <a:gd name="connsiteY6" fmla="*/ 354686 h 490505"/>
              <a:gd name="connsiteX7" fmla="*/ 643467 w 1676400"/>
              <a:gd name="connsiteY7" fmla="*/ 422419 h 490505"/>
              <a:gd name="connsiteX8" fmla="*/ 694267 w 1676400"/>
              <a:gd name="connsiteY8" fmla="*/ 439353 h 490505"/>
              <a:gd name="connsiteX9" fmla="*/ 872067 w 1676400"/>
              <a:gd name="connsiteY9" fmla="*/ 473219 h 490505"/>
              <a:gd name="connsiteX10" fmla="*/ 1016000 w 1676400"/>
              <a:gd name="connsiteY10" fmla="*/ 490153 h 490505"/>
              <a:gd name="connsiteX11" fmla="*/ 1210733 w 1676400"/>
              <a:gd name="connsiteY11" fmla="*/ 481686 h 490505"/>
              <a:gd name="connsiteX12" fmla="*/ 1380067 w 1676400"/>
              <a:gd name="connsiteY12" fmla="*/ 447819 h 490505"/>
              <a:gd name="connsiteX13" fmla="*/ 1557867 w 1676400"/>
              <a:gd name="connsiteY13" fmla="*/ 346219 h 490505"/>
              <a:gd name="connsiteX14" fmla="*/ 1676400 w 1676400"/>
              <a:gd name="connsiteY14" fmla="*/ 270019 h 490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76400" h="490505">
                <a:moveTo>
                  <a:pt x="0" y="83753"/>
                </a:moveTo>
                <a:cubicBezTo>
                  <a:pt x="31750" y="52003"/>
                  <a:pt x="63500" y="20253"/>
                  <a:pt x="101600" y="7553"/>
                </a:cubicBezTo>
                <a:cubicBezTo>
                  <a:pt x="139700" y="-5147"/>
                  <a:pt x="190500" y="498"/>
                  <a:pt x="228600" y="7553"/>
                </a:cubicBezTo>
                <a:cubicBezTo>
                  <a:pt x="266700" y="14608"/>
                  <a:pt x="299156" y="25897"/>
                  <a:pt x="330200" y="49886"/>
                </a:cubicBezTo>
                <a:cubicBezTo>
                  <a:pt x="361244" y="73875"/>
                  <a:pt x="386645" y="111975"/>
                  <a:pt x="414867" y="151486"/>
                </a:cubicBezTo>
                <a:cubicBezTo>
                  <a:pt x="443089" y="190997"/>
                  <a:pt x="474133" y="253086"/>
                  <a:pt x="499533" y="286953"/>
                </a:cubicBezTo>
                <a:cubicBezTo>
                  <a:pt x="524933" y="320820"/>
                  <a:pt x="543278" y="332108"/>
                  <a:pt x="567267" y="354686"/>
                </a:cubicBezTo>
                <a:cubicBezTo>
                  <a:pt x="591256" y="377264"/>
                  <a:pt x="622300" y="408308"/>
                  <a:pt x="643467" y="422419"/>
                </a:cubicBezTo>
                <a:cubicBezTo>
                  <a:pt x="664634" y="436530"/>
                  <a:pt x="656167" y="430886"/>
                  <a:pt x="694267" y="439353"/>
                </a:cubicBezTo>
                <a:cubicBezTo>
                  <a:pt x="732367" y="447820"/>
                  <a:pt x="818445" y="464752"/>
                  <a:pt x="872067" y="473219"/>
                </a:cubicBezTo>
                <a:cubicBezTo>
                  <a:pt x="925689" y="481686"/>
                  <a:pt x="959556" y="488742"/>
                  <a:pt x="1016000" y="490153"/>
                </a:cubicBezTo>
                <a:cubicBezTo>
                  <a:pt x="1072444" y="491564"/>
                  <a:pt x="1150055" y="488742"/>
                  <a:pt x="1210733" y="481686"/>
                </a:cubicBezTo>
                <a:cubicBezTo>
                  <a:pt x="1271411" y="474630"/>
                  <a:pt x="1322211" y="470397"/>
                  <a:pt x="1380067" y="447819"/>
                </a:cubicBezTo>
                <a:cubicBezTo>
                  <a:pt x="1437923" y="425241"/>
                  <a:pt x="1508478" y="375852"/>
                  <a:pt x="1557867" y="346219"/>
                </a:cubicBezTo>
                <a:cubicBezTo>
                  <a:pt x="1607256" y="316586"/>
                  <a:pt x="1659467" y="282719"/>
                  <a:pt x="1676400" y="270019"/>
                </a:cubicBezTo>
              </a:path>
            </a:pathLst>
          </a:custGeom>
          <a:noFill/>
          <a:ln>
            <a:prstDash val="dash"/>
            <a:head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800"/>
          </a:p>
        </p:txBody>
      </p:sp>
      <p:sp>
        <p:nvSpPr>
          <p:cNvPr id="176" name="198 CuadroTexto">
            <a:extLst>
              <a:ext uri="{FF2B5EF4-FFF2-40B4-BE49-F238E27FC236}">
                <a16:creationId xmlns:a16="http://schemas.microsoft.com/office/drawing/2014/main" id="{9F28B992-0278-47B9-A9F3-0CE2F8CB556C}"/>
              </a:ext>
            </a:extLst>
          </p:cNvPr>
          <p:cNvSpPr txBox="1"/>
          <p:nvPr/>
        </p:nvSpPr>
        <p:spPr>
          <a:xfrm>
            <a:off x="2896446" y="5374408"/>
            <a:ext cx="10839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rgbClr val="4C78A0"/>
                </a:solidFill>
              </a:rPr>
              <a:t>W. Greece</a:t>
            </a:r>
          </a:p>
        </p:txBody>
      </p:sp>
      <p:sp>
        <p:nvSpPr>
          <p:cNvPr id="88" name="192 Forma libre">
            <a:extLst>
              <a:ext uri="{FF2B5EF4-FFF2-40B4-BE49-F238E27FC236}">
                <a16:creationId xmlns:a16="http://schemas.microsoft.com/office/drawing/2014/main" id="{47D607AF-2157-45F1-9F23-1BA759769278}"/>
              </a:ext>
            </a:extLst>
          </p:cNvPr>
          <p:cNvSpPr/>
          <p:nvPr/>
        </p:nvSpPr>
        <p:spPr>
          <a:xfrm rot="11645343" flipH="1">
            <a:off x="5691408" y="3990172"/>
            <a:ext cx="926099" cy="202048"/>
          </a:xfrm>
          <a:custGeom>
            <a:avLst/>
            <a:gdLst>
              <a:gd name="connsiteX0" fmla="*/ 0 w 1876425"/>
              <a:gd name="connsiteY0" fmla="*/ 390525 h 390525"/>
              <a:gd name="connsiteX1" fmla="*/ 1876425 w 1876425"/>
              <a:gd name="connsiteY1" fmla="*/ 0 h 390525"/>
              <a:gd name="connsiteX0" fmla="*/ 0 w 1876425"/>
              <a:gd name="connsiteY0" fmla="*/ 390953 h 390953"/>
              <a:gd name="connsiteX1" fmla="*/ 1876425 w 1876425"/>
              <a:gd name="connsiteY1" fmla="*/ 428 h 390953"/>
              <a:gd name="connsiteX0" fmla="*/ 0 w 1876425"/>
              <a:gd name="connsiteY0" fmla="*/ 391655 h 391655"/>
              <a:gd name="connsiteX1" fmla="*/ 1876425 w 1876425"/>
              <a:gd name="connsiteY1" fmla="*/ 1130 h 391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76425" h="391655">
                <a:moveTo>
                  <a:pt x="0" y="391655"/>
                </a:moveTo>
                <a:cubicBezTo>
                  <a:pt x="577850" y="80505"/>
                  <a:pt x="1041400" y="-11570"/>
                  <a:pt x="1876425" y="1130"/>
                </a:cubicBezTo>
              </a:path>
            </a:pathLst>
          </a:custGeom>
          <a:noFill/>
          <a:ln w="76200">
            <a:solidFill>
              <a:srgbClr val="FF0000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800"/>
          </a:p>
        </p:txBody>
      </p:sp>
      <p:sp>
        <p:nvSpPr>
          <p:cNvPr id="104" name="61 Elipse">
            <a:extLst>
              <a:ext uri="{FF2B5EF4-FFF2-40B4-BE49-F238E27FC236}">
                <a16:creationId xmlns:a16="http://schemas.microsoft.com/office/drawing/2014/main" id="{1090D415-984E-45F2-9CFA-73F4808C22B0}"/>
              </a:ext>
            </a:extLst>
          </p:cNvPr>
          <p:cNvSpPr/>
          <p:nvPr/>
        </p:nvSpPr>
        <p:spPr>
          <a:xfrm>
            <a:off x="4606708" y="3899331"/>
            <a:ext cx="206001" cy="193623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B8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b="1">
                <a:solidFill>
                  <a:srgbClr val="FFB81C"/>
                </a:solidFill>
              </a:rPr>
              <a:t>0</a:t>
            </a:r>
          </a:p>
        </p:txBody>
      </p:sp>
      <p:sp>
        <p:nvSpPr>
          <p:cNvPr id="107" name="61 Elipse">
            <a:extLst>
              <a:ext uri="{FF2B5EF4-FFF2-40B4-BE49-F238E27FC236}">
                <a16:creationId xmlns:a16="http://schemas.microsoft.com/office/drawing/2014/main" id="{F90A625D-1A51-4F28-99AA-3CEFDCF294E6}"/>
              </a:ext>
            </a:extLst>
          </p:cNvPr>
          <p:cNvSpPr/>
          <p:nvPr/>
        </p:nvSpPr>
        <p:spPr>
          <a:xfrm>
            <a:off x="4024659" y="4978297"/>
            <a:ext cx="198750" cy="214886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B8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b="1">
                <a:solidFill>
                  <a:srgbClr val="FFB81C"/>
                </a:solidFill>
              </a:rPr>
              <a:t>9</a:t>
            </a:r>
          </a:p>
        </p:txBody>
      </p:sp>
      <p:cxnSp>
        <p:nvCxnSpPr>
          <p:cNvPr id="118" name="214 Conector recto">
            <a:extLst>
              <a:ext uri="{FF2B5EF4-FFF2-40B4-BE49-F238E27FC236}">
                <a16:creationId xmlns:a16="http://schemas.microsoft.com/office/drawing/2014/main" id="{0CFBDEA4-32F8-4B00-8979-92C2CD5E8A1C}"/>
              </a:ext>
            </a:extLst>
          </p:cNvPr>
          <p:cNvCxnSpPr>
            <a:cxnSpLocks/>
          </p:cNvCxnSpPr>
          <p:nvPr/>
        </p:nvCxnSpPr>
        <p:spPr>
          <a:xfrm flipV="1">
            <a:off x="887896" y="6406386"/>
            <a:ext cx="292836" cy="3887"/>
          </a:xfrm>
          <a:prstGeom prst="line">
            <a:avLst/>
          </a:prstGeom>
          <a:ln w="6032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itle 1">
            <a:extLst>
              <a:ext uri="{FF2B5EF4-FFF2-40B4-BE49-F238E27FC236}">
                <a16:creationId xmlns:a16="http://schemas.microsoft.com/office/drawing/2014/main" id="{80B2EF48-D6C8-44A5-9E1C-1102301F03A1}"/>
              </a:ext>
            </a:extLst>
          </p:cNvPr>
          <p:cNvSpPr txBox="1">
            <a:spLocks/>
          </p:cNvSpPr>
          <p:nvPr/>
        </p:nvSpPr>
        <p:spPr>
          <a:xfrm>
            <a:off x="103061" y="649073"/>
            <a:ext cx="6576662" cy="101120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>
              <a:spcAft>
                <a:spcPts val="600"/>
              </a:spcAft>
            </a:pPr>
            <a:r>
              <a:rPr lang="en-US" sz="1400">
                <a:solidFill>
                  <a:srgbClr val="1E2B67"/>
                </a:solidFill>
                <a:latin typeface="+mn-lt"/>
                <a:cs typeface="Segoe UI" panose="020B0502040204020203" pitchFamily="34" charset="0"/>
              </a:rPr>
              <a:t>Action points:</a:t>
            </a:r>
          </a:p>
          <a:p>
            <a:pPr marL="742950" lvl="1" indent="-285750" algn="just">
              <a:spcAft>
                <a:spcPts val="600"/>
              </a:spcAft>
              <a:buFont typeface="+mj-lt"/>
              <a:buAutoNum type="arabicPeriod"/>
            </a:pPr>
            <a:r>
              <a:rPr lang="en-US" sz="1200" b="1">
                <a:solidFill>
                  <a:srgbClr val="1E2B67"/>
                </a:solidFill>
                <a:latin typeface="+mn-lt"/>
                <a:cs typeface="Segoe UI" panose="020B0502040204020203" pitchFamily="34" charset="0"/>
              </a:rPr>
              <a:t>Increase interconnection capacity</a:t>
            </a:r>
          </a:p>
          <a:p>
            <a:pPr marL="742950" lvl="1" indent="-285750">
              <a:spcAft>
                <a:spcPts val="600"/>
              </a:spcAft>
              <a:buFont typeface="+mj-lt"/>
              <a:buAutoNum type="arabicPeriod"/>
            </a:pPr>
            <a:r>
              <a:rPr lang="en-US" sz="1200" b="1">
                <a:solidFill>
                  <a:srgbClr val="1E2B67"/>
                </a:solidFill>
                <a:latin typeface="+mn-lt"/>
                <a:cs typeface="Segoe UI" panose="020B0502040204020203" pitchFamily="34" charset="0"/>
              </a:rPr>
              <a:t>Increase interoperability </a:t>
            </a:r>
          </a:p>
          <a:p>
            <a:pPr marL="742950" lvl="1" indent="-285750">
              <a:spcAft>
                <a:spcPts val="600"/>
              </a:spcAft>
              <a:buFont typeface="+mj-lt"/>
              <a:buAutoNum type="arabicPeriod"/>
            </a:pPr>
            <a:r>
              <a:rPr lang="en-US" sz="1200" b="1">
                <a:solidFill>
                  <a:srgbClr val="1E2B67"/>
                </a:solidFill>
                <a:latin typeface="+mn-lt"/>
                <a:cs typeface="Segoe UI" panose="020B0502040204020203" pitchFamily="34" charset="0"/>
              </a:rPr>
              <a:t>Increase system capacity and flexibility</a:t>
            </a:r>
          </a:p>
          <a:p>
            <a:pPr marL="742950" lvl="1" indent="-285750">
              <a:spcAft>
                <a:spcPts val="600"/>
              </a:spcAft>
              <a:buFont typeface="+mj-lt"/>
              <a:buAutoNum type="arabicPeriod"/>
            </a:pPr>
            <a:r>
              <a:rPr lang="en-US" sz="1200" b="1">
                <a:solidFill>
                  <a:srgbClr val="1E2B67"/>
                </a:solidFill>
                <a:latin typeface="+mn-lt"/>
                <a:cs typeface="Segoe UI" panose="020B0502040204020203" pitchFamily="34" charset="0"/>
              </a:rPr>
              <a:t>Develop trading infrastructure/gas exchange</a:t>
            </a:r>
          </a:p>
          <a:p>
            <a:pPr marL="742950" lvl="1" indent="-285750">
              <a:spcAft>
                <a:spcPts val="600"/>
              </a:spcAft>
              <a:buFont typeface="+mj-lt"/>
              <a:buAutoNum type="arabicPeriod"/>
            </a:pPr>
            <a:r>
              <a:rPr lang="en-US" sz="1200" b="1">
                <a:solidFill>
                  <a:srgbClr val="1E2B67"/>
                </a:solidFill>
                <a:latin typeface="+mn-lt"/>
                <a:cs typeface="Segoe UI" panose="020B0502040204020203" pitchFamily="34" charset="0"/>
              </a:rPr>
              <a:t>Allow for new gas uses (Small Scale LNG, off-grid solutions)</a:t>
            </a:r>
          </a:p>
        </p:txBody>
      </p:sp>
    </p:spTree>
    <p:extLst>
      <p:ext uri="{BB962C8B-B14F-4D97-AF65-F5344CB8AC3E}">
        <p14:creationId xmlns:p14="http://schemas.microsoft.com/office/powerpoint/2010/main" val="21166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2472" y="1150203"/>
            <a:ext cx="7014179" cy="47705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</a:rPr>
              <a:t>West Macedonia is located in the Northern part of Greece</a:t>
            </a:r>
            <a:endParaRPr lang="en-US" sz="1600" dirty="0">
              <a:solidFill>
                <a:srgbClr val="002060"/>
              </a:solidFill>
              <a:cs typeface="Calibri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</a:rPr>
              <a:t>West Macedonia hosts the main lignite (coal) power plants in Greece, which also supply three District Heating networks </a:t>
            </a:r>
            <a:endParaRPr lang="en-US" sz="1600" dirty="0">
              <a:solidFill>
                <a:srgbClr val="002060"/>
              </a:solidFill>
              <a:cs typeface="Calibri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</a:rPr>
              <a:t>In the framework of the Greek Government’s </a:t>
            </a:r>
            <a:r>
              <a:rPr lang="en-US" sz="1600" dirty="0" err="1">
                <a:solidFill>
                  <a:srgbClr val="002060"/>
                </a:solidFill>
              </a:rPr>
              <a:t>delignitisation</a:t>
            </a:r>
            <a:r>
              <a:rPr lang="en-US" sz="1600" dirty="0">
                <a:solidFill>
                  <a:srgbClr val="002060"/>
                </a:solidFill>
              </a:rPr>
              <a:t> plan, all lignite power plants will be phased out until 2023 (apart form a newly built one) - the operation of the District Heating networks is not ensured after this date</a:t>
            </a:r>
            <a:endParaRPr lang="en-US" sz="1600" dirty="0">
              <a:solidFill>
                <a:srgbClr val="002060"/>
              </a:solidFill>
              <a:cs typeface="Calibri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</a:rPr>
              <a:t>The Greek government has prepared a “Just Transition Development Plan” for the area of West Macedonia. Another consideration for the area is the creation of a “hydrogen valley” in the area (White Dragon project)</a:t>
            </a:r>
            <a:endParaRPr lang="en-US" sz="1600" dirty="0">
              <a:solidFill>
                <a:srgbClr val="002060"/>
              </a:solidFill>
              <a:cs typeface="Calibri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</a:rPr>
              <a:t>DESFA’s proposal: A hydrogen-ready, high pressure pipeline from the National Transmission System towards West Macedonia This pipeline will: </a:t>
            </a:r>
            <a:endParaRPr lang="en-US" sz="1600" dirty="0">
              <a:solidFill>
                <a:srgbClr val="002060"/>
              </a:solidFill>
              <a:cs typeface="Calibri"/>
            </a:endParaRP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Supply the District Heating network as well as the main cities of the region and (potentially) power generation projects</a:t>
            </a:r>
            <a:endParaRPr lang="en-US" sz="1400" dirty="0">
              <a:solidFill>
                <a:srgbClr val="002060"/>
              </a:solidFill>
              <a:cs typeface="Calibri"/>
            </a:endParaRP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Connect the NNGTS to an area where hydrogen production is planned</a:t>
            </a:r>
            <a:endParaRPr lang="en-US" sz="1400" dirty="0">
              <a:solidFill>
                <a:srgbClr val="002060"/>
              </a:solidFill>
              <a:cs typeface="Calibri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</a:rPr>
              <a:t>DESFA has included the project in its last TYDP, awaiting regulatory approval</a:t>
            </a:r>
            <a:endParaRPr lang="en-US" sz="1600" dirty="0">
              <a:solidFill>
                <a:srgbClr val="002060"/>
              </a:solidFill>
              <a:cs typeface="Calibri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457419" y="959005"/>
            <a:ext cx="3950277" cy="4961735"/>
            <a:chOff x="6386903" y="959005"/>
            <a:chExt cx="3950277" cy="496173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8D7DA88-38CB-4277-B2E8-2E0CF99CBAC9}"/>
                </a:ext>
              </a:extLst>
            </p:cNvPr>
            <p:cNvGrpSpPr/>
            <p:nvPr/>
          </p:nvGrpSpPr>
          <p:grpSpPr>
            <a:xfrm>
              <a:off x="6386903" y="959005"/>
              <a:ext cx="3950277" cy="4961735"/>
              <a:chOff x="323474" y="1733415"/>
              <a:chExt cx="3527227" cy="4324865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2635557D-6B9C-48E2-B808-24E4E3B5822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2155" t="2918" r="39982" b="7227"/>
              <a:stretch/>
            </p:blipFill>
            <p:spPr>
              <a:xfrm>
                <a:off x="375712" y="1733415"/>
                <a:ext cx="3474989" cy="4324865"/>
              </a:xfrm>
              <a:prstGeom prst="rect">
                <a:avLst/>
              </a:prstGeom>
            </p:spPr>
          </p:pic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0237CFE6-045E-4B4B-BFFE-5697AF39567E}"/>
                  </a:ext>
                </a:extLst>
              </p:cNvPr>
              <p:cNvGrpSpPr/>
              <p:nvPr/>
            </p:nvGrpSpPr>
            <p:grpSpPr>
              <a:xfrm>
                <a:off x="323474" y="2236330"/>
                <a:ext cx="2526319" cy="533255"/>
                <a:chOff x="502227" y="1702867"/>
                <a:chExt cx="2581678" cy="574006"/>
              </a:xfrm>
            </p:grpSpPr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EEE6000B-E49F-4B55-B8C5-4D0BC6B9FCC2}"/>
                    </a:ext>
                  </a:extLst>
                </p:cNvPr>
                <p:cNvSpPr/>
                <p:nvPr/>
              </p:nvSpPr>
              <p:spPr>
                <a:xfrm>
                  <a:off x="502227" y="1702867"/>
                  <a:ext cx="2581678" cy="28877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400" b="1" err="1">
                      <a:solidFill>
                        <a:srgbClr val="FF0000"/>
                      </a:solidFill>
                      <a:latin typeface="Segoe UI" panose="020B0502040204020203" pitchFamily="34" charset="0"/>
                      <a:ea typeface="Lato Thin" panose="020F0502020204030203" pitchFamily="34" charset="0"/>
                      <a:cs typeface="Segoe UI" panose="020B0502040204020203" pitchFamily="34" charset="0"/>
                    </a:rPr>
                    <a:t>Nea</a:t>
                  </a:r>
                  <a:r>
                    <a:rPr lang="en-US" sz="1400" b="1">
                      <a:solidFill>
                        <a:srgbClr val="FF0000"/>
                      </a:solidFill>
                      <a:latin typeface="Segoe UI" panose="020B0502040204020203" pitchFamily="34" charset="0"/>
                      <a:ea typeface="Lato Thin" panose="020F0502020204030203" pitchFamily="34" charset="0"/>
                      <a:cs typeface="Segoe UI" panose="020B0502040204020203" pitchFamily="34" charset="0"/>
                    </a:rPr>
                    <a:t> </a:t>
                  </a:r>
                  <a:r>
                    <a:rPr lang="en-US" sz="1400" b="1" err="1">
                      <a:solidFill>
                        <a:srgbClr val="FF0000"/>
                      </a:solidFill>
                      <a:latin typeface="Segoe UI" panose="020B0502040204020203" pitchFamily="34" charset="0"/>
                      <a:ea typeface="Lato Thin" panose="020F0502020204030203" pitchFamily="34" charset="0"/>
                      <a:cs typeface="Segoe UI" panose="020B0502040204020203" pitchFamily="34" charset="0"/>
                    </a:rPr>
                    <a:t>Messimvria</a:t>
                  </a:r>
                  <a:r>
                    <a:rPr lang="en-US" sz="1400" b="1">
                      <a:solidFill>
                        <a:srgbClr val="FF0000"/>
                      </a:solidFill>
                      <a:latin typeface="Segoe UI" panose="020B0502040204020203" pitchFamily="34" charset="0"/>
                      <a:ea typeface="Lato Thin" panose="020F0502020204030203" pitchFamily="34" charset="0"/>
                      <a:cs typeface="Segoe UI" panose="020B0502040204020203" pitchFamily="34" charset="0"/>
                    </a:rPr>
                    <a:t> – IP with TAP</a:t>
                  </a:r>
                  <a:endParaRPr lang="el-GR" sz="1400" b="1">
                    <a:solidFill>
                      <a:srgbClr val="FF0000"/>
                    </a:solidFill>
                    <a:latin typeface="Segoe UI" panose="020B0502040204020203" pitchFamily="34" charset="0"/>
                    <a:ea typeface="Lato Thin" panose="020F0502020204030203" pitchFamily="34" charset="0"/>
                    <a:cs typeface="Segoe UI" panose="020B0502040204020203" pitchFamily="34" charset="0"/>
                  </a:endParaRPr>
                </a:p>
              </p:txBody>
            </p:sp>
            <p:cxnSp>
              <p:nvCxnSpPr>
                <p:cNvPr id="8" name="Straight Arrow Connector 7">
                  <a:extLst>
                    <a:ext uri="{FF2B5EF4-FFF2-40B4-BE49-F238E27FC236}">
                      <a16:creationId xmlns:a16="http://schemas.microsoft.com/office/drawing/2014/main" id="{1A52AD1A-8136-472D-89E0-E90344892D5A}"/>
                    </a:ext>
                  </a:extLst>
                </p:cNvPr>
                <p:cNvCxnSpPr/>
                <p:nvPr/>
              </p:nvCxnSpPr>
              <p:spPr>
                <a:xfrm flipH="1">
                  <a:off x="2897256" y="1772816"/>
                  <a:ext cx="2252" cy="504057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" name="Oval 8"/>
            <p:cNvSpPr/>
            <p:nvPr/>
          </p:nvSpPr>
          <p:spPr>
            <a:xfrm>
              <a:off x="7801563" y="1962486"/>
              <a:ext cx="1296135" cy="946433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57150">
              <a:solidFill>
                <a:srgbClr val="002060"/>
              </a:solidFill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EE6000B-E49F-4B55-B8C5-4D0BC6B9FCC2}"/>
                </a:ext>
              </a:extLst>
            </p:cNvPr>
            <p:cNvSpPr/>
            <p:nvPr/>
          </p:nvSpPr>
          <p:spPr>
            <a:xfrm>
              <a:off x="7417881" y="2138869"/>
              <a:ext cx="206350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>
                  <a:solidFill>
                    <a:srgbClr val="002060"/>
                  </a:solidFill>
                  <a:latin typeface="Segoe UI" panose="020B0502040204020203" pitchFamily="34" charset="0"/>
                  <a:ea typeface="Lato Thin" panose="020F0502020204030203" pitchFamily="34" charset="0"/>
                  <a:cs typeface="Segoe UI" panose="020B0502040204020203" pitchFamily="34" charset="0"/>
                </a:rPr>
                <a:t>West </a:t>
              </a:r>
            </a:p>
            <a:p>
              <a:pPr algn="ctr"/>
              <a:r>
                <a:rPr lang="en-US" sz="1600" b="1">
                  <a:solidFill>
                    <a:srgbClr val="002060"/>
                  </a:solidFill>
                  <a:latin typeface="Segoe UI" panose="020B0502040204020203" pitchFamily="34" charset="0"/>
                  <a:ea typeface="Lato Thin" panose="020F0502020204030203" pitchFamily="34" charset="0"/>
                  <a:cs typeface="Segoe UI" panose="020B0502040204020203" pitchFamily="34" charset="0"/>
                </a:rPr>
                <a:t>Macedonia</a:t>
              </a:r>
              <a:endParaRPr lang="el-GR" sz="1600" b="1">
                <a:solidFill>
                  <a:srgbClr val="002060"/>
                </a:solidFill>
                <a:latin typeface="Segoe UI" panose="020B0502040204020203" pitchFamily="34" charset="0"/>
                <a:ea typeface="Lato Thin" panose="020F050202020403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00BA20B-5D8D-4992-8CFB-8DAD79F5656F}"/>
              </a:ext>
            </a:extLst>
          </p:cNvPr>
          <p:cNvSpPr txBox="1"/>
          <p:nvPr/>
        </p:nvSpPr>
        <p:spPr>
          <a:xfrm>
            <a:off x="151177" y="303617"/>
            <a:ext cx="8568952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l-GR"/>
            </a:defPPr>
            <a:lvl1pPr>
              <a:defRPr sz="1600" b="1" kern="0">
                <a:solidFill>
                  <a:srgbClr val="1E2B6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Role for a “natural gas transporter” in the energy transition</a:t>
            </a:r>
          </a:p>
          <a:p>
            <a:r>
              <a:rPr lang="en-US" sz="1400" b="0"/>
              <a:t>A small “case study”</a:t>
            </a:r>
          </a:p>
        </p:txBody>
      </p:sp>
    </p:spTree>
    <p:extLst>
      <p:ext uri="{BB962C8B-B14F-4D97-AF65-F5344CB8AC3E}">
        <p14:creationId xmlns:p14="http://schemas.microsoft.com/office/powerpoint/2010/main" val="74377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337FDB-4766-407E-AE94-27485CA20523}"/>
              </a:ext>
            </a:extLst>
          </p:cNvPr>
          <p:cNvSpPr txBox="1"/>
          <p:nvPr/>
        </p:nvSpPr>
        <p:spPr>
          <a:xfrm>
            <a:off x="1919536" y="1229543"/>
            <a:ext cx="8352928" cy="414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b="1">
                <a:solidFill>
                  <a:srgbClr val="1E2967"/>
                </a:solidFill>
                <a:latin typeface="Segoe UI" panose="020B0502040204020203" pitchFamily="34" charset="0"/>
                <a:ea typeface="Lato Thin" panose="020F0502020204030203" pitchFamily="34" charset="0"/>
                <a:cs typeface="Segoe UI" panose="020B0502040204020203" pitchFamily="34" charset="0"/>
              </a:rPr>
              <a:t>Thank you for your attention!</a:t>
            </a:r>
            <a:endParaRPr lang="el-GR" sz="900" b="1">
              <a:solidFill>
                <a:srgbClr val="1E296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0986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vrw4pOrQxCR9PPaCrf7c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s.doZXYS8ycRO9lJu1PYw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813AB309A493404997E921F69189BA4F" ma:contentTypeVersion="6" ma:contentTypeDescription="Δημιουργία νέου εγγράφου" ma:contentTypeScope="" ma:versionID="1c38c6a4aff910838d505407570468ae">
  <xsd:schema xmlns:xsd="http://www.w3.org/2001/XMLSchema" xmlns:xs="http://www.w3.org/2001/XMLSchema" xmlns:p="http://schemas.microsoft.com/office/2006/metadata/properties" xmlns:ns2="1ecc4a10-b920-4fc2-871b-b9108dfb0906" xmlns:ns3="6ba27da0-ee44-4e54-84cd-7baccc5b8f68" targetNamespace="http://schemas.microsoft.com/office/2006/metadata/properties" ma:root="true" ma:fieldsID="e3a3bc1b390062818719e70663d94405" ns2:_="" ns3:_="">
    <xsd:import namespace="1ecc4a10-b920-4fc2-871b-b9108dfb0906"/>
    <xsd:import namespace="6ba27da0-ee44-4e54-84cd-7baccc5b8f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cc4a10-b920-4fc2-871b-b9108dfb09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a27da0-ee44-4e54-84cd-7baccc5b8f6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Κοινή χρήση με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Κοινή χρήση με λεπτομέρειες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7E7ED44-1FC1-4D36-9193-14C0C2C96E95}">
  <ds:schemaRefs>
    <ds:schemaRef ds:uri="1ecc4a10-b920-4fc2-871b-b9108dfb0906"/>
    <ds:schemaRef ds:uri="6ba27da0-ee44-4e54-84cd-7baccc5b8f6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0A4E1EB-F60F-4FFB-8826-E27A45C8AE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7B16A3C-C35C-4289-8A42-47B57F1B117A}">
  <ds:schemaRefs>
    <ds:schemaRef ds:uri="1ecc4a10-b920-4fc2-871b-b9108dfb090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861</Words>
  <Application>Microsoft Office PowerPoint</Application>
  <PresentationFormat>Widescreen</PresentationFormat>
  <Paragraphs>173</Paragraphs>
  <Slides>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Segoe UI</vt:lpstr>
      <vt:lpstr>Wingdings</vt:lpstr>
      <vt:lpstr>Office Theme</vt:lpstr>
      <vt:lpstr>Custom Design</vt:lpstr>
      <vt:lpstr>1_Custom Design</vt:lpstr>
      <vt:lpstr>Diapositiva think-cell</vt:lpstr>
      <vt:lpstr>PowerPoint Presentation</vt:lpstr>
      <vt:lpstr>PowerPoint Presentation</vt:lpstr>
      <vt:lpstr>PowerPoint Presentation</vt:lpstr>
      <vt:lpstr>Greek NECP for year 2030, December 2019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Panagiotis Panousos</dc:creator>
  <cp:lastModifiedBy>Gerasimos Avlonitis</cp:lastModifiedBy>
  <cp:revision>54</cp:revision>
  <dcterms:created xsi:type="dcterms:W3CDTF">2019-06-04T09:02:41Z</dcterms:created>
  <dcterms:modified xsi:type="dcterms:W3CDTF">2021-01-28T09:41:38Z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0x010100813AB309A493404997E921F69189BA4F</vt:lpwstr>
  </property>
</Properties>
</file>