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8"/>
  </p:handoutMasterIdLst>
  <p:sldIdLst>
    <p:sldId id="256" r:id="rId2"/>
    <p:sldId id="269" r:id="rId3"/>
    <p:sldId id="268" r:id="rId4"/>
    <p:sldId id="267" r:id="rId5"/>
    <p:sldId id="257" r:id="rId6"/>
    <p:sldId id="258" r:id="rId7"/>
    <p:sldId id="279" r:id="rId8"/>
    <p:sldId id="264" r:id="rId9"/>
    <p:sldId id="278" r:id="rId10"/>
    <p:sldId id="263" r:id="rId11"/>
    <p:sldId id="262" r:id="rId12"/>
    <p:sldId id="261" r:id="rId13"/>
    <p:sldId id="260" r:id="rId14"/>
    <p:sldId id="259" r:id="rId15"/>
    <p:sldId id="270" r:id="rId16"/>
    <p:sldId id="271" r:id="rId17"/>
    <p:sldId id="272" r:id="rId18"/>
    <p:sldId id="273" r:id="rId19"/>
    <p:sldId id="274" r:id="rId20"/>
    <p:sldId id="275" r:id="rId21"/>
    <p:sldId id="280" r:id="rId22"/>
    <p:sldId id="276" r:id="rId23"/>
    <p:sldId id="277" r:id="rId24"/>
    <p:sldId id="281" r:id="rId25"/>
    <p:sldId id="282" r:id="rId26"/>
    <p:sldId id="283" r:id="rId2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7" autoAdjust="0"/>
    <p:restoredTop sz="95000" autoAdjust="0"/>
  </p:normalViewPr>
  <p:slideViewPr>
    <p:cSldViewPr snapToGrid="0">
      <p:cViewPr varScale="1">
        <p:scale>
          <a:sx n="48" d="100"/>
          <a:sy n="48" d="100"/>
        </p:scale>
        <p:origin x="-1541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7A876-DEA3-43C4-8C54-4835F8D2EA23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1A0D9-F780-4C55-A4E7-F79FF4DEA06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5194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6427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4600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1478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3931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998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1696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0671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4750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1727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300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186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75DC8-7BD5-4A42-BC36-493F109F5A2F}" type="datetimeFigureOut">
              <a:rPr lang="sl-SI" smtClean="0"/>
              <a:t>17. 09. 2020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37F67-5C5B-44E4-A3D1-0E50C407BFD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8194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aven povezovalnik 3">
            <a:extLst>
              <a:ext uri="{FF2B5EF4-FFF2-40B4-BE49-F238E27FC236}">
                <a16:creationId xmlns:a16="http://schemas.microsoft.com/office/drawing/2014/main" xmlns="" id="{9A3C1BBB-2253-4402-873E-3A586B25377E}"/>
              </a:ext>
            </a:extLst>
          </p:cNvPr>
          <p:cNvCxnSpPr/>
          <p:nvPr/>
        </p:nvCxnSpPr>
        <p:spPr>
          <a:xfrm>
            <a:off x="1594131" y="4355205"/>
            <a:ext cx="74123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7EC066F5-3C69-4B1B-AC20-D5D86AD687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1083" y="4443430"/>
            <a:ext cx="6725407" cy="912696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US" sz="2400" b="1" dirty="0">
                <a:latin typeface="+mn-lt"/>
              </a:rPr>
              <a:t>PREDSTAVITEV OSNUTKA </a:t>
            </a:r>
            <a:r>
              <a:rPr lang="sl-SI" sz="2400" b="1" dirty="0">
                <a:latin typeface="+mn-lt"/>
              </a:rPr>
              <a:t/>
            </a:r>
            <a:br>
              <a:rPr lang="sl-SI" sz="2400" b="1" dirty="0">
                <a:latin typeface="+mn-lt"/>
              </a:rPr>
            </a:br>
            <a:r>
              <a:rPr lang="en-US" sz="2400" b="1" dirty="0">
                <a:latin typeface="+mn-lt"/>
              </a:rPr>
              <a:t>POMORSKEGA PROSTORSKEGA NAČRTA SLOVENIJE</a:t>
            </a:r>
            <a:endParaRPr lang="sl-SI" altLang="sl-SI" sz="2400" b="1" dirty="0">
              <a:latin typeface="+mn-lt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xmlns="" id="{9191B923-5A20-4B92-97E7-F488F75C0DB4}"/>
              </a:ext>
            </a:extLst>
          </p:cNvPr>
          <p:cNvSpPr txBox="1"/>
          <p:nvPr/>
        </p:nvSpPr>
        <p:spPr>
          <a:xfrm>
            <a:off x="2928323" y="5451911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dirty="0"/>
              <a:t>Izola, 18.9.2020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xmlns="" id="{40EA97ED-4382-44D3-90EB-DADE5AABC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486" y="526957"/>
            <a:ext cx="3414056" cy="1926503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xmlns="" id="{A1A42E4A-1357-439A-A77F-33CD283C769F}"/>
              </a:ext>
            </a:extLst>
          </p:cNvPr>
          <p:cNvSpPr txBox="1"/>
          <p:nvPr/>
        </p:nvSpPr>
        <p:spPr>
          <a:xfrm>
            <a:off x="3677265" y="11208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0386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363A1F8C-EB12-45C4-9942-6451B1065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44" y="1845778"/>
            <a:ext cx="7674356" cy="4778553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F9D7D630-1971-474D-9CD4-4FA3E5D59B86}"/>
              </a:ext>
            </a:extLst>
          </p:cNvPr>
          <p:cNvSpPr/>
          <p:nvPr/>
        </p:nvSpPr>
        <p:spPr>
          <a:xfrm>
            <a:off x="620613" y="266851"/>
            <a:ext cx="4585486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OBMOČJA MARIKULTURE (1/12)</a:t>
            </a:r>
          </a:p>
          <a:p>
            <a:endParaRPr lang="sl-SI" sz="600" b="1" dirty="0"/>
          </a:p>
          <a:p>
            <a:r>
              <a:rPr lang="sl-SI" dirty="0"/>
              <a:t>- obstoječa in predvidena nova (4) območja</a:t>
            </a:r>
          </a:p>
          <a:p>
            <a:r>
              <a:rPr lang="sl-SI" dirty="0"/>
              <a:t>- pristanišča za potrebe </a:t>
            </a:r>
            <a:r>
              <a:rPr lang="sl-SI" dirty="0" err="1"/>
              <a:t>marikulture</a:t>
            </a:r>
            <a:r>
              <a:rPr lang="sl-SI" dirty="0"/>
              <a:t> (prioriteta)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88FE1F59-8DD5-47F5-B7F4-706C664AC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A2E1E101-2EE9-404D-86E8-20D45D5CFBE9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547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xmlns="" id="{322AD045-6127-4434-B196-D358F6DC8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2" y="1845778"/>
            <a:ext cx="7821597" cy="4872257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BAF12D81-B647-4B0B-9E26-7352BB216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xmlns="" id="{0C9933BE-1806-4990-B7CA-1746F87EF735}"/>
              </a:ext>
            </a:extLst>
          </p:cNvPr>
          <p:cNvSpPr/>
          <p:nvPr/>
        </p:nvSpPr>
        <p:spPr>
          <a:xfrm>
            <a:off x="620613" y="266851"/>
            <a:ext cx="4789516" cy="1000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RIBOLOVNA OBMOČJA (2/12)</a:t>
            </a:r>
          </a:p>
          <a:p>
            <a:endParaRPr lang="sl-SI" sz="500" b="1" dirty="0"/>
          </a:p>
          <a:p>
            <a:r>
              <a:rPr lang="sl-SI" dirty="0"/>
              <a:t>- </a:t>
            </a:r>
            <a:r>
              <a:rPr lang="sl-SI" dirty="0" smtClean="0"/>
              <a:t>celostni </a:t>
            </a:r>
            <a:r>
              <a:rPr lang="sl-SI" dirty="0"/>
              <a:t>prikaz pravnih režimov in omejitev</a:t>
            </a:r>
          </a:p>
          <a:p>
            <a:r>
              <a:rPr lang="sl-SI" dirty="0"/>
              <a:t>- skladno z veljavno področno zakonodajo in NUR</a:t>
            </a:r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DE442768-F5B6-46B4-883B-3DB0D39E254A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42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3C175A80-F0FC-422D-A159-E41A0FD58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3" y="1845778"/>
            <a:ext cx="7755922" cy="4829341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DD67EF36-78A3-4E31-B7C1-337BD9AB0000}"/>
              </a:ext>
            </a:extLst>
          </p:cNvPr>
          <p:cNvSpPr/>
          <p:nvPr/>
        </p:nvSpPr>
        <p:spPr>
          <a:xfrm>
            <a:off x="620613" y="266851"/>
            <a:ext cx="6146876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OBMOČJA POMORSKEGA PROMETA (4/12)</a:t>
            </a:r>
          </a:p>
          <a:p>
            <a:endParaRPr lang="sl-SI" sz="600" b="1" dirty="0"/>
          </a:p>
          <a:p>
            <a:r>
              <a:rPr lang="sl-SI" dirty="0"/>
              <a:t>- shema ločene plovbe (meddržavni sporazum)</a:t>
            </a:r>
          </a:p>
          <a:p>
            <a:r>
              <a:rPr lang="sl-SI" dirty="0"/>
              <a:t>- območja odlaganja mulja</a:t>
            </a:r>
          </a:p>
          <a:p>
            <a:r>
              <a:rPr lang="sl-SI" dirty="0"/>
              <a:t>- drugi režimi za zagotavljanje varne plovbe (zlasti priobalni pas)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93224E88-5AE2-4FA2-98FA-2DC22FCE2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EA9F003E-37D7-4CBF-AA3F-D283D9F83BB5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296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FD13B8FA-07CA-4F59-A294-3EC027192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3" y="1845779"/>
            <a:ext cx="7870244" cy="4900526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FC4D4AD8-F9A9-4758-9DFF-4EB3A6E010D1}"/>
              </a:ext>
            </a:extLst>
          </p:cNvPr>
          <p:cNvSpPr/>
          <p:nvPr/>
        </p:nvSpPr>
        <p:spPr>
          <a:xfrm>
            <a:off x="620613" y="266851"/>
            <a:ext cx="6183616" cy="1585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OBMOČJA DEJAVNOSTI OBRAMBE IN VARSTVA PRED </a:t>
            </a:r>
          </a:p>
          <a:p>
            <a:r>
              <a:rPr lang="sl-SI" b="1" dirty="0"/>
              <a:t>NARAVNIMI IN DRUGIMI NESREČAMI NA MORJU (5/12)</a:t>
            </a:r>
          </a:p>
          <a:p>
            <a:endParaRPr lang="sl-SI" sz="600" b="1" dirty="0"/>
          </a:p>
          <a:p>
            <a:r>
              <a:rPr lang="sl-SI" dirty="0"/>
              <a:t>- območja izključne in možne izključne rabe na morju in kopnem</a:t>
            </a:r>
          </a:p>
          <a:p>
            <a:r>
              <a:rPr lang="sl-SI" dirty="0"/>
              <a:t>- območja omejene in nadzorovane rabe</a:t>
            </a:r>
          </a:p>
          <a:p>
            <a:r>
              <a:rPr lang="sl-SI" dirty="0"/>
              <a:t>- področni režimi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4B1714A3-BCE6-4B0A-A701-B215293C5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9E6F0C2C-5E09-444C-AC06-5EC0E0C73AE5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201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1FEEEA4D-8F18-442D-9CBE-2E9CD5D12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3" y="1845778"/>
            <a:ext cx="7919078" cy="4930933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B2E2AF6B-F14F-4E07-9CD6-C9B5C3AA716C}"/>
              </a:ext>
            </a:extLst>
          </p:cNvPr>
          <p:cNvSpPr/>
          <p:nvPr/>
        </p:nvSpPr>
        <p:spPr>
          <a:xfrm>
            <a:off x="620613" y="266851"/>
            <a:ext cx="7338034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OBMOČJA OHRANJANJA NARAVE (6/12)</a:t>
            </a:r>
          </a:p>
          <a:p>
            <a:endParaRPr lang="sl-SI" sz="1050" b="1" dirty="0"/>
          </a:p>
          <a:p>
            <a:r>
              <a:rPr lang="sl-SI" dirty="0"/>
              <a:t>- karta podaja celostni prikaz varstvenih režimov in omejitev</a:t>
            </a:r>
          </a:p>
          <a:p>
            <a:r>
              <a:rPr lang="sl-SI" dirty="0"/>
              <a:t>- op.: zavarovana območja, ekološko pomembna območja, NATURA 2000 itd.</a:t>
            </a:r>
          </a:p>
          <a:p>
            <a:r>
              <a:rPr lang="sl-SI" dirty="0"/>
              <a:t>- območja širitve varovanja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1EBC9FCD-CB1C-4CD2-9795-0D9BF8934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7B5D0222-C18F-4C24-8B4A-9133003C403B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328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A6E3E842-8851-4E4A-8621-784D417D7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3" y="1845778"/>
            <a:ext cx="7927634" cy="4942415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A51504DC-FFF2-4EAD-ACDA-A99D43401CCC}"/>
              </a:ext>
            </a:extLst>
          </p:cNvPr>
          <p:cNvSpPr/>
          <p:nvPr/>
        </p:nvSpPr>
        <p:spPr>
          <a:xfrm>
            <a:off x="620613" y="266851"/>
            <a:ext cx="480016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OBMOČJA IZKORIŠČANJA SUROVIN (7/12)</a:t>
            </a:r>
          </a:p>
          <a:p>
            <a:endParaRPr lang="sl-SI" sz="600" b="1" dirty="0"/>
          </a:p>
          <a:p>
            <a:r>
              <a:rPr lang="sl-SI" dirty="0"/>
              <a:t>- Soline (Strunjan, Sečovlje)</a:t>
            </a:r>
          </a:p>
          <a:p>
            <a:r>
              <a:rPr lang="sl-SI" dirty="0"/>
              <a:t>- PPN povzema obstoječe rabe in režime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7AC61FA5-8873-4876-A442-088D504F2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33B63513-412F-42C8-A87F-E47A83BC92EA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263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9AF3CEF9-F993-4834-99DF-2E960A372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2" y="1845778"/>
            <a:ext cx="7869803" cy="4900251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42AC40FE-C143-45CF-A0A0-B9F199F8041D}"/>
              </a:ext>
            </a:extLst>
          </p:cNvPr>
          <p:cNvSpPr/>
          <p:nvPr/>
        </p:nvSpPr>
        <p:spPr>
          <a:xfrm>
            <a:off x="620613" y="266851"/>
            <a:ext cx="6330964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OBMOČJA ZNANSTVENIH RAZISKAV (8/12)</a:t>
            </a:r>
          </a:p>
          <a:p>
            <a:endParaRPr lang="sl-SI" sz="600" b="1" dirty="0"/>
          </a:p>
          <a:p>
            <a:r>
              <a:rPr lang="sl-SI" dirty="0"/>
              <a:t>- celotno območje PPN razen območje </a:t>
            </a:r>
            <a:r>
              <a:rPr lang="sl-SI" dirty="0" smtClean="0"/>
              <a:t>DPN </a:t>
            </a:r>
            <a:r>
              <a:rPr lang="sl-SI" dirty="0"/>
              <a:t>Luka Koper</a:t>
            </a:r>
          </a:p>
          <a:p>
            <a:r>
              <a:rPr lang="sl-SI" dirty="0"/>
              <a:t>- izvajanje arheoloških in drugih </a:t>
            </a:r>
            <a:r>
              <a:rPr lang="sl-SI" dirty="0" err="1"/>
              <a:t>neinvazivnih</a:t>
            </a:r>
            <a:r>
              <a:rPr lang="sl-SI" dirty="0"/>
              <a:t> znanstvenih raziskav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91CD7F14-E6D6-4160-871C-14F564C37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D4A8482-BDF0-4581-AEAF-772BD382B3FD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826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7F9F1D35-2495-4B3F-8CC4-93FECC40A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2" y="1845778"/>
            <a:ext cx="7937509" cy="4942409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D3064AAE-496D-421C-AA4F-B30D583F1DE1}"/>
              </a:ext>
            </a:extLst>
          </p:cNvPr>
          <p:cNvSpPr/>
          <p:nvPr/>
        </p:nvSpPr>
        <p:spPr>
          <a:xfrm>
            <a:off x="620613" y="266851"/>
            <a:ext cx="629967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PODMORSKI KABLI, PRODUKTOVODI IN CEVOVODI (9/12)</a:t>
            </a:r>
          </a:p>
          <a:p>
            <a:endParaRPr lang="sl-SI" sz="600" dirty="0"/>
          </a:p>
          <a:p>
            <a:r>
              <a:rPr lang="sl-SI" dirty="0"/>
              <a:t>- podvodne cevi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4D9F1D1F-3563-438E-B28C-006F4BECC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127FA2B9-5CCC-4F0D-A1BA-D74DF682CB86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980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A65955B0-15B1-4E37-BF17-41E122A78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2" y="1845778"/>
            <a:ext cx="7929739" cy="4937571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CF056DA0-FA75-40C3-8D19-4557309E6C66}"/>
              </a:ext>
            </a:extLst>
          </p:cNvPr>
          <p:cNvSpPr/>
          <p:nvPr/>
        </p:nvSpPr>
        <p:spPr>
          <a:xfrm>
            <a:off x="620613" y="266851"/>
            <a:ext cx="6186694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OBMOČJA DEJAVNOSTI TURIZMA IN REKREACIJE (10/12)</a:t>
            </a:r>
          </a:p>
          <a:p>
            <a:endParaRPr lang="sl-SI" sz="600" b="1" dirty="0"/>
          </a:p>
          <a:p>
            <a:r>
              <a:rPr lang="sl-SI" dirty="0"/>
              <a:t>- kopalne vode + vplivna in prispevna območja</a:t>
            </a:r>
          </a:p>
          <a:p>
            <a:r>
              <a:rPr lang="sl-SI" dirty="0"/>
              <a:t>- območja pristanišč in sidrišč (plovki)</a:t>
            </a:r>
          </a:p>
          <a:p>
            <a:r>
              <a:rPr lang="sl-SI" dirty="0"/>
              <a:t>- predvideno območje otoka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20804A96-D975-4081-BFCA-ECFC8462B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AB93280F-008D-468F-BA94-E8C184A69E67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002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2EECA388-BD3C-4429-8234-CD9B9C821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2" y="1845779"/>
            <a:ext cx="7923619" cy="4933760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0B80B61F-F096-4ED1-B5C5-906257BA4C6F}"/>
              </a:ext>
            </a:extLst>
          </p:cNvPr>
          <p:cNvSpPr/>
          <p:nvPr/>
        </p:nvSpPr>
        <p:spPr>
          <a:xfrm>
            <a:off x="620613" y="266851"/>
            <a:ext cx="6624762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OBMOČJA VARSTVA KULTURNE DEDIŠČINE (11/12)</a:t>
            </a:r>
          </a:p>
          <a:p>
            <a:endParaRPr lang="sl-SI" sz="600" b="1" dirty="0"/>
          </a:p>
          <a:p>
            <a:r>
              <a:rPr lang="sl-SI" dirty="0"/>
              <a:t>- evidenca kulturne dediščine in varstveni režimi na morju in kopnem</a:t>
            </a:r>
          </a:p>
          <a:p>
            <a:r>
              <a:rPr lang="sl-SI" dirty="0"/>
              <a:t>- lokacije, obseg, vplivna območja itd.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08CED982-4BE0-48BF-B20C-406531660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94F90DA6-C3C7-43E9-88B5-63A4A4772869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836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64DD09AF-78FF-49F7-816C-595C91D87D02}"/>
              </a:ext>
            </a:extLst>
          </p:cNvPr>
          <p:cNvSpPr txBox="1">
            <a:spLocks noChangeArrowheads="1"/>
          </p:cNvSpPr>
          <p:nvPr/>
        </p:nvSpPr>
        <p:spPr>
          <a:xfrm>
            <a:off x="683288" y="3366700"/>
            <a:ext cx="8421384" cy="35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900" b="1" dirty="0">
                <a:latin typeface="+mn-lt"/>
              </a:rPr>
              <a:t>POMORSK</a:t>
            </a:r>
            <a:r>
              <a:rPr lang="sl-SI" sz="1900" b="1" dirty="0">
                <a:latin typeface="+mn-lt"/>
              </a:rPr>
              <a:t>I</a:t>
            </a:r>
            <a:r>
              <a:rPr lang="en-US" sz="1900" b="1" dirty="0">
                <a:latin typeface="+mn-lt"/>
              </a:rPr>
              <a:t> PROSTORS</a:t>
            </a:r>
            <a:r>
              <a:rPr lang="sl-SI" sz="1900" b="1" dirty="0">
                <a:latin typeface="+mn-lt"/>
              </a:rPr>
              <a:t>KI</a:t>
            </a:r>
            <a:r>
              <a:rPr lang="en-US" sz="1900" b="1" dirty="0">
                <a:latin typeface="+mn-lt"/>
              </a:rPr>
              <a:t> NAČRT</a:t>
            </a:r>
            <a:r>
              <a:rPr lang="sl-SI" sz="1900" b="1" dirty="0">
                <a:latin typeface="+mn-lt"/>
              </a:rPr>
              <a:t> - OSNUTEK</a:t>
            </a:r>
            <a:endParaRPr lang="sl-SI" altLang="sl-SI" sz="1900" b="1" dirty="0">
              <a:latin typeface="+mn-lt"/>
            </a:endParaRP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xmlns="" id="{015459E9-04B7-4788-9E59-A64285D70453}"/>
              </a:ext>
            </a:extLst>
          </p:cNvPr>
          <p:cNvSpPr/>
          <p:nvPr/>
        </p:nvSpPr>
        <p:spPr>
          <a:xfrm>
            <a:off x="4532672" y="3953601"/>
            <a:ext cx="4572000" cy="29700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sl-SI" sz="1100" b="1" dirty="0"/>
              <a:t>NAROČNIK </a:t>
            </a:r>
          </a:p>
          <a:p>
            <a:pPr algn="r"/>
            <a:r>
              <a:rPr lang="sl-SI" sz="1100" dirty="0"/>
              <a:t>Ministrstvo za okolje in prostor</a:t>
            </a:r>
          </a:p>
          <a:p>
            <a:pPr algn="r"/>
            <a:r>
              <a:rPr lang="sl-SI" sz="1100" dirty="0"/>
              <a:t>ODGOVORNI PREDSTAVNICI NAROČNIKA</a:t>
            </a:r>
          </a:p>
          <a:p>
            <a:pPr algn="r"/>
            <a:r>
              <a:rPr lang="sl-SI" sz="1100" dirty="0" err="1"/>
              <a:t>Lenča</a:t>
            </a:r>
            <a:r>
              <a:rPr lang="sl-SI" sz="1100" dirty="0"/>
              <a:t> </a:t>
            </a:r>
            <a:r>
              <a:rPr lang="sl-SI" sz="1100" dirty="0" err="1"/>
              <a:t>Humerca</a:t>
            </a:r>
            <a:r>
              <a:rPr lang="sl-SI" sz="1100" dirty="0"/>
              <a:t> Šolar</a:t>
            </a:r>
          </a:p>
          <a:p>
            <a:pPr algn="r"/>
            <a:r>
              <a:rPr lang="sl-SI" sz="1100" dirty="0"/>
              <a:t>Valentina Lavrenčič</a:t>
            </a:r>
          </a:p>
          <a:p>
            <a:pPr algn="r"/>
            <a:endParaRPr lang="sl-SI" sz="1100" b="1" dirty="0"/>
          </a:p>
          <a:p>
            <a:pPr algn="r"/>
            <a:r>
              <a:rPr lang="sl-SI" sz="1100" b="1" dirty="0"/>
              <a:t>IZVAJALCI</a:t>
            </a:r>
          </a:p>
          <a:p>
            <a:pPr algn="r"/>
            <a:r>
              <a:rPr lang="sl-SI" sz="1100" dirty="0"/>
              <a:t>Studio </a:t>
            </a:r>
            <a:r>
              <a:rPr lang="sl-SI" sz="1100" dirty="0" err="1"/>
              <a:t>mediterana</a:t>
            </a:r>
            <a:r>
              <a:rPr lang="sl-SI" sz="1100" dirty="0"/>
              <a:t>, </a:t>
            </a:r>
            <a:r>
              <a:rPr lang="sl-SI" sz="1100" dirty="0" err="1"/>
              <a:t>d.o.o</a:t>
            </a:r>
            <a:r>
              <a:rPr lang="sl-SI" sz="1100" dirty="0"/>
              <a:t>. </a:t>
            </a:r>
          </a:p>
          <a:p>
            <a:pPr algn="r"/>
            <a:r>
              <a:rPr lang="sl-SI" sz="1100" dirty="0"/>
              <a:t>U-M-A, </a:t>
            </a:r>
            <a:r>
              <a:rPr lang="sl-SI" sz="1100" dirty="0" err="1"/>
              <a:t>d.o.o</a:t>
            </a:r>
            <a:r>
              <a:rPr lang="sl-SI" sz="1100" dirty="0"/>
              <a:t>. </a:t>
            </a:r>
          </a:p>
          <a:p>
            <a:pPr algn="r"/>
            <a:r>
              <a:rPr lang="sl-SI" sz="1100" dirty="0"/>
              <a:t>Manca Plazar </a:t>
            </a:r>
            <a:r>
              <a:rPr lang="sl-SI" sz="1100" dirty="0" err="1"/>
              <a:t>s.p</a:t>
            </a:r>
            <a:r>
              <a:rPr lang="sl-SI" sz="1100" dirty="0"/>
              <a:t>., arhitekturna in urbanistična dejavnost </a:t>
            </a:r>
          </a:p>
          <a:p>
            <a:pPr algn="r"/>
            <a:endParaRPr lang="sl-SI" sz="1100" b="1" dirty="0"/>
          </a:p>
          <a:p>
            <a:pPr algn="r"/>
            <a:r>
              <a:rPr lang="sl-SI" sz="1100" b="1" dirty="0"/>
              <a:t>AVTORJI </a:t>
            </a:r>
          </a:p>
          <a:p>
            <a:pPr algn="r"/>
            <a:r>
              <a:rPr lang="sl-SI" sz="1000" dirty="0"/>
              <a:t>(po abecednem redu)</a:t>
            </a:r>
          </a:p>
          <a:p>
            <a:pPr algn="r"/>
            <a:r>
              <a:rPr lang="sl-SI" sz="1100" dirty="0"/>
              <a:t>Gregor Čok </a:t>
            </a:r>
          </a:p>
          <a:p>
            <a:pPr algn="r"/>
            <a:r>
              <a:rPr lang="sl-SI" sz="1100" dirty="0"/>
              <a:t>Andrej Mlakar</a:t>
            </a:r>
          </a:p>
          <a:p>
            <a:pPr algn="r"/>
            <a:r>
              <a:rPr lang="sl-SI" sz="1100" dirty="0"/>
              <a:t>Manca Plazar </a:t>
            </a:r>
          </a:p>
          <a:p>
            <a:pPr algn="r"/>
            <a:r>
              <a:rPr lang="sl-SI" sz="1100" dirty="0"/>
              <a:t>Blaž Repe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8F198732-7D66-41AC-8295-18E0D3268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4572396" cy="3432345"/>
          </a:xfrm>
          <a:prstGeom prst="rect">
            <a:avLst/>
          </a:prstGeom>
        </p:spPr>
      </p:pic>
      <p:cxnSp>
        <p:nvCxnSpPr>
          <p:cNvPr id="8" name="Raven povezovalnik 7">
            <a:extLst>
              <a:ext uri="{FF2B5EF4-FFF2-40B4-BE49-F238E27FC236}">
                <a16:creationId xmlns:a16="http://schemas.microsoft.com/office/drawing/2014/main" xmlns="" id="{9BCABF75-DEFA-4C0D-A573-52F305A121DE}"/>
              </a:ext>
            </a:extLst>
          </p:cNvPr>
          <p:cNvCxnSpPr>
            <a:cxnSpLocks/>
          </p:cNvCxnSpPr>
          <p:nvPr/>
        </p:nvCxnSpPr>
        <p:spPr>
          <a:xfrm>
            <a:off x="4719484" y="3834095"/>
            <a:ext cx="42770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Slika 10">
            <a:extLst>
              <a:ext uri="{FF2B5EF4-FFF2-40B4-BE49-F238E27FC236}">
                <a16:creationId xmlns:a16="http://schemas.microsoft.com/office/drawing/2014/main" xmlns="" id="{4BE93D46-0398-4591-BD17-DE66672DC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486" y="526957"/>
            <a:ext cx="3414056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834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xmlns="" id="{54B394DD-8A1C-44EC-94AC-5B4623E4B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2" y="1845779"/>
            <a:ext cx="7815465" cy="4872484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1DC9A021-A71C-43F3-8AF5-186AC32B556D}"/>
              </a:ext>
            </a:extLst>
          </p:cNvPr>
          <p:cNvSpPr/>
          <p:nvPr/>
        </p:nvSpPr>
        <p:spPr>
          <a:xfrm>
            <a:off x="620613" y="266851"/>
            <a:ext cx="49762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Karta: URBANI RAZVOJ (12/12)</a:t>
            </a:r>
          </a:p>
          <a:p>
            <a:endParaRPr lang="sl-SI" sz="600" b="1" dirty="0"/>
          </a:p>
          <a:p>
            <a:r>
              <a:rPr lang="sl-SI" dirty="0"/>
              <a:t>- priobalna območja ICZM (na morju in na kopnem)</a:t>
            </a:r>
          </a:p>
          <a:p>
            <a:r>
              <a:rPr lang="sl-SI" dirty="0"/>
              <a:t>- območja urbanega razvoja mest in naselij</a:t>
            </a:r>
          </a:p>
          <a:p>
            <a:r>
              <a:rPr lang="sl-SI" dirty="0"/>
              <a:t>- nabor dovoljenih posegov v prostor in ukrepov</a:t>
            </a:r>
          </a:p>
          <a:p>
            <a:r>
              <a:rPr lang="sl-SI" dirty="0"/>
              <a:t>- opredelitev enot urejanja prostora (EUP)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F0B5DA89-CE0A-411C-ADC2-5C2249B06B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19F059A7-07FB-4B4D-A194-E7B94BCB8587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732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xmlns="" id="{85D8A2F7-6744-4576-B543-48A290872499}"/>
              </a:ext>
            </a:extLst>
          </p:cNvPr>
          <p:cNvSpPr/>
          <p:nvPr/>
        </p:nvSpPr>
        <p:spPr>
          <a:xfrm>
            <a:off x="332740" y="240306"/>
            <a:ext cx="8622074" cy="6310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ZASNOVA PROSTORSKIH UREDITEV V </a:t>
            </a:r>
            <a:endParaRPr lang="sl-SI" sz="2400" b="1" dirty="0">
              <a:solidFill>
                <a:schemeClr val="accent1"/>
              </a:solidFill>
            </a:endParaRPr>
          </a:p>
          <a:p>
            <a:r>
              <a:rPr lang="en-US" sz="2400" b="1" dirty="0">
                <a:solidFill>
                  <a:schemeClr val="accent1"/>
                </a:solidFill>
              </a:rPr>
              <a:t>PRIOBALNEM PASU ICZM</a:t>
            </a:r>
            <a:endParaRPr lang="sl-SI" sz="2400" b="1" dirty="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</a:pPr>
            <a:endParaRPr lang="sl-SI" sz="1050" dirty="0" smtClean="0"/>
          </a:p>
          <a:p>
            <a:pPr>
              <a:lnSpc>
                <a:spcPct val="120000"/>
              </a:lnSpc>
            </a:pPr>
            <a:r>
              <a:rPr lang="sl-SI" sz="1600" b="1" dirty="0" smtClean="0"/>
              <a:t>PPN za priobalni pas ICZM podaja::</a:t>
            </a:r>
            <a:r>
              <a:rPr lang="sl-SI" sz="1600" b="1" dirty="0"/>
              <a:t>	</a:t>
            </a:r>
            <a:r>
              <a:rPr lang="sl-SI" sz="1600" dirty="0"/>
              <a:t>	</a:t>
            </a:r>
            <a:endParaRPr lang="sl-SI" sz="1600" dirty="0" smtClean="0"/>
          </a:p>
          <a:p>
            <a:pPr>
              <a:lnSpc>
                <a:spcPct val="120000"/>
              </a:lnSpc>
            </a:pPr>
            <a:r>
              <a:rPr lang="en-US" sz="1600" dirty="0" smtClean="0"/>
              <a:t>- </a:t>
            </a:r>
            <a:r>
              <a:rPr lang="en-US" sz="1600" dirty="0" err="1"/>
              <a:t>skupna</a:t>
            </a:r>
            <a:r>
              <a:rPr lang="en-US" sz="1600" dirty="0"/>
              <a:t> </a:t>
            </a:r>
            <a:r>
              <a:rPr lang="en-US" sz="1600" dirty="0" err="1"/>
              <a:t>izhodišča</a:t>
            </a:r>
            <a:r>
              <a:rPr lang="en-US" sz="1600" dirty="0"/>
              <a:t>, </a:t>
            </a:r>
            <a:r>
              <a:rPr lang="en-US" sz="1600" dirty="0" err="1"/>
              <a:t>smernice</a:t>
            </a:r>
            <a:r>
              <a:rPr lang="en-US" sz="1600" dirty="0"/>
              <a:t> in </a:t>
            </a:r>
            <a:r>
              <a:rPr lang="en-US" sz="1600" dirty="0" err="1"/>
              <a:t>priporočila</a:t>
            </a:r>
            <a:r>
              <a:rPr lang="en-US" sz="1600" dirty="0"/>
              <a:t>,</a:t>
            </a:r>
          </a:p>
          <a:p>
            <a:pPr>
              <a:lnSpc>
                <a:spcPct val="120000"/>
              </a:lnSpc>
            </a:pPr>
            <a:r>
              <a:rPr lang="en-US" sz="1600" dirty="0" smtClean="0"/>
              <a:t>- </a:t>
            </a:r>
            <a:r>
              <a:rPr lang="sl-SI" sz="1600" dirty="0"/>
              <a:t>podrobna </a:t>
            </a:r>
            <a:r>
              <a:rPr lang="en-US" sz="1600" dirty="0" err="1"/>
              <a:t>izhodišča</a:t>
            </a:r>
            <a:r>
              <a:rPr lang="en-US" sz="1600" dirty="0"/>
              <a:t>, </a:t>
            </a:r>
            <a:r>
              <a:rPr lang="en-US" sz="1600" dirty="0" err="1"/>
              <a:t>smernice</a:t>
            </a:r>
            <a:r>
              <a:rPr lang="en-US" sz="1600" dirty="0"/>
              <a:t> in </a:t>
            </a:r>
            <a:r>
              <a:rPr lang="en-US" sz="1600" dirty="0" err="1"/>
              <a:t>priporočila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37 </a:t>
            </a:r>
            <a:r>
              <a:rPr lang="en-US" sz="1600" dirty="0" err="1"/>
              <a:t>enot</a:t>
            </a:r>
            <a:r>
              <a:rPr lang="en-US" sz="1600" dirty="0"/>
              <a:t> (EUP</a:t>
            </a:r>
            <a:r>
              <a:rPr lang="en-US" sz="1600" dirty="0" smtClean="0"/>
              <a:t>)</a:t>
            </a:r>
            <a:r>
              <a:rPr lang="sl-SI" sz="1600" dirty="0"/>
              <a:t>: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u</a:t>
            </a:r>
            <a:r>
              <a:rPr lang="sl-SI" sz="1600" dirty="0" err="1"/>
              <a:t>smeritve</a:t>
            </a:r>
            <a:r>
              <a:rPr lang="sl-SI" sz="1600" dirty="0"/>
              <a:t> za določitev obsega priobalnega pasu ICZM na kopnem</a:t>
            </a:r>
            <a:r>
              <a:rPr lang="en-US" sz="1600" dirty="0"/>
              <a:t>,</a:t>
            </a:r>
          </a:p>
          <a:p>
            <a:pPr>
              <a:lnSpc>
                <a:spcPct val="12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d</a:t>
            </a:r>
            <a:r>
              <a:rPr lang="sl-SI" sz="1600" dirty="0" err="1"/>
              <a:t>opustne</a:t>
            </a:r>
            <a:r>
              <a:rPr lang="sl-SI" sz="1600" dirty="0"/>
              <a:t> rabe</a:t>
            </a:r>
            <a:r>
              <a:rPr lang="en-US" sz="1600" dirty="0"/>
              <a:t>, </a:t>
            </a:r>
            <a:endParaRPr lang="sl-SI" sz="1600" dirty="0"/>
          </a:p>
          <a:p>
            <a:pPr>
              <a:lnSpc>
                <a:spcPct val="12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d</a:t>
            </a:r>
            <a:r>
              <a:rPr lang="sl-SI" sz="1600" dirty="0" err="1"/>
              <a:t>opustn</a:t>
            </a:r>
            <a:r>
              <a:rPr lang="en-US" sz="1600" dirty="0"/>
              <a:t>e</a:t>
            </a:r>
            <a:r>
              <a:rPr lang="sl-SI" sz="1600" dirty="0"/>
              <a:t> </a:t>
            </a:r>
            <a:r>
              <a:rPr lang="sl-SI" sz="1600" dirty="0" err="1"/>
              <a:t>prostorsk</a:t>
            </a:r>
            <a:r>
              <a:rPr lang="en-US" sz="1600" dirty="0"/>
              <a:t>e</a:t>
            </a:r>
            <a:r>
              <a:rPr lang="sl-SI" sz="1600" dirty="0"/>
              <a:t> poseg</a:t>
            </a:r>
            <a:r>
              <a:rPr lang="en-US" sz="1600" dirty="0"/>
              <a:t>e.  </a:t>
            </a:r>
          </a:p>
          <a:p>
            <a:pPr>
              <a:lnSpc>
                <a:spcPct val="120000"/>
              </a:lnSpc>
            </a:pPr>
            <a:endParaRPr lang="sl-SI" sz="1050" dirty="0" smtClean="0"/>
          </a:p>
          <a:p>
            <a:pPr>
              <a:lnSpc>
                <a:spcPct val="120000"/>
              </a:lnSpc>
            </a:pPr>
            <a:endParaRPr lang="sl-SI" sz="300" dirty="0"/>
          </a:p>
          <a:p>
            <a:pPr>
              <a:lnSpc>
                <a:spcPct val="120000"/>
              </a:lnSpc>
            </a:pPr>
            <a:r>
              <a:rPr lang="sl-SI" sz="1600" dirty="0"/>
              <a:t>- </a:t>
            </a:r>
            <a:r>
              <a:rPr lang="sl-SI" sz="1600" b="1" dirty="0"/>
              <a:t>Obseg </a:t>
            </a:r>
            <a:r>
              <a:rPr lang="en-US" sz="1600" b="1" dirty="0" err="1"/>
              <a:t>pri</a:t>
            </a:r>
            <a:r>
              <a:rPr lang="sl-SI" sz="1600" b="1" dirty="0"/>
              <a:t>obalnega pasu </a:t>
            </a:r>
            <a:r>
              <a:rPr lang="en-US" sz="1600" b="1" dirty="0"/>
              <a:t>ICZM </a:t>
            </a:r>
            <a:r>
              <a:rPr lang="sl-SI" sz="1600" b="1" dirty="0"/>
              <a:t>na kopnem, določijo lokalne skupnosti </a:t>
            </a:r>
            <a:r>
              <a:rPr lang="sl-SI" sz="1600" dirty="0" smtClean="0"/>
              <a:t>z </a:t>
            </a:r>
            <a:r>
              <a:rPr lang="sl-SI" sz="1600" dirty="0"/>
              <a:t>občinskimi prostorskimi planskimi </a:t>
            </a:r>
            <a:r>
              <a:rPr lang="sl-SI" sz="1600" dirty="0" smtClean="0"/>
              <a:t>akti. </a:t>
            </a:r>
            <a:r>
              <a:rPr lang="sl-SI" sz="1600" dirty="0"/>
              <a:t>Pri tem upoštevajo </a:t>
            </a:r>
            <a:r>
              <a:rPr lang="sl-SI" sz="1600" dirty="0" smtClean="0"/>
              <a:t>usmeritve </a:t>
            </a:r>
            <a:r>
              <a:rPr lang="sl-SI" sz="1600" dirty="0"/>
              <a:t>za določitev obsega </a:t>
            </a:r>
            <a:r>
              <a:rPr lang="en-US" sz="1600" dirty="0" err="1"/>
              <a:t>pri</a:t>
            </a:r>
            <a:r>
              <a:rPr lang="sl-SI" sz="1600" dirty="0"/>
              <a:t>obalnega pasu </a:t>
            </a:r>
            <a:r>
              <a:rPr lang="en-US" sz="1600" dirty="0"/>
              <a:t>ICZM </a:t>
            </a:r>
            <a:r>
              <a:rPr lang="sl-SI" sz="1600" dirty="0"/>
              <a:t>na kopnem, ki jih </a:t>
            </a:r>
            <a:r>
              <a:rPr lang="sl-SI" sz="1600" b="1" dirty="0"/>
              <a:t>podaja </a:t>
            </a:r>
            <a:r>
              <a:rPr lang="sl-SI" sz="1600" b="1" dirty="0" smtClean="0"/>
              <a:t>PPN po </a:t>
            </a:r>
            <a:r>
              <a:rPr lang="sl-SI" sz="1600" b="1" dirty="0"/>
              <a:t>posameznih enotah urejanja prostora</a:t>
            </a:r>
            <a:r>
              <a:rPr lang="sl-SI" sz="1600" dirty="0"/>
              <a:t>. </a:t>
            </a:r>
            <a:endParaRPr lang="en-US" sz="1600" dirty="0"/>
          </a:p>
          <a:p>
            <a:pPr>
              <a:lnSpc>
                <a:spcPct val="120000"/>
              </a:lnSpc>
            </a:pPr>
            <a:endParaRPr lang="sl-SI" sz="400" dirty="0"/>
          </a:p>
          <a:p>
            <a:pPr>
              <a:lnSpc>
                <a:spcPct val="120000"/>
              </a:lnSpc>
            </a:pPr>
            <a:r>
              <a:rPr lang="sl-SI" sz="1600" dirty="0"/>
              <a:t>- </a:t>
            </a:r>
            <a:r>
              <a:rPr lang="en-US" sz="1600" b="1" dirty="0" err="1"/>
              <a:t>Prio</a:t>
            </a:r>
            <a:r>
              <a:rPr lang="sl-SI" sz="1600" b="1" dirty="0" err="1"/>
              <a:t>balni</a:t>
            </a:r>
            <a:r>
              <a:rPr lang="sl-SI" sz="1600" b="1" dirty="0"/>
              <a:t> pas </a:t>
            </a:r>
            <a:r>
              <a:rPr lang="en-US" sz="1600" b="1" dirty="0"/>
              <a:t>ICZM </a:t>
            </a:r>
            <a:r>
              <a:rPr lang="sl-SI" sz="1600" b="1" dirty="0"/>
              <a:t>na kopnem obsega najmanj </a:t>
            </a:r>
            <a:r>
              <a:rPr lang="sl-SI" sz="1600" dirty="0"/>
              <a:t>obstoječa zavarovana območja narave, površine celinskih voda, naravna obala (klifi in gozdne površine), soline, kulturna krajina (kmetijska, gozdna zemljišča in razpršena gradnja, prilagojeno glede na naravni relief. </a:t>
            </a:r>
            <a:endParaRPr lang="en-US" sz="1600" dirty="0"/>
          </a:p>
          <a:p>
            <a:pPr>
              <a:lnSpc>
                <a:spcPct val="120000"/>
              </a:lnSpc>
            </a:pPr>
            <a:endParaRPr lang="sl-SI" sz="500" dirty="0"/>
          </a:p>
          <a:p>
            <a:pPr>
              <a:lnSpc>
                <a:spcPct val="120000"/>
              </a:lnSpc>
            </a:pPr>
            <a:r>
              <a:rPr lang="sl-SI" sz="1600" b="1" dirty="0"/>
              <a:t>- Iz </a:t>
            </a:r>
            <a:r>
              <a:rPr lang="en-US" sz="1600" b="1" dirty="0" err="1"/>
              <a:t>pri</a:t>
            </a:r>
            <a:r>
              <a:rPr lang="sl-SI" sz="1600" b="1" dirty="0"/>
              <a:t>obalnega pasu</a:t>
            </a:r>
            <a:r>
              <a:rPr lang="en-US" sz="1600" b="1" dirty="0"/>
              <a:t> ICZM</a:t>
            </a:r>
            <a:r>
              <a:rPr lang="sl-SI" sz="1600" b="1" dirty="0"/>
              <a:t> na kopnem so </a:t>
            </a:r>
            <a:r>
              <a:rPr lang="sl-SI" sz="1600" dirty="0"/>
              <a:t>(upoštevajoč prilagoditve, ki jih dopušča 8. člen Protokola ICZM) izločene  površine veljavnih državnih prostorskih aktov, urbanizirana območja ter površine pristanišč in marin. </a:t>
            </a:r>
            <a:endParaRPr lang="en-US" sz="1600" dirty="0"/>
          </a:p>
          <a:p>
            <a:r>
              <a:rPr lang="en-US" sz="105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1050" dirty="0">
                <a:solidFill>
                  <a:schemeClr val="accent1">
                    <a:lumMod val="75000"/>
                  </a:schemeClr>
                </a:solidFill>
              </a:rPr>
            </a:br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F1CB9C74-2959-42A0-A2DC-6FB2DECDB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xmlns="" id="{AC8D1AC6-ED91-4B45-B4C5-4763DC8B4174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468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xmlns="" id="{EB982B57-8FFA-48B1-9E2D-E0F883B77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42" y="1627151"/>
            <a:ext cx="8245094" cy="5136064"/>
          </a:xfrm>
          <a:prstGeom prst="rect">
            <a:avLst/>
          </a:prstGeom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xmlns="" id="{DE63B130-BB49-4B33-B922-FD48C5D5FF1E}"/>
              </a:ext>
            </a:extLst>
          </p:cNvPr>
          <p:cNvSpPr/>
          <p:nvPr/>
        </p:nvSpPr>
        <p:spPr>
          <a:xfrm>
            <a:off x="269642" y="1165486"/>
            <a:ext cx="8245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/>
              <a:t>Razdelitev priobalnega pasu ICZM na enote urejanja prostora (EUP ) - 1</a:t>
            </a:r>
            <a:r>
              <a:rPr lang="sl-SI" b="1" dirty="0"/>
              <a:t>. del</a:t>
            </a:r>
          </a:p>
          <a:p>
            <a:endParaRPr lang="sl-SI" sz="600" b="1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B7408BEF-AA53-4D9F-8CC7-28E2DB023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B63D4CE7-EEE5-4306-8E38-DB8A4792C4E3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505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xmlns="" id="{C0263CD8-452B-4593-8EB3-F859B758A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93" y="1718440"/>
            <a:ext cx="8156280" cy="5080739"/>
          </a:xfrm>
          <a:prstGeom prst="rect">
            <a:avLst/>
          </a:prstGeom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xmlns="" id="{676085C6-BB89-4A0A-A9FB-CD5E8CF46335}"/>
              </a:ext>
            </a:extLst>
          </p:cNvPr>
          <p:cNvSpPr/>
          <p:nvPr/>
        </p:nvSpPr>
        <p:spPr>
          <a:xfrm>
            <a:off x="416193" y="1226451"/>
            <a:ext cx="7779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/>
              <a:t>Razdelitev priobalnega pasu ICZM na enote urejanja </a:t>
            </a:r>
            <a:r>
              <a:rPr lang="sl-SI" b="1" dirty="0" smtClean="0"/>
              <a:t>prostora ( EUP)  </a:t>
            </a:r>
            <a:r>
              <a:rPr lang="sl-SI" b="1" dirty="0"/>
              <a:t>- </a:t>
            </a:r>
            <a:r>
              <a:rPr lang="sl-SI" b="1" dirty="0" smtClean="0"/>
              <a:t>2</a:t>
            </a:r>
            <a:r>
              <a:rPr lang="sl-SI" b="1" dirty="0"/>
              <a:t>. del</a:t>
            </a:r>
          </a:p>
          <a:p>
            <a:endParaRPr lang="sl-SI" sz="600" b="1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542F5746-9E54-4E31-9620-85C285D14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770159A8-6D77-4625-AD33-351633A658CD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064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xmlns="" id="{09190EF8-1277-4273-86EC-E7391213A3F8}"/>
              </a:ext>
            </a:extLst>
          </p:cNvPr>
          <p:cNvSpPr/>
          <p:nvPr/>
        </p:nvSpPr>
        <p:spPr>
          <a:xfrm>
            <a:off x="409903" y="773430"/>
            <a:ext cx="850041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chemeClr val="accent1"/>
                </a:solidFill>
              </a:rPr>
              <a:t>IZVAJANJE PPN</a:t>
            </a:r>
          </a:p>
          <a:p>
            <a:endParaRPr lang="sl-SI" dirty="0"/>
          </a:p>
          <a:p>
            <a:r>
              <a:rPr lang="sl-SI" dirty="0" smtClean="0"/>
              <a:t>PPN je </a:t>
            </a:r>
            <a:r>
              <a:rPr lang="sl-SI" dirty="0"/>
              <a:t>izhodiščni dokument za vse rabe in dejavnosti na morju. Je tudi izhodišče za pripravo področne zakonodaje in razvojnih dokumentov, ter za izdajo vseh dovoljenj, pravic in koncesij. Izvaja se preko: </a:t>
            </a:r>
          </a:p>
          <a:p>
            <a:endParaRPr lang="sl-SI" dirty="0"/>
          </a:p>
          <a:p>
            <a:r>
              <a:rPr lang="sl-SI" dirty="0"/>
              <a:t>1. prostorskih določb, ki se implementirajo v prostorskih strateških in izvedbenih aktih na državni, regionalni in lokalni ravni; </a:t>
            </a:r>
          </a:p>
          <a:p>
            <a:endParaRPr lang="sl-SI" dirty="0"/>
          </a:p>
          <a:p>
            <a:r>
              <a:rPr lang="sl-SI" dirty="0"/>
              <a:t>2. prostorskih določb, ki jih upoštevajo ostali državni organi in lokalne skupnosti pri izvajanju vseh dejavnosti, režimov in rab na morju; </a:t>
            </a:r>
          </a:p>
          <a:p>
            <a:endParaRPr lang="sl-SI" dirty="0"/>
          </a:p>
          <a:p>
            <a:r>
              <a:rPr lang="sl-SI" dirty="0"/>
              <a:t>3. prostorskih ukrepov; </a:t>
            </a:r>
          </a:p>
          <a:p>
            <a:endParaRPr lang="sl-SI" dirty="0"/>
          </a:p>
          <a:p>
            <a:r>
              <a:rPr lang="sl-SI" dirty="0"/>
              <a:t>4. upravljavskih ukrepov (upoštevanja prednostnih rab pri usklajevanju, </a:t>
            </a:r>
            <a:r>
              <a:rPr lang="sl-SI" dirty="0" err="1"/>
              <a:t>ipd</a:t>
            </a:r>
            <a:r>
              <a:rPr lang="sl-SI" dirty="0"/>
              <a:t>). 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BD03B9AB-9C26-412C-9574-965F75C89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xmlns="" id="{B7AEFD07-37E2-4018-93BB-A71C4F0F594C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487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xmlns="" id="{B7814503-464A-4790-8D63-DBB349E64231}"/>
              </a:ext>
            </a:extLst>
          </p:cNvPr>
          <p:cNvSpPr/>
          <p:nvPr/>
        </p:nvSpPr>
        <p:spPr>
          <a:xfrm>
            <a:off x="394138" y="1194895"/>
            <a:ext cx="8481848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sl-SI" sz="2000" b="1" dirty="0"/>
              <a:t>UKREPI ZA IZVAJANJE PPN</a:t>
            </a:r>
          </a:p>
          <a:p>
            <a:pPr>
              <a:lnSpc>
                <a:spcPct val="120000"/>
              </a:lnSpc>
            </a:pPr>
            <a:endParaRPr lang="sl-SI" sz="1050" dirty="0"/>
          </a:p>
          <a:p>
            <a:pPr>
              <a:lnSpc>
                <a:spcPct val="120000"/>
              </a:lnSpc>
            </a:pPr>
            <a:r>
              <a:rPr lang="sl-SI" dirty="0"/>
              <a:t>- </a:t>
            </a:r>
            <a:r>
              <a:rPr lang="en-US" dirty="0" err="1"/>
              <a:t>Ukrepi</a:t>
            </a:r>
            <a:r>
              <a:rPr lang="en-US" dirty="0"/>
              <a:t> za </a:t>
            </a:r>
            <a:r>
              <a:rPr lang="en-US" dirty="0" err="1"/>
              <a:t>izvajanje</a:t>
            </a:r>
            <a:r>
              <a:rPr lang="en-US" dirty="0"/>
              <a:t> </a:t>
            </a:r>
            <a:r>
              <a:rPr lang="sl-SI" dirty="0" smtClean="0"/>
              <a:t>PPN </a:t>
            </a:r>
            <a:r>
              <a:rPr lang="en-US" dirty="0" smtClean="0"/>
              <a:t>so </a:t>
            </a:r>
            <a:r>
              <a:rPr lang="en-US" dirty="0" err="1"/>
              <a:t>opredeljeni</a:t>
            </a:r>
            <a:r>
              <a:rPr lang="en-US" dirty="0"/>
              <a:t> po </a:t>
            </a:r>
            <a:r>
              <a:rPr lang="en-US" dirty="0" err="1"/>
              <a:t>dvanajstih</a:t>
            </a:r>
            <a:r>
              <a:rPr lang="en-US" dirty="0"/>
              <a:t> </a:t>
            </a:r>
            <a:r>
              <a:rPr lang="en-US" dirty="0" err="1"/>
              <a:t>področjih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endParaRPr lang="en-US" sz="900" dirty="0"/>
          </a:p>
          <a:p>
            <a:pPr>
              <a:lnSpc>
                <a:spcPct val="120000"/>
              </a:lnSpc>
            </a:pPr>
            <a:r>
              <a:rPr lang="sl-SI" dirty="0"/>
              <a:t>- </a:t>
            </a:r>
            <a:r>
              <a:rPr lang="en-US" dirty="0" err="1"/>
              <a:t>Razdeljeni</a:t>
            </a:r>
            <a:r>
              <a:rPr lang="en-US" dirty="0"/>
              <a:t> so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prostorske</a:t>
            </a:r>
            <a:r>
              <a:rPr lang="en-US" dirty="0"/>
              <a:t> in </a:t>
            </a:r>
            <a:r>
              <a:rPr lang="en-US" dirty="0" err="1"/>
              <a:t>vsebinske</a:t>
            </a:r>
            <a:r>
              <a:rPr lang="en-US" dirty="0"/>
              <a:t> </a:t>
            </a:r>
            <a:r>
              <a:rPr lang="en-US" dirty="0" err="1"/>
              <a:t>ukrepe</a:t>
            </a:r>
            <a:r>
              <a:rPr lang="en-US" dirty="0"/>
              <a:t>. </a:t>
            </a:r>
            <a:endParaRPr lang="sl-SI" dirty="0"/>
          </a:p>
          <a:p>
            <a:pPr>
              <a:lnSpc>
                <a:spcPct val="120000"/>
              </a:lnSpc>
            </a:pPr>
            <a:endParaRPr lang="sl-SI" dirty="0"/>
          </a:p>
          <a:p>
            <a:pPr>
              <a:lnSpc>
                <a:spcPct val="120000"/>
              </a:lnSpc>
            </a:pPr>
            <a:endParaRPr lang="sl-SI" dirty="0"/>
          </a:p>
          <a:p>
            <a:pPr>
              <a:lnSpc>
                <a:spcPct val="120000"/>
              </a:lnSpc>
            </a:pPr>
            <a:endParaRPr lang="sl-SI" dirty="0"/>
          </a:p>
          <a:p>
            <a:pPr>
              <a:lnSpc>
                <a:spcPct val="120000"/>
              </a:lnSpc>
            </a:pPr>
            <a:r>
              <a:rPr lang="sl-SI" sz="2000" b="1" dirty="0"/>
              <a:t>SPREMLJANJE IZVAJANJA PPN</a:t>
            </a:r>
          </a:p>
          <a:p>
            <a:pPr>
              <a:lnSpc>
                <a:spcPct val="120000"/>
              </a:lnSpc>
            </a:pPr>
            <a:endParaRPr lang="sl-SI" sz="1050" dirty="0"/>
          </a:p>
          <a:p>
            <a:pPr>
              <a:lnSpc>
                <a:spcPct val="120000"/>
              </a:lnSpc>
            </a:pPr>
            <a:r>
              <a:rPr lang="sl-SI" dirty="0"/>
              <a:t>- Izvajanje PPN se spremlja </a:t>
            </a:r>
            <a:r>
              <a:rPr lang="sl-SI" dirty="0" smtClean="0"/>
              <a:t>s </a:t>
            </a:r>
            <a:r>
              <a:rPr lang="sl-SI" b="1" dirty="0" smtClean="0"/>
              <a:t>kazalci </a:t>
            </a:r>
            <a:r>
              <a:rPr lang="sl-SI" b="1" dirty="0"/>
              <a:t>učinkovitosti izvajanja </a:t>
            </a:r>
            <a:r>
              <a:rPr lang="sl-SI" dirty="0" smtClean="0"/>
              <a:t>, pokazatelj učinkovitosti izvajanja PPN pa so tudi </a:t>
            </a:r>
            <a:r>
              <a:rPr lang="sl-SI" b="1" dirty="0" err="1" smtClean="0"/>
              <a:t>deskriptorji</a:t>
            </a:r>
            <a:r>
              <a:rPr lang="sl-SI" b="1" dirty="0" smtClean="0"/>
              <a:t> </a:t>
            </a:r>
            <a:r>
              <a:rPr lang="sl-SI" b="1" dirty="0"/>
              <a:t>kakovosti stanja morskega okolja</a:t>
            </a:r>
            <a:r>
              <a:rPr lang="sl-SI" dirty="0"/>
              <a:t>. </a:t>
            </a:r>
            <a:endParaRPr lang="en-US" dirty="0"/>
          </a:p>
          <a:p>
            <a:pPr>
              <a:lnSpc>
                <a:spcPct val="120000"/>
              </a:lnSpc>
            </a:pPr>
            <a:endParaRPr lang="en-US" sz="1000" dirty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2D3DDC79-561B-49C8-9C9E-7FC591376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xmlns="" id="{02740D79-A86E-4167-BFB4-DA4D071DD7EB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243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4C03897A-17F1-4C9C-9BC4-1FC889527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xmlns="" id="{2E4F70C9-8352-44A2-9DEC-65460811831D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ravokotnik 5">
            <a:extLst>
              <a:ext uri="{FF2B5EF4-FFF2-40B4-BE49-F238E27FC236}">
                <a16:creationId xmlns:a16="http://schemas.microsoft.com/office/drawing/2014/main" xmlns="" id="{7F1ABEC0-9CDF-44E3-8C12-0618980F171E}"/>
              </a:ext>
            </a:extLst>
          </p:cNvPr>
          <p:cNvSpPr/>
          <p:nvPr/>
        </p:nvSpPr>
        <p:spPr>
          <a:xfrm>
            <a:off x="3412779" y="3244334"/>
            <a:ext cx="2109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Hvala za pozornost !</a:t>
            </a:r>
          </a:p>
        </p:txBody>
      </p:sp>
    </p:spTree>
    <p:extLst>
      <p:ext uri="{BB962C8B-B14F-4D97-AF65-F5344CB8AC3E}">
        <p14:creationId xmlns:p14="http://schemas.microsoft.com/office/powerpoint/2010/main" val="3681082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>
            <a:extLst>
              <a:ext uri="{FF2B5EF4-FFF2-40B4-BE49-F238E27FC236}">
                <a16:creationId xmlns:a16="http://schemas.microsoft.com/office/drawing/2014/main" xmlns="" id="{10C7B525-5119-46C9-9ECB-02424B6A8D1E}"/>
              </a:ext>
            </a:extLst>
          </p:cNvPr>
          <p:cNvSpPr/>
          <p:nvPr/>
        </p:nvSpPr>
        <p:spPr>
          <a:xfrm>
            <a:off x="268015" y="397401"/>
            <a:ext cx="867103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chemeClr val="accent1"/>
                </a:solidFill>
              </a:rPr>
              <a:t>SPLOŠNO</a:t>
            </a:r>
          </a:p>
          <a:p>
            <a:endParaRPr lang="sl-SI" b="1" dirty="0"/>
          </a:p>
          <a:p>
            <a:r>
              <a:rPr lang="sl-SI" b="1" dirty="0"/>
              <a:t>NAMEN PPN:</a:t>
            </a:r>
          </a:p>
          <a:p>
            <a:endParaRPr lang="sl-SI" b="1" dirty="0"/>
          </a:p>
          <a:p>
            <a:r>
              <a:rPr lang="sl-SI" dirty="0"/>
              <a:t>- PPN je akcijski program za izvajanje Strategije prostorskega razvoja Slovenije na morju </a:t>
            </a:r>
          </a:p>
          <a:p>
            <a:endParaRPr lang="sl-SI" dirty="0"/>
          </a:p>
          <a:p>
            <a:r>
              <a:rPr lang="sl-SI" dirty="0" smtClean="0"/>
              <a:t>- PPN </a:t>
            </a:r>
            <a:r>
              <a:rPr lang="sl-SI" dirty="0"/>
              <a:t>je krovni strateški (prostorsko razvojni dokument), ki podaja prostorske razvojne usmeritve za dejavnosti in rabe </a:t>
            </a:r>
            <a:r>
              <a:rPr lang="sl-SI" dirty="0" smtClean="0"/>
              <a:t>v </a:t>
            </a:r>
            <a:r>
              <a:rPr lang="sl-SI" dirty="0"/>
              <a:t>morju in </a:t>
            </a:r>
            <a:r>
              <a:rPr lang="sl-SI" dirty="0" smtClean="0"/>
              <a:t>usmeritve  za  izvedbeno  prostorsko načrtovanje v </a:t>
            </a:r>
            <a:r>
              <a:rPr lang="sl-SI" dirty="0"/>
              <a:t>priobalnem </a:t>
            </a:r>
            <a:r>
              <a:rPr lang="sl-SI" dirty="0" smtClean="0"/>
              <a:t>pasu ICZM</a:t>
            </a:r>
          </a:p>
          <a:p>
            <a:endParaRPr lang="sl-SI" dirty="0"/>
          </a:p>
          <a:p>
            <a:r>
              <a:rPr lang="sl-SI" dirty="0"/>
              <a:t>- Vsebina </a:t>
            </a:r>
            <a:r>
              <a:rPr lang="sl-SI" dirty="0" smtClean="0"/>
              <a:t>PPN predstavlja </a:t>
            </a:r>
            <a:r>
              <a:rPr lang="sl-SI" dirty="0"/>
              <a:t>obvezujoče izhodišče za </a:t>
            </a:r>
            <a:r>
              <a:rPr lang="sl-SI" dirty="0" smtClean="0"/>
              <a:t> </a:t>
            </a:r>
            <a:r>
              <a:rPr lang="sl-SI" dirty="0"/>
              <a:t>izvajanje vseh dejavnosti, režimov in rab na morju, za prostorske ukrepe in za upravljavske ukrepe na morju in v priobalnem </a:t>
            </a:r>
            <a:r>
              <a:rPr lang="sl-SI" dirty="0" smtClean="0"/>
              <a:t>pasu (za strateške in izvedbene  prostorske </a:t>
            </a:r>
            <a:r>
              <a:rPr lang="sl-SI" dirty="0" smtClean="0"/>
              <a:t>in druge  akte</a:t>
            </a:r>
            <a:r>
              <a:rPr lang="sl-SI" dirty="0"/>
              <a:t> na državni, regionalni in lokalni </a:t>
            </a:r>
            <a:r>
              <a:rPr lang="sl-SI" dirty="0" smtClean="0"/>
              <a:t>ravni);  </a:t>
            </a:r>
          </a:p>
          <a:p>
            <a:endParaRPr lang="sl-SI" dirty="0" smtClean="0"/>
          </a:p>
          <a:p>
            <a:r>
              <a:rPr lang="sl-SI" dirty="0" smtClean="0"/>
              <a:t>- s PPN se ne  posega  v obstoječe </a:t>
            </a:r>
            <a:r>
              <a:rPr lang="sl-SI" dirty="0"/>
              <a:t>predpise, pravne režime in razmerja ter planske in izvedbene akte </a:t>
            </a:r>
            <a:endParaRPr lang="sl-SI" dirty="0" smtClean="0"/>
          </a:p>
          <a:p>
            <a:endParaRPr lang="sl-SI" dirty="0" smtClean="0"/>
          </a:p>
          <a:p>
            <a:r>
              <a:rPr lang="sl-SI" dirty="0" smtClean="0"/>
              <a:t>- </a:t>
            </a:r>
            <a:r>
              <a:rPr lang="sl-SI" dirty="0"/>
              <a:t>PPN podaja usmeritve za prostorski razvoj, za umestitev in medsebojno usklajevanje dejavnosti in rab </a:t>
            </a:r>
            <a:r>
              <a:rPr lang="sl-SI" dirty="0" smtClean="0"/>
              <a:t>v </a:t>
            </a:r>
            <a:r>
              <a:rPr lang="sl-SI" dirty="0"/>
              <a:t>morju in v priobalnem pasu </a:t>
            </a:r>
            <a:r>
              <a:rPr lang="sl-SI" dirty="0" smtClean="0"/>
              <a:t> ICZM</a:t>
            </a:r>
            <a:endParaRPr lang="sl-SI" dirty="0"/>
          </a:p>
          <a:p>
            <a:endParaRPr lang="sl-SI" dirty="0"/>
          </a:p>
          <a:p>
            <a:r>
              <a:rPr lang="sl-SI" dirty="0"/>
              <a:t>- PPN določa način spremljanja </a:t>
            </a:r>
            <a:r>
              <a:rPr lang="sl-SI" dirty="0" smtClean="0"/>
              <a:t>njegovega izvajanja</a:t>
            </a:r>
            <a:endParaRPr lang="sl-SI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1B638A3B-93DD-4CF7-AF45-B46A58B4F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403" y="69799"/>
            <a:ext cx="2200847" cy="1243692"/>
          </a:xfrm>
          <a:prstGeom prst="rect">
            <a:avLst/>
          </a:prstGeom>
        </p:spPr>
      </p:pic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xmlns="" id="{69324F88-865F-4F07-9C0D-2BF9AC5DFFA3}"/>
              </a:ext>
            </a:extLst>
          </p:cNvPr>
          <p:cNvCxnSpPr>
            <a:cxnSpLocks/>
          </p:cNvCxnSpPr>
          <p:nvPr/>
        </p:nvCxnSpPr>
        <p:spPr>
          <a:xfrm>
            <a:off x="6872403" y="1357906"/>
            <a:ext cx="22008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640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xmlns="" id="{6C19E159-CE70-4463-BE02-713683186AED}"/>
              </a:ext>
            </a:extLst>
          </p:cNvPr>
          <p:cNvSpPr/>
          <p:nvPr/>
        </p:nvSpPr>
        <p:spPr>
          <a:xfrm>
            <a:off x="331076" y="1041412"/>
            <a:ext cx="8529145" cy="4655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/>
              <a:t>OBMOČJE PPN: </a:t>
            </a:r>
          </a:p>
          <a:p>
            <a:endParaRPr lang="sl-SI" b="1" dirty="0"/>
          </a:p>
          <a:p>
            <a:r>
              <a:rPr lang="sl-SI" dirty="0"/>
              <a:t>- PPN obsega </a:t>
            </a:r>
            <a:r>
              <a:rPr lang="sl-SI" b="1" dirty="0"/>
              <a:t>teritorialno morje </a:t>
            </a:r>
            <a:r>
              <a:rPr lang="en-US" b="1" dirty="0"/>
              <a:t>in </a:t>
            </a:r>
            <a:r>
              <a:rPr lang="en-US" b="1" dirty="0" err="1"/>
              <a:t>notranje</a:t>
            </a:r>
            <a:r>
              <a:rPr lang="en-US" b="1" dirty="0"/>
              <a:t> </a:t>
            </a:r>
            <a:r>
              <a:rPr lang="en-US" b="1" dirty="0" err="1"/>
              <a:t>morske</a:t>
            </a:r>
            <a:r>
              <a:rPr lang="en-US" b="1" dirty="0"/>
              <a:t> </a:t>
            </a:r>
            <a:r>
              <a:rPr lang="en-US" b="1" dirty="0" err="1"/>
              <a:t>vode</a:t>
            </a:r>
            <a:r>
              <a:rPr lang="en-US" b="1" dirty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/>
              <a:t>Slovenije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b="1" dirty="0" err="1"/>
              <a:t>priobalni</a:t>
            </a:r>
            <a:r>
              <a:rPr lang="en-US" b="1" dirty="0"/>
              <a:t> pas ICZM</a:t>
            </a:r>
          </a:p>
          <a:p>
            <a:pPr>
              <a:lnSpc>
                <a:spcPct val="110000"/>
              </a:lnSpc>
            </a:pPr>
            <a:endParaRPr lang="en-US" sz="1100" b="1" dirty="0"/>
          </a:p>
          <a:p>
            <a:pPr>
              <a:lnSpc>
                <a:spcPct val="120000"/>
              </a:lnSpc>
            </a:pPr>
            <a:r>
              <a:rPr lang="sl-SI" dirty="0"/>
              <a:t>- </a:t>
            </a:r>
            <a:r>
              <a:rPr lang="en-US" b="1" dirty="0" err="1"/>
              <a:t>Prio</a:t>
            </a:r>
            <a:r>
              <a:rPr lang="sl-SI" b="1" dirty="0" err="1"/>
              <a:t>balni</a:t>
            </a:r>
            <a:r>
              <a:rPr lang="sl-SI" b="1" dirty="0"/>
              <a:t> pas</a:t>
            </a:r>
            <a:r>
              <a:rPr lang="en-US" b="1" dirty="0"/>
              <a:t> ICZM</a:t>
            </a:r>
            <a:r>
              <a:rPr lang="sl-SI" b="1" dirty="0"/>
              <a:t> </a:t>
            </a:r>
            <a:r>
              <a:rPr lang="sl-SI" dirty="0"/>
              <a:t>je določen upoštevajoč Protokol o celovitem upravljanju obalnih območij v Sredozemlju (v nadaljnjem besedilu: Protokol ICZM). </a:t>
            </a:r>
            <a:r>
              <a:rPr lang="en-US" dirty="0" err="1"/>
              <a:t>Obsega</a:t>
            </a:r>
            <a:r>
              <a:rPr lang="en-US" dirty="0"/>
              <a:t> </a:t>
            </a:r>
            <a:r>
              <a:rPr lang="sl-SI" dirty="0"/>
              <a:t>kopni in morski del.</a:t>
            </a:r>
          </a:p>
          <a:p>
            <a:pPr>
              <a:lnSpc>
                <a:spcPct val="120000"/>
              </a:lnSpc>
            </a:pPr>
            <a:endParaRPr lang="en-US" sz="1100" dirty="0"/>
          </a:p>
          <a:p>
            <a:pPr>
              <a:lnSpc>
                <a:spcPct val="120000"/>
              </a:lnSpc>
            </a:pPr>
            <a:r>
              <a:rPr lang="sl-SI" dirty="0"/>
              <a:t>- </a:t>
            </a:r>
            <a:r>
              <a:rPr lang="sl-SI" b="1" dirty="0"/>
              <a:t>Morski del </a:t>
            </a:r>
            <a:r>
              <a:rPr lang="en-US" dirty="0" err="1"/>
              <a:t>pri</a:t>
            </a:r>
            <a:r>
              <a:rPr lang="sl-SI" dirty="0"/>
              <a:t>obalnega pasu </a:t>
            </a:r>
            <a:r>
              <a:rPr lang="en-US" dirty="0"/>
              <a:t>ICZM </a:t>
            </a:r>
            <a:r>
              <a:rPr lang="sl-SI" dirty="0"/>
              <a:t>sega 150 metrov v smeri od obalne linije proti morju </a:t>
            </a:r>
          </a:p>
          <a:p>
            <a:pPr>
              <a:lnSpc>
                <a:spcPct val="120000"/>
              </a:lnSpc>
            </a:pPr>
            <a:endParaRPr lang="sl-SI" sz="1100" dirty="0"/>
          </a:p>
          <a:p>
            <a:pPr>
              <a:lnSpc>
                <a:spcPct val="120000"/>
              </a:lnSpc>
            </a:pPr>
            <a:r>
              <a:rPr lang="sl-SI" dirty="0"/>
              <a:t>- </a:t>
            </a:r>
            <a:r>
              <a:rPr lang="sl-SI" b="1" dirty="0"/>
              <a:t>Kopni del</a:t>
            </a:r>
            <a:r>
              <a:rPr lang="sl-SI" dirty="0"/>
              <a:t> </a:t>
            </a:r>
            <a:r>
              <a:rPr lang="en-US" dirty="0" err="1"/>
              <a:t>pri</a:t>
            </a:r>
            <a:r>
              <a:rPr lang="sl-SI" dirty="0"/>
              <a:t>obalnega pasu </a:t>
            </a:r>
            <a:r>
              <a:rPr lang="en-US" dirty="0"/>
              <a:t>ICZM </a:t>
            </a:r>
            <a:r>
              <a:rPr lang="sl-SI" dirty="0"/>
              <a:t>v naravi določijo lokalne skupnosti v skladu s svojimi pristojnostmi s področja urejanja prostora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v </a:t>
            </a:r>
            <a:r>
              <a:rPr lang="en-US" dirty="0" err="1"/>
              <a:t>skladu</a:t>
            </a:r>
            <a:r>
              <a:rPr lang="en-US" dirty="0"/>
              <a:t> z </a:t>
            </a:r>
            <a:r>
              <a:rPr lang="en-US" dirty="0" err="1"/>
              <a:t>določili</a:t>
            </a:r>
            <a:r>
              <a:rPr lang="en-US" dirty="0"/>
              <a:t> </a:t>
            </a:r>
            <a:r>
              <a:rPr lang="sl-SI" dirty="0" smtClean="0"/>
              <a:t>PPN (izhodiščni </a:t>
            </a:r>
            <a:r>
              <a:rPr lang="sl-SI" dirty="0"/>
              <a:t>100m pas, prilagojen stanju v prostoru)</a:t>
            </a:r>
          </a:p>
          <a:p>
            <a:pPr>
              <a:lnSpc>
                <a:spcPct val="120000"/>
              </a:lnSpc>
            </a:pPr>
            <a:endParaRPr lang="sl-SI" sz="1100" dirty="0"/>
          </a:p>
          <a:p>
            <a:pPr>
              <a:lnSpc>
                <a:spcPct val="120000"/>
              </a:lnSpc>
            </a:pPr>
            <a:r>
              <a:rPr lang="sl-SI" dirty="0">
                <a:solidFill>
                  <a:schemeClr val="bg1"/>
                </a:solidFill>
              </a:rPr>
              <a:t>in ki je tudi ožji ali širši od 100 metrov.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xmlns="" id="{24777686-BF39-425C-BBEC-643A79B8C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403" y="69799"/>
            <a:ext cx="2200847" cy="1243692"/>
          </a:xfrm>
          <a:prstGeom prst="rect">
            <a:avLst/>
          </a:prstGeom>
        </p:spPr>
      </p:pic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xmlns="" id="{01EF5229-E5B5-4D99-9B62-7D6E1EAA5062}"/>
              </a:ext>
            </a:extLst>
          </p:cNvPr>
          <p:cNvCxnSpPr>
            <a:cxnSpLocks/>
          </p:cNvCxnSpPr>
          <p:nvPr/>
        </p:nvCxnSpPr>
        <p:spPr>
          <a:xfrm>
            <a:off x="6872403" y="1357906"/>
            <a:ext cx="22008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667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1F3A47BF-039E-41BE-A662-9600A940E9FE}"/>
              </a:ext>
            </a:extLst>
          </p:cNvPr>
          <p:cNvSpPr/>
          <p:nvPr/>
        </p:nvSpPr>
        <p:spPr>
          <a:xfrm>
            <a:off x="564308" y="718973"/>
            <a:ext cx="10347649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600" b="1" dirty="0"/>
              <a:t>I.	UVODNE DOLOČBE</a:t>
            </a:r>
          </a:p>
          <a:p>
            <a:r>
              <a:rPr lang="sl-SI" sz="1600" dirty="0"/>
              <a:t>	</a:t>
            </a:r>
            <a:r>
              <a:rPr lang="sl-SI" sz="1400" dirty="0"/>
              <a:t>Območje PPN; Vsebina PPN; Struktura in oblika PPN; Vsebinski pom. upr. pojmov</a:t>
            </a:r>
          </a:p>
          <a:p>
            <a:endParaRPr lang="sl-SI" sz="1050" dirty="0"/>
          </a:p>
          <a:p>
            <a:r>
              <a:rPr lang="sl-SI" sz="1600" b="1" dirty="0"/>
              <a:t>II.	NAMEN PPN</a:t>
            </a:r>
          </a:p>
          <a:p>
            <a:endParaRPr lang="sl-SI" sz="1050" dirty="0"/>
          </a:p>
          <a:p>
            <a:r>
              <a:rPr lang="sl-SI" sz="1600" b="1" dirty="0"/>
              <a:t>III.	VSEBINSKI OKVIR POMORSKEGA PROSTORSKEGA NAČRTOVANJA</a:t>
            </a:r>
          </a:p>
          <a:p>
            <a:r>
              <a:rPr lang="sl-SI" sz="1600" dirty="0"/>
              <a:t>	</a:t>
            </a:r>
            <a:r>
              <a:rPr lang="sl-SI" sz="1400" dirty="0"/>
              <a:t>Splošni okvir; Vloga slovenskega morja in obalnega območja v širšem prostoru</a:t>
            </a:r>
          </a:p>
          <a:p>
            <a:endParaRPr lang="sl-SI" sz="1050" dirty="0"/>
          </a:p>
          <a:p>
            <a:r>
              <a:rPr lang="sl-SI" sz="1600" b="1" dirty="0"/>
              <a:t>IV.	CILJI PPN</a:t>
            </a:r>
          </a:p>
          <a:p>
            <a:r>
              <a:rPr lang="sl-SI" sz="1600" dirty="0"/>
              <a:t>	</a:t>
            </a:r>
            <a:endParaRPr lang="sl-SI" sz="1050" dirty="0"/>
          </a:p>
          <a:p>
            <a:r>
              <a:rPr lang="sl-SI" sz="1600" b="1" dirty="0"/>
              <a:t>V.	ZASNOVA PROSTORSKEGA RAZVOJA SLOVENSKEGA MORJA IN OBALNEGA OBMOČJA</a:t>
            </a:r>
          </a:p>
          <a:p>
            <a:endParaRPr lang="sl-SI" sz="1050" dirty="0"/>
          </a:p>
          <a:p>
            <a:r>
              <a:rPr lang="sl-SI" sz="1600" b="1" dirty="0"/>
              <a:t>VI.	NAČRT RAB IN DEJAVNOSTI NA MORJU</a:t>
            </a:r>
          </a:p>
          <a:p>
            <a:r>
              <a:rPr lang="sl-SI" sz="1600" dirty="0"/>
              <a:t>	</a:t>
            </a:r>
            <a:r>
              <a:rPr lang="sl-SI" sz="1400" dirty="0"/>
              <a:t>Načrt rab in dejavnosti po posameznih področjih</a:t>
            </a:r>
          </a:p>
          <a:p>
            <a:endParaRPr lang="sl-SI" sz="1050" dirty="0"/>
          </a:p>
          <a:p>
            <a:r>
              <a:rPr lang="sl-SI" sz="1600" b="1" dirty="0"/>
              <a:t>VII.	ZASNOVA PROSTORSKIH UREDITEV V PRIOBALNEM PASU ICZM</a:t>
            </a:r>
          </a:p>
          <a:p>
            <a:r>
              <a:rPr lang="sl-SI" sz="1600" dirty="0"/>
              <a:t>	</a:t>
            </a:r>
            <a:r>
              <a:rPr lang="sl-SI" sz="1400" dirty="0"/>
              <a:t>Skupna izhodišča, smernice in priporočila; Izhodišča, smernice in priporočila po </a:t>
            </a:r>
            <a:r>
              <a:rPr lang="sl-SI" sz="1400" dirty="0" err="1"/>
              <a:t>pos</a:t>
            </a:r>
            <a:r>
              <a:rPr lang="sl-SI" sz="1400" dirty="0"/>
              <a:t>. enotah urejanja prostora</a:t>
            </a:r>
            <a:endParaRPr lang="sl-SI" sz="1600" dirty="0"/>
          </a:p>
          <a:p>
            <a:endParaRPr lang="sl-SI" sz="1050" dirty="0"/>
          </a:p>
          <a:p>
            <a:r>
              <a:rPr lang="sl-SI" sz="1600" b="1" dirty="0"/>
              <a:t>VIII.	IZVAJANJE PPN</a:t>
            </a:r>
          </a:p>
          <a:p>
            <a:r>
              <a:rPr lang="sl-SI" sz="1600" dirty="0"/>
              <a:t>	</a:t>
            </a:r>
            <a:r>
              <a:rPr lang="sl-SI" sz="1400" dirty="0"/>
              <a:t>Upoštevanje prostorskih določb PPN; Ukrepi za izvajanje PPN</a:t>
            </a:r>
          </a:p>
          <a:p>
            <a:endParaRPr lang="sl-SI" sz="1050" dirty="0"/>
          </a:p>
          <a:p>
            <a:r>
              <a:rPr lang="sl-SI" sz="1600" b="1" dirty="0"/>
              <a:t>IX.	SPREMLJANJE IZVAJANJA PPN</a:t>
            </a:r>
          </a:p>
          <a:p>
            <a:r>
              <a:rPr lang="sl-SI" sz="1600" dirty="0"/>
              <a:t>	</a:t>
            </a:r>
            <a:r>
              <a:rPr lang="sl-SI" sz="1400" dirty="0"/>
              <a:t>Področja spremljanja izvajanja PPN; Kazalci učinkovitosti izvajanja PPN; Spremljanje </a:t>
            </a:r>
            <a:r>
              <a:rPr lang="sl-SI" sz="1400" dirty="0" err="1"/>
              <a:t>kakv</a:t>
            </a:r>
            <a:r>
              <a:rPr lang="sl-SI" sz="1400" dirty="0"/>
              <a:t>. stanja mor. okolja</a:t>
            </a:r>
            <a:endParaRPr lang="sl-SI" sz="1600" dirty="0"/>
          </a:p>
          <a:p>
            <a:endParaRPr lang="sl-SI" sz="1050" dirty="0"/>
          </a:p>
          <a:p>
            <a:pPr marL="400050" indent="-400050">
              <a:buAutoNum type="romanUcPeriod" startAt="10"/>
            </a:pPr>
            <a:r>
              <a:rPr lang="sl-SI" sz="1600" b="1" dirty="0"/>
              <a:t>GRAFIČNI DEL PPN</a:t>
            </a:r>
          </a:p>
          <a:p>
            <a:endParaRPr lang="sl-SI" sz="1050" b="1" dirty="0"/>
          </a:p>
          <a:p>
            <a:r>
              <a:rPr lang="sl-SI" sz="1600" b="1" dirty="0"/>
              <a:t>XI.	PRILOGE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xmlns="" id="{5C3A8069-4E62-4086-8276-87887C6247CF}"/>
              </a:ext>
            </a:extLst>
          </p:cNvPr>
          <p:cNvSpPr/>
          <p:nvPr/>
        </p:nvSpPr>
        <p:spPr>
          <a:xfrm>
            <a:off x="1018529" y="223732"/>
            <a:ext cx="2495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i="1" dirty="0"/>
              <a:t>Vsebina – struktura PPN:</a:t>
            </a:r>
          </a:p>
        </p:txBody>
      </p:sp>
      <p:sp>
        <p:nvSpPr>
          <p:cNvPr id="21" name="Levi okrogli oklepaj 20">
            <a:extLst>
              <a:ext uri="{FF2B5EF4-FFF2-40B4-BE49-F238E27FC236}">
                <a16:creationId xmlns:a16="http://schemas.microsoft.com/office/drawing/2014/main" xmlns="" id="{C282DE89-997C-4BBE-956D-D61B844DC6D1}"/>
              </a:ext>
            </a:extLst>
          </p:cNvPr>
          <p:cNvSpPr/>
          <p:nvPr/>
        </p:nvSpPr>
        <p:spPr>
          <a:xfrm>
            <a:off x="438201" y="811709"/>
            <a:ext cx="135632" cy="1876425"/>
          </a:xfrm>
          <a:prstGeom prst="leftBracket">
            <a:avLst/>
          </a:prstGeom>
          <a:ln w="190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Levi okrogli oklepaj 21">
            <a:extLst>
              <a:ext uri="{FF2B5EF4-FFF2-40B4-BE49-F238E27FC236}">
                <a16:creationId xmlns:a16="http://schemas.microsoft.com/office/drawing/2014/main" xmlns="" id="{307B7013-4B47-4381-BFB8-043C9CCC228C}"/>
              </a:ext>
            </a:extLst>
          </p:cNvPr>
          <p:cNvSpPr/>
          <p:nvPr/>
        </p:nvSpPr>
        <p:spPr>
          <a:xfrm>
            <a:off x="447725" y="2971801"/>
            <a:ext cx="126108" cy="1276350"/>
          </a:xfrm>
          <a:prstGeom prst="leftBracket">
            <a:avLst/>
          </a:prstGeom>
          <a:ln w="190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Levi okrogli oklepaj 22">
            <a:extLst>
              <a:ext uri="{FF2B5EF4-FFF2-40B4-BE49-F238E27FC236}">
                <a16:creationId xmlns:a16="http://schemas.microsoft.com/office/drawing/2014/main" xmlns="" id="{50EC5970-12FD-4C6A-962E-5EB9F96C1D65}"/>
              </a:ext>
            </a:extLst>
          </p:cNvPr>
          <p:cNvSpPr/>
          <p:nvPr/>
        </p:nvSpPr>
        <p:spPr>
          <a:xfrm>
            <a:off x="447725" y="4686300"/>
            <a:ext cx="116583" cy="1019175"/>
          </a:xfrm>
          <a:prstGeom prst="leftBracket">
            <a:avLst/>
          </a:prstGeom>
          <a:ln w="190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Levi okrogli oklepaj 23">
            <a:extLst>
              <a:ext uri="{FF2B5EF4-FFF2-40B4-BE49-F238E27FC236}">
                <a16:creationId xmlns:a16="http://schemas.microsoft.com/office/drawing/2014/main" xmlns="" id="{15BF2C8B-19F3-4A2A-8EBB-725AA0B8EAD5}"/>
              </a:ext>
            </a:extLst>
          </p:cNvPr>
          <p:cNvSpPr/>
          <p:nvPr/>
        </p:nvSpPr>
        <p:spPr>
          <a:xfrm>
            <a:off x="447725" y="5953126"/>
            <a:ext cx="116583" cy="628650"/>
          </a:xfrm>
          <a:prstGeom prst="leftBracket">
            <a:avLst/>
          </a:prstGeom>
          <a:ln w="190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5" name="Slika 24">
            <a:extLst>
              <a:ext uri="{FF2B5EF4-FFF2-40B4-BE49-F238E27FC236}">
                <a16:creationId xmlns:a16="http://schemas.microsoft.com/office/drawing/2014/main" xmlns="" id="{69859780-2ECE-45C0-93C0-1BCEDCD3D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9" name="Raven povezovalnik 8">
            <a:extLst>
              <a:ext uri="{FF2B5EF4-FFF2-40B4-BE49-F238E27FC236}">
                <a16:creationId xmlns:a16="http://schemas.microsoft.com/office/drawing/2014/main" xmlns="" id="{A76FDD36-69D0-4A0B-9310-10C12B6BAFFD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96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F641A84C-095F-4D04-8477-A999D717CC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13" y="1845779"/>
            <a:ext cx="6934737" cy="4962553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DD043812-D7C6-4B94-9488-FD9E6B1A9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xmlns="" id="{42A56046-FD47-46A3-B5C6-4C26ED421956}"/>
              </a:ext>
            </a:extLst>
          </p:cNvPr>
          <p:cNvSpPr/>
          <p:nvPr/>
        </p:nvSpPr>
        <p:spPr>
          <a:xfrm>
            <a:off x="534132" y="368451"/>
            <a:ext cx="5916620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/>
              <a:t>Območje PPN</a:t>
            </a:r>
          </a:p>
          <a:p>
            <a:endParaRPr lang="sl-SI" sz="600" b="1" dirty="0"/>
          </a:p>
          <a:p>
            <a:r>
              <a:rPr lang="sl-SI" dirty="0"/>
              <a:t>- teritorialno morje in notranje morske vode RS</a:t>
            </a:r>
          </a:p>
          <a:p>
            <a:r>
              <a:rPr lang="sl-SI" dirty="0"/>
              <a:t>- priobalni pas ICZM</a:t>
            </a:r>
          </a:p>
          <a:p>
            <a:r>
              <a:rPr lang="sl-SI" dirty="0"/>
              <a:t>- meja med RS in RH skladno z razsodbo arbitražnega sodišča </a:t>
            </a:r>
          </a:p>
        </p:txBody>
      </p:sp>
      <p:cxnSp>
        <p:nvCxnSpPr>
          <p:cNvPr id="8" name="Raven povezovalnik 7">
            <a:extLst>
              <a:ext uri="{FF2B5EF4-FFF2-40B4-BE49-F238E27FC236}">
                <a16:creationId xmlns:a16="http://schemas.microsoft.com/office/drawing/2014/main" xmlns="" id="{44B04F23-7402-47EC-B307-E66E70F425C6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840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xmlns="" id="{74502469-3A45-4E14-A45B-BE4638F5CC7F}"/>
              </a:ext>
            </a:extLst>
          </p:cNvPr>
          <p:cNvSpPr/>
          <p:nvPr/>
        </p:nvSpPr>
        <p:spPr>
          <a:xfrm>
            <a:off x="268014" y="413921"/>
            <a:ext cx="8805235" cy="5299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chemeClr val="accent1"/>
                </a:solidFill>
              </a:rPr>
              <a:t>CILJI PPN</a:t>
            </a:r>
          </a:p>
          <a:p>
            <a:endParaRPr lang="sl-SI" dirty="0"/>
          </a:p>
          <a:p>
            <a:r>
              <a:rPr lang="en-US" b="1" dirty="0" err="1"/>
              <a:t>Skupni</a:t>
            </a:r>
            <a:r>
              <a:rPr lang="en-US" b="1" dirty="0"/>
              <a:t> </a:t>
            </a:r>
            <a:r>
              <a:rPr lang="en-US" b="1" dirty="0" err="1"/>
              <a:t>cilji</a:t>
            </a:r>
            <a:r>
              <a:rPr lang="en-US" b="1" dirty="0"/>
              <a:t> in </a:t>
            </a:r>
            <a:r>
              <a:rPr lang="en-US" b="1" dirty="0" err="1"/>
              <a:t>cilji</a:t>
            </a:r>
            <a:r>
              <a:rPr lang="en-US" b="1" dirty="0"/>
              <a:t> po </a:t>
            </a:r>
            <a:r>
              <a:rPr lang="en-US" b="1" dirty="0" err="1"/>
              <a:t>posameznih</a:t>
            </a:r>
            <a:r>
              <a:rPr lang="en-US" b="1" dirty="0"/>
              <a:t> </a:t>
            </a:r>
            <a:r>
              <a:rPr lang="en-US" b="1" dirty="0" err="1"/>
              <a:t>področjih</a:t>
            </a:r>
            <a:r>
              <a:rPr lang="sl-SI" b="1" dirty="0"/>
              <a:t>:</a:t>
            </a:r>
          </a:p>
          <a:p>
            <a:pPr>
              <a:lnSpc>
                <a:spcPct val="120000"/>
              </a:lnSpc>
            </a:pPr>
            <a:endParaRPr lang="en-US" sz="1600" dirty="0"/>
          </a:p>
          <a:p>
            <a:pPr>
              <a:lnSpc>
                <a:spcPct val="120000"/>
              </a:lnSpc>
            </a:pPr>
            <a:r>
              <a:rPr lang="sl-SI" b="1" dirty="0"/>
              <a:t>- </a:t>
            </a:r>
            <a:r>
              <a:rPr lang="en-US" b="1" dirty="0" err="1"/>
              <a:t>Poudarek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:</a:t>
            </a:r>
            <a:r>
              <a:rPr lang="sl-SI" b="1" dirty="0"/>
              <a:t> </a:t>
            </a:r>
            <a:r>
              <a:rPr lang="en-US" dirty="0" err="1"/>
              <a:t>učinkovitem</a:t>
            </a:r>
            <a:r>
              <a:rPr lang="en-US" dirty="0"/>
              <a:t> </a:t>
            </a:r>
            <a:r>
              <a:rPr lang="en-US" dirty="0" err="1"/>
              <a:t>usklajevanju</a:t>
            </a:r>
            <a:r>
              <a:rPr lang="en-US" dirty="0"/>
              <a:t> </a:t>
            </a:r>
            <a:r>
              <a:rPr lang="en-US" dirty="0" err="1"/>
              <a:t>dejavnosti</a:t>
            </a:r>
            <a:r>
              <a:rPr lang="en-US" dirty="0"/>
              <a:t> in </a:t>
            </a:r>
            <a:r>
              <a:rPr lang="en-US" dirty="0" err="1"/>
              <a:t>rab</a:t>
            </a:r>
            <a:r>
              <a:rPr lang="en-US" dirty="0"/>
              <a:t> </a:t>
            </a:r>
            <a:r>
              <a:rPr lang="sl-SI" dirty="0"/>
              <a:t>s ciljem celovitega prostorskega razvoja v slovenskem morju </a:t>
            </a:r>
            <a:r>
              <a:rPr lang="sl-SI" dirty="0" smtClean="0"/>
              <a:t>in v priobalnem pasu ICZM. Omogoča</a:t>
            </a:r>
            <a:r>
              <a:rPr lang="en-US" dirty="0" err="1"/>
              <a:t>nje</a:t>
            </a:r>
            <a:r>
              <a:rPr lang="sl-SI" dirty="0"/>
              <a:t> </a:t>
            </a:r>
            <a:r>
              <a:rPr lang="sl-SI" dirty="0" err="1"/>
              <a:t>trajn</a:t>
            </a:r>
            <a:r>
              <a:rPr lang="en-US" dirty="0" err="1"/>
              <a:t>ega</a:t>
            </a:r>
            <a:r>
              <a:rPr lang="sl-SI" dirty="0"/>
              <a:t> izboljšanj</a:t>
            </a:r>
            <a:r>
              <a:rPr lang="en-US" dirty="0"/>
              <a:t>a</a:t>
            </a:r>
            <a:r>
              <a:rPr lang="sl-SI" dirty="0"/>
              <a:t> stanja morskega okolja.</a:t>
            </a:r>
            <a:endParaRPr lang="en-US" dirty="0"/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sl-SI" b="1" dirty="0"/>
              <a:t>- Na morju in v </a:t>
            </a:r>
            <a:r>
              <a:rPr lang="sl-SI" b="1" dirty="0" smtClean="0"/>
              <a:t>priobalnem pasu se </a:t>
            </a:r>
            <a:r>
              <a:rPr lang="sl-SI" b="1" dirty="0"/>
              <a:t>daje prednost tistim dejavnostim, ki so izključno vezane na morje </a:t>
            </a:r>
            <a:r>
              <a:rPr lang="sl-SI" dirty="0"/>
              <a:t>oziroma na stik morja </a:t>
            </a:r>
            <a:r>
              <a:rPr lang="sl-SI" dirty="0" smtClean="0"/>
              <a:t> s kopnim ter </a:t>
            </a:r>
            <a:r>
              <a:rPr lang="sl-SI" dirty="0"/>
              <a:t>se zaradi tega ne morejo izvajati drugje. To so zlasti pomorski promet, ribištvo, </a:t>
            </a:r>
            <a:r>
              <a:rPr lang="sl-SI" dirty="0" err="1"/>
              <a:t>marikultura</a:t>
            </a:r>
            <a:r>
              <a:rPr lang="sl-SI" dirty="0"/>
              <a:t>, pridelava soli, raziskovanje in ohranjanje podvodne kulturne dediščine, kopanje in druge rekreativne vodne aktivnosti</a:t>
            </a:r>
            <a:r>
              <a:rPr lang="en-US" dirty="0"/>
              <a:t>.</a:t>
            </a:r>
            <a:r>
              <a:rPr lang="sl-SI" dirty="0"/>
              <a:t> </a:t>
            </a:r>
            <a:endParaRPr lang="en-US" dirty="0"/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sl-SI" b="1" dirty="0"/>
              <a:t>- Turistična funkcija </a:t>
            </a:r>
            <a:r>
              <a:rPr lang="sl-SI" b="1" dirty="0" smtClean="0"/>
              <a:t>priobalnega pasu in </a:t>
            </a:r>
            <a:r>
              <a:rPr lang="sl-SI" b="1" dirty="0"/>
              <a:t>morja ne sme prevladati nad </a:t>
            </a:r>
            <a:r>
              <a:rPr lang="en-US" b="1" dirty="0" err="1"/>
              <a:t>ostalimi</a:t>
            </a:r>
            <a:r>
              <a:rPr lang="en-US" b="1" dirty="0"/>
              <a:t> </a:t>
            </a:r>
            <a:r>
              <a:rPr lang="en-US" b="1" dirty="0" err="1"/>
              <a:t>dejavnostmi</a:t>
            </a:r>
            <a:r>
              <a:rPr lang="en-US" dirty="0"/>
              <a:t>, </a:t>
            </a:r>
            <a:r>
              <a:rPr lang="en-US" dirty="0" err="1"/>
              <a:t>vezanimi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morje</a:t>
            </a:r>
            <a:r>
              <a:rPr lang="en-US" dirty="0"/>
              <a:t>,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sl-SI" dirty="0"/>
              <a:t>vitalnimi funkcijami obalnih mest, kot so stanovanjska funkcija, oskrba zaledja s storitvami, izobraževanje, kmetijstvo. </a:t>
            </a:r>
            <a:endParaRPr lang="en-US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5F880052-B982-4997-BB21-B9FCDBFB5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xmlns="" id="{13A8B66F-0810-4B48-940A-9B0C9AA3B3FD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848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, preslikava&#10;&#10;Opis je samodejno ustvarjen">
            <a:extLst>
              <a:ext uri="{FF2B5EF4-FFF2-40B4-BE49-F238E27FC236}">
                <a16:creationId xmlns:a16="http://schemas.microsoft.com/office/drawing/2014/main" xmlns="" id="{27A16E21-4B39-4527-946C-ECC64E335F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76" y="1665494"/>
            <a:ext cx="8192301" cy="5101059"/>
          </a:xfrm>
          <a:prstGeom prst="rect">
            <a:avLst/>
          </a:prstGeom>
        </p:spPr>
      </p:pic>
      <p:sp>
        <p:nvSpPr>
          <p:cNvPr id="5" name="Pravokotnik 4">
            <a:extLst>
              <a:ext uri="{FF2B5EF4-FFF2-40B4-BE49-F238E27FC236}">
                <a16:creationId xmlns:a16="http://schemas.microsoft.com/office/drawing/2014/main" xmlns="" id="{DD495407-E099-425A-AC7A-CBDC27CAB5C2}"/>
              </a:ext>
            </a:extLst>
          </p:cNvPr>
          <p:cNvSpPr/>
          <p:nvPr/>
        </p:nvSpPr>
        <p:spPr>
          <a:xfrm>
            <a:off x="331076" y="285512"/>
            <a:ext cx="886582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/>
              <a:t>Vizija razvoja slovenskega morja in obalnega območja </a:t>
            </a:r>
          </a:p>
          <a:p>
            <a:endParaRPr lang="sl-SI" sz="600" dirty="0"/>
          </a:p>
          <a:p>
            <a:r>
              <a:rPr lang="sl-SI" dirty="0"/>
              <a:t>- nadaljnji razvoj glavnih smeri pomorskega prometa in pristanišča Koper</a:t>
            </a:r>
          </a:p>
          <a:p>
            <a:r>
              <a:rPr lang="sl-SI" dirty="0" smtClean="0"/>
              <a:t>- trajno </a:t>
            </a:r>
            <a:r>
              <a:rPr lang="sl-SI" dirty="0"/>
              <a:t>in usklajeno izvajanje vseh dejavnosti povezanih z </a:t>
            </a:r>
            <a:r>
              <a:rPr lang="sl-SI" dirty="0" smtClean="0"/>
              <a:t>morjem </a:t>
            </a:r>
          </a:p>
          <a:p>
            <a:r>
              <a:rPr lang="sl-SI" dirty="0" smtClean="0"/>
              <a:t>- trajno </a:t>
            </a:r>
            <a:r>
              <a:rPr lang="sl-SI" dirty="0"/>
              <a:t>zagotavljanje </a:t>
            </a:r>
            <a:r>
              <a:rPr lang="sl-SI" dirty="0" smtClean="0"/>
              <a:t> ohranjanja narave </a:t>
            </a:r>
            <a:r>
              <a:rPr lang="sl-SI" dirty="0"/>
              <a:t>in </a:t>
            </a:r>
            <a:r>
              <a:rPr lang="sl-SI" dirty="0" smtClean="0"/>
              <a:t>varstva kulturne </a:t>
            </a:r>
            <a:r>
              <a:rPr lang="sl-SI" dirty="0"/>
              <a:t>dediščine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E40FE872-0B30-4813-B93A-F5FB9FB31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C6528241-C602-470B-A2A9-13E06D5D1020}"/>
              </a:ext>
            </a:extLst>
          </p:cNvPr>
          <p:cNvCxnSpPr>
            <a:cxnSpLocks/>
          </p:cNvCxnSpPr>
          <p:nvPr/>
        </p:nvCxnSpPr>
        <p:spPr>
          <a:xfrm>
            <a:off x="7612349" y="97182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196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xmlns="" id="{343684DB-6907-4AA6-8AED-04B2DFDBC4E6}"/>
              </a:ext>
            </a:extLst>
          </p:cNvPr>
          <p:cNvSpPr/>
          <p:nvPr/>
        </p:nvSpPr>
        <p:spPr>
          <a:xfrm>
            <a:off x="220717" y="599747"/>
            <a:ext cx="8724713" cy="6154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chemeClr val="accent1"/>
                </a:solidFill>
              </a:rPr>
              <a:t>VSEBINA – DEJAVNOSTI IN RABE</a:t>
            </a:r>
          </a:p>
          <a:p>
            <a:endParaRPr lang="sl-SI" sz="1600" b="1" dirty="0"/>
          </a:p>
          <a:p>
            <a:r>
              <a:rPr lang="sl-SI" sz="1600" dirty="0"/>
              <a:t>V </a:t>
            </a:r>
            <a:r>
              <a:rPr lang="sl-SI" sz="1600" dirty="0" err="1" smtClean="0"/>
              <a:t>PPNje</a:t>
            </a:r>
            <a:r>
              <a:rPr lang="sl-SI" sz="1600" dirty="0" smtClean="0"/>
              <a:t> </a:t>
            </a:r>
            <a:r>
              <a:rPr lang="sl-SI" sz="1600" dirty="0"/>
              <a:t>opredeljena prostorska in časovna porazdelitev obstoječih in prihodnjih dejavnosti in rab, skladno s področji direktive </a:t>
            </a:r>
            <a:r>
              <a:rPr lang="sl-SI" sz="1600" dirty="0" smtClean="0"/>
              <a:t>PPN, </a:t>
            </a:r>
            <a:r>
              <a:rPr lang="sl-SI" sz="1600" dirty="0"/>
              <a:t>upoštevani so njihovi medsebojni vplivi:</a:t>
            </a:r>
          </a:p>
          <a:p>
            <a:r>
              <a:rPr lang="sl-SI" sz="1600" dirty="0"/>
              <a:t> 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 err="1"/>
              <a:t>marikultura</a:t>
            </a:r>
            <a:r>
              <a:rPr lang="sl-SI" sz="1600" dirty="0"/>
              <a:t>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ribištvo,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obrati in infrastruktura za raziskovanje, izkoriščanje in črpanje nafte, plina in drugih virov energije, rudnin in agregatov in proizvodnjo energije iz obnovljivih virov,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pomorske prometne poti, prometni tokovi in dejavnosti pomorskega prometa,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dejavnosti ministrstva, pristojnega za obrambo,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območja ohranjanj</a:t>
            </a:r>
            <a:r>
              <a:rPr lang="en-US" sz="1600" dirty="0"/>
              <a:t>a </a:t>
            </a:r>
            <a:r>
              <a:rPr lang="en-US" sz="1600" dirty="0" err="1"/>
              <a:t>narave</a:t>
            </a:r>
            <a:r>
              <a:rPr lang="sl-SI" sz="1600" dirty="0"/>
              <a:t>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območja izkoriščanja surovin,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znanstvene raziskave,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podmorski kabli, </a:t>
            </a:r>
            <a:r>
              <a:rPr lang="sl-SI" sz="1600" dirty="0" err="1"/>
              <a:t>produktovodi</a:t>
            </a:r>
            <a:r>
              <a:rPr lang="sl-SI" sz="1600" dirty="0"/>
              <a:t> in cevovodi,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turizem in rekreacija,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kulturna dediščina,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sz="1600" dirty="0"/>
              <a:t>urbani razvoj. </a:t>
            </a:r>
          </a:p>
          <a:p>
            <a:pPr>
              <a:lnSpc>
                <a:spcPct val="120000"/>
              </a:lnSpc>
            </a:pPr>
            <a:endParaRPr lang="sl-SI" sz="1600" dirty="0"/>
          </a:p>
          <a:p>
            <a:pPr>
              <a:lnSpc>
                <a:spcPct val="120000"/>
              </a:lnSpc>
            </a:pPr>
            <a:r>
              <a:rPr lang="en-US" sz="1600" dirty="0" smtClean="0"/>
              <a:t>P</a:t>
            </a:r>
            <a:r>
              <a:rPr lang="sl-SI" sz="1600" dirty="0" smtClean="0"/>
              <a:t>PN </a:t>
            </a:r>
            <a:r>
              <a:rPr lang="sl-SI" sz="1600" dirty="0"/>
              <a:t>usklajuje tudi druge evidentirane rabe v slovenskem teritorialnem </a:t>
            </a:r>
            <a:r>
              <a:rPr lang="sl-SI" sz="1600" dirty="0" smtClean="0"/>
              <a:t>morju in so umeščene znotraj naštetih </a:t>
            </a:r>
            <a:r>
              <a:rPr lang="sl-SI" sz="1600" dirty="0"/>
              <a:t>področij. 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568D8AC3-D2BB-4D04-A903-DBD850449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349" y="69799"/>
            <a:ext cx="1460901" cy="825551"/>
          </a:xfrm>
          <a:prstGeom prst="rect">
            <a:avLst/>
          </a:prstGeom>
        </p:spPr>
      </p:pic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xmlns="" id="{D7128681-F93F-4C0D-932A-6FF964E39187}"/>
              </a:ext>
            </a:extLst>
          </p:cNvPr>
          <p:cNvCxnSpPr>
            <a:cxnSpLocks/>
          </p:cNvCxnSpPr>
          <p:nvPr/>
        </p:nvCxnSpPr>
        <p:spPr>
          <a:xfrm>
            <a:off x="7612349" y="1002306"/>
            <a:ext cx="14609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741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Officeova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ova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ova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559</TotalTime>
  <Words>1110</Words>
  <Application>Microsoft Office PowerPoint</Application>
  <PresentationFormat>Diaprojekcija na zaslonu (4:3)</PresentationFormat>
  <Paragraphs>203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27" baseType="lpstr">
      <vt:lpstr>Officeova tema</vt:lpstr>
      <vt:lpstr>PREDSTAVITEV OSNUTKA  POMORSKEGA PROSTORSKEGA NAČRTA SLOVENIJE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PREDSTAVITEV OSNUTKA  POMORSKEGA PROSTORSKEGA NAČRTA SLOVENIJE</dc:title>
  <dc:creator>Gregor Čok</dc:creator>
  <cp:lastModifiedBy>Valentina.Lavrencic</cp:lastModifiedBy>
  <cp:revision>136</cp:revision>
  <cp:lastPrinted>2020-09-17T07:16:03Z</cp:lastPrinted>
  <dcterms:created xsi:type="dcterms:W3CDTF">2020-09-14T09:45:10Z</dcterms:created>
  <dcterms:modified xsi:type="dcterms:W3CDTF">2020-09-17T12:35:14Z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660031323</vt:i4>
  </property>
  <property fmtid="{D5CDD505-2E9C-101B-9397-08002B2CF9AE}" pid="3" name="_NewReviewCycle">
    <vt:lpwstr/>
  </property>
  <property fmtid="{D5CDD505-2E9C-101B-9397-08002B2CF9AE}" pid="4" name="_EmailSubject">
    <vt:lpwstr>objava na adriatic-ionian</vt:lpwstr>
  </property>
  <property fmtid="{D5CDD505-2E9C-101B-9397-08002B2CF9AE}" pid="5" name="_AuthorEmail">
    <vt:lpwstr>maja.mahne@izola.si</vt:lpwstr>
  </property>
  <property fmtid="{D5CDD505-2E9C-101B-9397-08002B2CF9AE}" pid="6" name="_AuthorEmailDisplayName">
    <vt:lpwstr>Maja Mahne</vt:lpwstr>
  </property>
</Properties>
</file>