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7" r:id="rId3"/>
    <p:sldId id="257" r:id="rId4"/>
    <p:sldId id="305" r:id="rId5"/>
    <p:sldId id="26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94" r:id="rId16"/>
    <p:sldId id="289" r:id="rId17"/>
    <p:sldId id="290" r:id="rId18"/>
    <p:sldId id="291" r:id="rId19"/>
    <p:sldId id="295" r:id="rId20"/>
    <p:sldId id="292" r:id="rId21"/>
    <p:sldId id="293" r:id="rId22"/>
    <p:sldId id="296" r:id="rId23"/>
    <p:sldId id="298" r:id="rId24"/>
    <p:sldId id="301" r:id="rId25"/>
    <p:sldId id="299" r:id="rId26"/>
    <p:sldId id="300" r:id="rId27"/>
    <p:sldId id="302" r:id="rId28"/>
    <p:sldId id="303" r:id="rId29"/>
    <p:sldId id="304" r:id="rId30"/>
    <p:sldId id="271" r:id="rId31"/>
    <p:sldId id="274" r:id="rId32"/>
  </p:sldIdLst>
  <p:sldSz cx="9144000" cy="6858000" type="screen4x3"/>
  <p:notesSz cx="6797675" cy="9926638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E"/>
    <a:srgbClr val="0033CC"/>
    <a:srgbClr val="A80054"/>
    <a:srgbClr val="003048"/>
    <a:srgbClr val="CC0066"/>
    <a:srgbClr val="336699"/>
    <a:srgbClr val="D60093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1" autoAdjust="0"/>
    <p:restoredTop sz="94655" autoAdjust="0"/>
  </p:normalViewPr>
  <p:slideViewPr>
    <p:cSldViewPr>
      <p:cViewPr varScale="1">
        <p:scale>
          <a:sx n="82" d="100"/>
          <a:sy n="82" d="100"/>
        </p:scale>
        <p:origin x="170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>
            <a:extLst>
              <a:ext uri="{FF2B5EF4-FFF2-40B4-BE49-F238E27FC236}">
                <a16:creationId xmlns:a16="http://schemas.microsoft.com/office/drawing/2014/main" id="{E436EBE6-31F4-4CEC-855B-DBB24EEEF6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grada datuma 2">
            <a:extLst>
              <a:ext uri="{FF2B5EF4-FFF2-40B4-BE49-F238E27FC236}">
                <a16:creationId xmlns:a16="http://schemas.microsoft.com/office/drawing/2014/main" id="{09937E63-6501-4B83-9FDD-68B831EA41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E211149-B45D-4812-8056-C0B219E54493}" type="datetimeFigureOut">
              <a:rPr lang="sl-SI"/>
              <a:pPr>
                <a:defRPr/>
              </a:pPr>
              <a:t>18. 09. 2020</a:t>
            </a:fld>
            <a:endParaRPr lang="sl-SI"/>
          </a:p>
        </p:txBody>
      </p:sp>
      <p:sp>
        <p:nvSpPr>
          <p:cNvPr id="4" name="Ograda noge 3">
            <a:extLst>
              <a:ext uri="{FF2B5EF4-FFF2-40B4-BE49-F238E27FC236}">
                <a16:creationId xmlns:a16="http://schemas.microsoft.com/office/drawing/2014/main" id="{F7744EC0-56BD-423E-B3F3-F664455808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4">
            <a:extLst>
              <a:ext uri="{FF2B5EF4-FFF2-40B4-BE49-F238E27FC236}">
                <a16:creationId xmlns:a16="http://schemas.microsoft.com/office/drawing/2014/main" id="{7710849F-7228-43C0-BB53-CC64CC5B82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E13DF89-D996-4E46-A09B-9A84FDF02884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9795B13-DE92-447C-A957-E0A7109CBE4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12D4EA6B-B321-4B77-B463-48C165F6D8A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16DC41CA-EE5B-4DBA-93BA-0A40C72D779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66A51C10-C61C-4248-BB3C-691714B8AC9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Kliknite, če želite urediti sloge besedila matrice</a:t>
            </a:r>
          </a:p>
          <a:p>
            <a:pPr lvl="1"/>
            <a:r>
              <a:rPr lang="en-GB" noProof="0"/>
              <a:t>Druga raven</a:t>
            </a:r>
          </a:p>
          <a:p>
            <a:pPr lvl="2"/>
            <a:r>
              <a:rPr lang="en-GB" noProof="0"/>
              <a:t>Tretja raven</a:t>
            </a:r>
          </a:p>
          <a:p>
            <a:pPr lvl="3"/>
            <a:r>
              <a:rPr lang="en-GB" noProof="0"/>
              <a:t>Četrta raven</a:t>
            </a:r>
          </a:p>
          <a:p>
            <a:pPr lvl="4"/>
            <a:r>
              <a:rPr lang="en-GB" noProof="0"/>
              <a:t>Peta raven</a:t>
            </a:r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1DD834D1-DE82-4F02-8309-13E0E67C541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5" name="Rectangle 7">
            <a:extLst>
              <a:ext uri="{FF2B5EF4-FFF2-40B4-BE49-F238E27FC236}">
                <a16:creationId xmlns:a16="http://schemas.microsoft.com/office/drawing/2014/main" id="{AF9A2802-448E-4019-A221-FE27FC9D0E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2D895A6-2481-4791-9AD5-00D0938C56F9}" type="slidenum">
              <a:rPr lang="en-GB" altLang="sl-SI"/>
              <a:pPr/>
              <a:t>‹#›</a:t>
            </a:fld>
            <a:endParaRPr lang="en-GB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021_si10-cgp-prirocnik-mp_belezka">
            <a:extLst>
              <a:ext uri="{FF2B5EF4-FFF2-40B4-BE49-F238E27FC236}">
                <a16:creationId xmlns:a16="http://schemas.microsoft.com/office/drawing/2014/main" id="{3048C5FB-DAD1-4023-944B-54608EC792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9388"/>
            <a:ext cx="9144000" cy="540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5">
            <a:extLst>
              <a:ext uri="{FF2B5EF4-FFF2-40B4-BE49-F238E27FC236}">
                <a16:creationId xmlns:a16="http://schemas.microsoft.com/office/drawing/2014/main" id="{1A44A6FB-6E4B-47C4-9675-12B732CDA9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423988"/>
            <a:ext cx="9144000" cy="54340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006699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sl-SI" altLang="sl-SI"/>
          </a:p>
        </p:txBody>
      </p:sp>
      <p:sp>
        <p:nvSpPr>
          <p:cNvPr id="6" name="Line 35">
            <a:extLst>
              <a:ext uri="{FF2B5EF4-FFF2-40B4-BE49-F238E27FC236}">
                <a16:creationId xmlns:a16="http://schemas.microsoft.com/office/drawing/2014/main" id="{A7DBE1E8-7FC1-4ABB-AC26-022C0FB6CE0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1412875"/>
            <a:ext cx="9144000" cy="0"/>
          </a:xfrm>
          <a:prstGeom prst="line">
            <a:avLst/>
          </a:prstGeom>
          <a:noFill/>
          <a:ln w="31750">
            <a:solidFill>
              <a:srgbClr val="007FB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pic>
        <p:nvPicPr>
          <p:cNvPr id="7" name="Picture 20" descr="0231">
            <a:extLst>
              <a:ext uri="{FF2B5EF4-FFF2-40B4-BE49-F238E27FC236}">
                <a16:creationId xmlns:a16="http://schemas.microsoft.com/office/drawing/2014/main" id="{81D1D7BB-45FD-459F-976D-06D7D64490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79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lika 23">
            <a:extLst>
              <a:ext uri="{FF2B5EF4-FFF2-40B4-BE49-F238E27FC236}">
                <a16:creationId xmlns:a16="http://schemas.microsoft.com/office/drawing/2014/main" id="{8242DAB9-083A-43BD-A251-06E0C07FCC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163" y="444500"/>
            <a:ext cx="40005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avokotnik 14">
            <a:extLst>
              <a:ext uri="{FF2B5EF4-FFF2-40B4-BE49-F238E27FC236}">
                <a16:creationId xmlns:a16="http://schemas.microsoft.com/office/drawing/2014/main" id="{298C2370-D075-4C5A-B676-3A136ECAE8C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71550" y="995363"/>
            <a:ext cx="4895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800" rIns="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altLang="sl-SI" sz="1400" dirty="0">
                <a:latin typeface="Republika" pitchFamily="2" charset="-18"/>
              </a:rPr>
              <a:t>DIREKTORAT ZA PROSTOR, GRADITEV IN STANOVANJA</a:t>
            </a:r>
          </a:p>
        </p:txBody>
      </p:sp>
      <p:sp>
        <p:nvSpPr>
          <p:cNvPr id="11290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684213" y="2133600"/>
            <a:ext cx="7772400" cy="1470025"/>
          </a:xfrm>
        </p:spPr>
        <p:txBody>
          <a:bodyPr/>
          <a:lstStyle>
            <a:lvl1pPr algn="ctr">
              <a:defRPr sz="3600">
                <a:solidFill>
                  <a:srgbClr val="CC0066"/>
                </a:solidFill>
              </a:defRPr>
            </a:lvl1pPr>
          </a:lstStyle>
          <a:p>
            <a:pPr lvl="0"/>
            <a:r>
              <a:rPr lang="en-GB" noProof="0"/>
              <a:t>Kliknite, če želite urediti slog naslova matrice</a:t>
            </a:r>
          </a:p>
        </p:txBody>
      </p:sp>
      <p:sp>
        <p:nvSpPr>
          <p:cNvPr id="11294" name="Rectangle 30"/>
          <p:cNvSpPr>
            <a:spLocks noGrp="1" noChangeArrowheads="1"/>
          </p:cNvSpPr>
          <p:nvPr>
            <p:ph type="subTitle" idx="1"/>
          </p:nvPr>
        </p:nvSpPr>
        <p:spPr>
          <a:xfrm>
            <a:off x="1439863" y="4400550"/>
            <a:ext cx="6400800" cy="1211263"/>
          </a:xfrm>
        </p:spPr>
        <p:txBody>
          <a:bodyPr/>
          <a:lstStyle>
            <a:lvl1pPr marL="0" indent="0" algn="ctr">
              <a:buFont typeface="Arial" charset="0"/>
              <a:buNone/>
              <a:defRPr sz="2400" b="1">
                <a:solidFill>
                  <a:srgbClr val="003048"/>
                </a:solidFill>
              </a:defRPr>
            </a:lvl1pPr>
          </a:lstStyle>
          <a:p>
            <a:pPr lvl="0"/>
            <a:r>
              <a:rPr lang="en-GB" noProof="0"/>
              <a:t>Kliknite, če želite urediti slog podnaslova matrice</a:t>
            </a:r>
          </a:p>
        </p:txBody>
      </p:sp>
      <p:sp>
        <p:nvSpPr>
          <p:cNvPr id="10" name="Rectangle 27">
            <a:extLst>
              <a:ext uri="{FF2B5EF4-FFF2-40B4-BE49-F238E27FC236}">
                <a16:creationId xmlns:a16="http://schemas.microsoft.com/office/drawing/2014/main" id="{D61F2BFB-DF98-4C5A-9105-4CB50D3D9B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6381750"/>
            <a:ext cx="2133600" cy="476250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effectLst/>
                <a:latin typeface="Republika" panose="02000506040000020004" pitchFamily="2" charset="-1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FA248BB5-AF9D-4B79-8E3C-700390A61B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epublika" panose="02000506040000020004" pitchFamily="2" charset="-1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29">
            <a:extLst>
              <a:ext uri="{FF2B5EF4-FFF2-40B4-BE49-F238E27FC236}">
                <a16:creationId xmlns:a16="http://schemas.microsoft.com/office/drawing/2014/main" id="{6111FF1C-219F-47B7-9AB1-CDE2F81A30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1613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1DF55BE-00DE-47F1-AC86-AC730C9C8347}" type="slidenum">
              <a:rPr lang="en-GB" altLang="sl-SI"/>
              <a:pPr/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814564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8ED69DD3-2EA1-49A3-945E-9FE53531D3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29D2CC6D-815C-422C-93DE-018EAA8D09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EFF6A293-9587-4703-90C9-2893324AC9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E22118-6D52-46A0-BF15-3438F24B32A0}" type="slidenum">
              <a:rPr lang="en-GB" altLang="sl-SI"/>
              <a:pPr/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236827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715125" y="296863"/>
            <a:ext cx="2105025" cy="6084887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395288" y="296863"/>
            <a:ext cx="6167437" cy="6084887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070651C5-E5F7-47A5-89BD-C4BC045086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81E0E445-86B4-458D-A1BE-6A106990B8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9E8E4CE5-290C-41C6-86BA-13CE390B03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D4B72E-8656-4983-89C8-B9360653F954}" type="slidenum">
              <a:rPr lang="en-GB" altLang="sl-SI"/>
              <a:pPr/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987320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FD2D979C-2651-4229-9919-69E1189308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FF4E3490-2617-4E57-8B70-6CEF0FC3AE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79728D68-3458-4402-A228-52A1E9BD2B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516380-4747-4E47-A949-E555D1254985}" type="slidenum">
              <a:rPr lang="en-GB" altLang="sl-SI"/>
              <a:pPr/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991364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2006E94C-2D75-4ABF-B95A-F62032E749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A38A3877-F9D4-4C94-A4B9-7D2EEB5993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4B269FDD-FC97-4272-AAF0-E3873D8647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E6DCCF-5881-4890-842F-0D1A0DB260C0}" type="slidenum">
              <a:rPr lang="en-GB" altLang="sl-SI"/>
              <a:pPr/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1613328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395288" y="1592263"/>
            <a:ext cx="4135437" cy="47894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83125" y="1592263"/>
            <a:ext cx="4137025" cy="47894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C224DEFD-8DB9-41A9-8668-8BAC52C45A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0CBDF3A9-804A-48B8-923B-1A136E6158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3186FFF-9C3D-4B74-8588-06E4805825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A2E2CD-D342-4DAF-8923-87C234FEFB3E}" type="slidenum">
              <a:rPr lang="en-GB" altLang="sl-SI"/>
              <a:pPr/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260096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EBB0803-EF36-4F1D-8B25-10E6E3ED44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F2EDD6EC-0033-40E2-BFC5-4F406FFBBE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68E24EE9-E397-46D5-B8AA-1286DDFEA9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E95900-4925-4A7B-A6F4-354A034A4A3E}" type="slidenum">
              <a:rPr lang="en-GB" altLang="sl-SI"/>
              <a:pPr/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219445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5C94BEEB-6D06-4046-9CD8-D8FDCF41C7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67C70762-BB96-44CE-A188-5CB81D22E5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3C3A0AF2-5DDE-480F-99DA-6A4E8ED8D5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51BEA2-8A93-47C2-B797-D3E16DC68359}" type="slidenum">
              <a:rPr lang="en-GB" altLang="sl-SI"/>
              <a:pPr/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64467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51AA2945-356A-4B05-9966-E7DC48D3F6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A68DCEE4-E4F2-4E1A-891B-8946B5BD31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A67AF540-A812-475D-A835-FA43132382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05A7C4-1876-480A-89BB-B3549A44B3E4}" type="slidenum">
              <a:rPr lang="en-GB" altLang="sl-SI"/>
              <a:pPr/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465101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A2D090C2-9F89-46E2-B774-C53E4251FB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1A267441-EB51-4547-B6CA-AC75888B92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08F921-E5CA-47D4-8012-DD782016F6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BDF3FD-77A9-448A-86C9-900C651676C1}" type="slidenum">
              <a:rPr lang="en-GB" altLang="sl-SI"/>
              <a:pPr/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952428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58BC2FA4-3334-4C5C-B133-F677ECD490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6DE20486-B01D-46E3-8722-6E76C3C653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631990D0-7E09-45F8-BCAB-BA723035C1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C15E87-C81A-40DB-92F8-319306187723}" type="slidenum">
              <a:rPr lang="en-GB" altLang="sl-SI"/>
              <a:pPr/>
              <a:t>‹#›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958981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6886CD0-43FC-4898-A235-F831225A52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296863"/>
            <a:ext cx="84248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Kliknite, če želite urediti slog naslova matrice</a:t>
            </a:r>
          </a:p>
        </p:txBody>
      </p:sp>
      <p:pic>
        <p:nvPicPr>
          <p:cNvPr id="1027" name="Picture 16" descr="022_si10-cgp-prirocnik-mp_namizni-koledar_Page_4">
            <a:extLst>
              <a:ext uri="{FF2B5EF4-FFF2-40B4-BE49-F238E27FC236}">
                <a16:creationId xmlns:a16="http://schemas.microsoft.com/office/drawing/2014/main" id="{B1BAD20D-8F33-484E-B1B3-F69221E1FF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5038725"/>
            <a:ext cx="9144001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7">
            <a:extLst>
              <a:ext uri="{FF2B5EF4-FFF2-40B4-BE49-F238E27FC236}">
                <a16:creationId xmlns:a16="http://schemas.microsoft.com/office/drawing/2014/main" id="{55B31A32-5941-4EC3-8CE1-6C97341F7FD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4976813"/>
            <a:ext cx="9145588" cy="18811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006699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sl-SI" altLang="sl-SI"/>
          </a:p>
        </p:txBody>
      </p:sp>
      <p:sp>
        <p:nvSpPr>
          <p:cNvPr id="10258" name="Rectangle 18">
            <a:extLst>
              <a:ext uri="{FF2B5EF4-FFF2-40B4-BE49-F238E27FC236}">
                <a16:creationId xmlns:a16="http://schemas.microsoft.com/office/drawing/2014/main" id="{213AE945-3BA2-47AF-B920-03465CB296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592263"/>
            <a:ext cx="8424862" cy="478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/>
              <a:t>Kliknite</a:t>
            </a:r>
            <a:r>
              <a:rPr lang="en-GB" dirty="0"/>
              <a:t>, </a:t>
            </a:r>
            <a:r>
              <a:rPr lang="en-GB" dirty="0" err="1"/>
              <a:t>če</a:t>
            </a:r>
            <a:r>
              <a:rPr lang="en-GB" dirty="0"/>
              <a:t> </a:t>
            </a:r>
            <a:r>
              <a:rPr lang="en-GB" dirty="0" err="1"/>
              <a:t>želite</a:t>
            </a:r>
            <a:r>
              <a:rPr lang="en-GB" dirty="0"/>
              <a:t> </a:t>
            </a:r>
            <a:r>
              <a:rPr lang="en-GB" dirty="0" err="1"/>
              <a:t>urediti</a:t>
            </a:r>
            <a:r>
              <a:rPr lang="en-GB" dirty="0"/>
              <a:t> </a:t>
            </a:r>
            <a:r>
              <a:rPr lang="en-GB" dirty="0" err="1"/>
              <a:t>sloge</a:t>
            </a:r>
            <a:r>
              <a:rPr lang="en-GB" dirty="0"/>
              <a:t> </a:t>
            </a:r>
            <a:r>
              <a:rPr lang="en-GB" dirty="0" err="1"/>
              <a:t>besedila</a:t>
            </a:r>
            <a:r>
              <a:rPr lang="en-GB" dirty="0"/>
              <a:t> </a:t>
            </a:r>
            <a:r>
              <a:rPr lang="en-GB" dirty="0" err="1"/>
              <a:t>matrice</a:t>
            </a:r>
            <a:endParaRPr lang="en-GB" dirty="0"/>
          </a:p>
          <a:p>
            <a:pPr lvl="1"/>
            <a:r>
              <a:rPr lang="en-GB" dirty="0" err="1"/>
              <a:t>Druga</a:t>
            </a:r>
            <a:r>
              <a:rPr lang="en-GB" dirty="0"/>
              <a:t> raven</a:t>
            </a:r>
          </a:p>
          <a:p>
            <a:pPr lvl="2"/>
            <a:r>
              <a:rPr lang="en-GB" dirty="0" err="1"/>
              <a:t>Tretja</a:t>
            </a:r>
            <a:r>
              <a:rPr lang="en-GB" dirty="0"/>
              <a:t> raven</a:t>
            </a:r>
          </a:p>
          <a:p>
            <a:pPr lvl="3"/>
            <a:r>
              <a:rPr lang="en-GB" dirty="0" err="1"/>
              <a:t>Četrta</a:t>
            </a:r>
            <a:r>
              <a:rPr lang="en-GB" dirty="0"/>
              <a:t> raven</a:t>
            </a:r>
          </a:p>
          <a:p>
            <a:pPr lvl="4"/>
            <a:r>
              <a:rPr lang="en-GB" dirty="0"/>
              <a:t>Peta raven</a:t>
            </a:r>
          </a:p>
        </p:txBody>
      </p:sp>
      <p:sp>
        <p:nvSpPr>
          <p:cNvPr id="10259" name="Rectangle 19">
            <a:extLst>
              <a:ext uri="{FF2B5EF4-FFF2-40B4-BE49-F238E27FC236}">
                <a16:creationId xmlns:a16="http://schemas.microsoft.com/office/drawing/2014/main" id="{6F252F9C-CDDE-483C-9F22-394D9675628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95288" y="6381750"/>
            <a:ext cx="367188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 b="1">
                <a:solidFill>
                  <a:srgbClr val="D6009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epublika" panose="02000506040000020004" pitchFamily="2" charset="-18"/>
              </a:defRPr>
            </a:lvl1pPr>
          </a:lstStyle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10260" name="Rectangle 20">
            <a:extLst>
              <a:ext uri="{FF2B5EF4-FFF2-40B4-BE49-F238E27FC236}">
                <a16:creationId xmlns:a16="http://schemas.microsoft.com/office/drawing/2014/main" id="{8A15EF87-B72F-4E1F-89A2-2B88BBE67E6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38175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Republika" panose="02000506040000020004" pitchFamily="2" charset="-1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61" name="Rectangle 21">
            <a:extLst>
              <a:ext uri="{FF2B5EF4-FFF2-40B4-BE49-F238E27FC236}">
                <a16:creationId xmlns:a16="http://schemas.microsoft.com/office/drawing/2014/main" id="{995C8D1F-8453-423A-9940-446203B054C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9607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D6009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epublika" pitchFamily="2" charset="-18"/>
              </a:defRPr>
            </a:lvl1pPr>
          </a:lstStyle>
          <a:p>
            <a:fld id="{2D2C52C1-5E6D-4DD1-8D48-B7ACC952E5B5}" type="slidenum">
              <a:rPr lang="en-GB" altLang="sl-SI"/>
              <a:pPr/>
              <a:t>‹#›</a:t>
            </a:fld>
            <a:endParaRPr lang="en-GB" altLang="sl-SI"/>
          </a:p>
        </p:txBody>
      </p:sp>
      <p:sp>
        <p:nvSpPr>
          <p:cNvPr id="1033" name="Line 26">
            <a:extLst>
              <a:ext uri="{FF2B5EF4-FFF2-40B4-BE49-F238E27FC236}">
                <a16:creationId xmlns:a16="http://schemas.microsoft.com/office/drawing/2014/main" id="{66A6D1EE-3316-4ECE-A313-EA701D8605C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1412875"/>
            <a:ext cx="9144000" cy="0"/>
          </a:xfrm>
          <a:prstGeom prst="line">
            <a:avLst/>
          </a:prstGeom>
          <a:noFill/>
          <a:ln w="31750">
            <a:solidFill>
              <a:srgbClr val="007FB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Font typeface="Arial" panose="020B0604020202020204" pitchFamily="34" charset="0"/>
        <a:buChar char="●"/>
        <a:defRPr sz="2200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Font typeface="Arial" panose="020B0604020202020204" pitchFamily="34" charset="0"/>
        <a:buChar char="–"/>
        <a:defRPr sz="2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Font typeface="Wingdings" panose="05000000000000000000" pitchFamily="2" charset="2"/>
        <a:buChar char="à"/>
        <a:defRPr sz="2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99CC"/>
        </a:buClr>
        <a:buFont typeface="Arial" panose="020B0604020202020204" pitchFamily="34" charset="0"/>
        <a:buChar char="●"/>
        <a:defRPr sz="2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99CC"/>
        </a:buClr>
        <a:buFont typeface="Arial" panose="020B0604020202020204" pitchFamily="34" charset="0"/>
        <a:buChar char="–"/>
        <a:defRPr sz="2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99CC"/>
        </a:buClr>
        <a:buFont typeface="Arial" charset="0"/>
        <a:buChar char="–"/>
        <a:defRPr sz="2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99CC"/>
        </a:buClr>
        <a:buFont typeface="Arial" charset="0"/>
        <a:buChar char="–"/>
        <a:defRPr sz="2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99CC"/>
        </a:buClr>
        <a:buFont typeface="Arial" charset="0"/>
        <a:buChar char="–"/>
        <a:defRPr sz="2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99CC"/>
        </a:buClr>
        <a:buFont typeface="Arial" charset="0"/>
        <a:buChar char="–"/>
        <a:defRPr sz="2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Osnutek </a:t>
            </a:r>
            <a:r>
              <a:rPr lang="sl-SI" dirty="0" err="1"/>
              <a:t>okoljskega</a:t>
            </a:r>
            <a:r>
              <a:rPr lang="sl-SI" dirty="0"/>
              <a:t> poročila za Pomorski prostorski načrt RS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Osnutek</a:t>
            </a:r>
          </a:p>
          <a:p>
            <a:r>
              <a:rPr lang="sl-SI" dirty="0"/>
              <a:t>Izola, 18.9. 2020</a:t>
            </a:r>
          </a:p>
        </p:txBody>
      </p:sp>
    </p:spTree>
    <p:extLst>
      <p:ext uri="{BB962C8B-B14F-4D97-AF65-F5344CB8AC3E}">
        <p14:creationId xmlns:p14="http://schemas.microsoft.com/office/powerpoint/2010/main" val="1014189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9C045F-83D8-4991-BBCF-3CAAD66F4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Dobro stanje morskega okolja/Ohranjeni hidrografski pogoji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27E7641-AE77-40C0-8519-A8272F629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povečani pritiski zaradi ureditve otoka pred Izolo</a:t>
            </a:r>
          </a:p>
          <a:p>
            <a:r>
              <a:rPr lang="sl-SI" dirty="0"/>
              <a:t>širitev v obale v morje pri </a:t>
            </a:r>
            <a:r>
              <a:rPr lang="sl-SI" dirty="0" err="1"/>
              <a:t>Žusterni</a:t>
            </a:r>
            <a:r>
              <a:rPr lang="sl-SI" dirty="0"/>
              <a:t> in Semedeli</a:t>
            </a:r>
          </a:p>
          <a:p>
            <a:r>
              <a:rPr lang="sl-SI" dirty="0"/>
              <a:t>premeščanja morskega sedimenta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DC5B726-2B98-47DD-A75D-BC924F38BD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1980" y="3333387"/>
            <a:ext cx="4572000" cy="32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25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F7699F2-B093-4186-9CBD-931C47016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08" y="512676"/>
            <a:ext cx="9433048" cy="781595"/>
          </a:xfrm>
        </p:spPr>
        <p:txBody>
          <a:bodyPr>
            <a:normAutofit fontScale="90000"/>
          </a:bodyPr>
          <a:lstStyle/>
          <a:p>
            <a:r>
              <a:rPr lang="sl-SI" dirty="0"/>
              <a:t>Dobro stanje morskega okolja/Zmanjšanje količin odpadkov in </a:t>
            </a:r>
            <a:r>
              <a:rPr lang="sl-SI" dirty="0" err="1"/>
              <a:t>mikroodpadkov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C492308-2DA3-4E9A-BF9C-E3D7B3514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64804"/>
            <a:ext cx="8065391" cy="2952328"/>
          </a:xfrm>
        </p:spPr>
        <p:txBody>
          <a:bodyPr/>
          <a:lstStyle/>
          <a:p>
            <a:r>
              <a:rPr lang="sl-SI" dirty="0"/>
              <a:t>Povečano nastajanje morskih odpadkov na obali, v morskem stolpcu in na morskem dnu kot posledica intenziviranja obstoječih rab morja in novih dopustnih prostorskih posegov v obalnem pasu</a:t>
            </a:r>
          </a:p>
          <a:p>
            <a:r>
              <a:rPr lang="sl-SI" dirty="0"/>
              <a:t>Povečanje količin morskih </a:t>
            </a:r>
            <a:r>
              <a:rPr lang="sl-SI" dirty="0" err="1"/>
              <a:t>mikroodpadkov</a:t>
            </a:r>
            <a:r>
              <a:rPr lang="sl-SI" dirty="0"/>
              <a:t> iz iztokov KČN zaradi povečanja števila obiskovalcev obale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A8E00D7-EF93-4E14-BFB1-F8FFB67EA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836" y="4005064"/>
            <a:ext cx="4693379" cy="26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79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A259169-0587-40F0-9845-5A0A01B8B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82" y="152636"/>
            <a:ext cx="8892836" cy="1143000"/>
          </a:xfrm>
        </p:spPr>
        <p:txBody>
          <a:bodyPr>
            <a:normAutofit fontScale="90000"/>
          </a:bodyPr>
          <a:lstStyle/>
          <a:p>
            <a:r>
              <a:rPr lang="sl-SI" dirty="0"/>
              <a:t>Dobro stanje morskega okolja/ Zmanjšan vnos impulznega in neprekinjenega nizkofrekvenčnega hrupa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CF51C36-35E7-4736-A940-CD1BB90F5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540" y="1592796"/>
            <a:ext cx="8065391" cy="2520280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Povečan prostorski in časovni obseg antropogenega impulznega in/ali kontinuiranega hrupa zaradi:</a:t>
            </a:r>
          </a:p>
          <a:p>
            <a:r>
              <a:rPr lang="sl-SI" dirty="0"/>
              <a:t>gradbenih posegov na obali</a:t>
            </a:r>
          </a:p>
          <a:p>
            <a:r>
              <a:rPr lang="sl-SI" dirty="0"/>
              <a:t>premeščanja morskega sedimenta</a:t>
            </a:r>
          </a:p>
          <a:p>
            <a:r>
              <a:rPr lang="sl-SI" dirty="0"/>
              <a:t>povečanja navtičnega turizma (kot posledica širjenja marin, pristanišč in priveznih mest) ter širitve območij </a:t>
            </a:r>
            <a:r>
              <a:rPr lang="sl-SI" dirty="0" err="1"/>
              <a:t>marikulture</a:t>
            </a: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892A484-32AD-4540-87F1-0CBD948FD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3" y="3956088"/>
            <a:ext cx="4356484" cy="28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70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B79AC34-F1DD-4E3D-9536-87ED2783E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Ohranjena naravovarstveno pomembna območja in naravne vrednote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DF8EC3F-D302-4060-8D10-DE435A8D2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Neposrednih vplivov ni.</a:t>
            </a:r>
          </a:p>
          <a:p>
            <a:r>
              <a:rPr lang="sl-SI" dirty="0"/>
              <a:t>Posredno so ogrožena varovana območja zaradi premeščanja morskega sedimenta, ki bi povzročilo odmiranje </a:t>
            </a:r>
            <a:r>
              <a:rPr lang="sl-SI" dirty="0" err="1"/>
              <a:t>pozejdonke</a:t>
            </a:r>
            <a:r>
              <a:rPr lang="sl-SI" dirty="0"/>
              <a:t>.</a:t>
            </a:r>
          </a:p>
          <a:p>
            <a:r>
              <a:rPr lang="sl-SI" dirty="0"/>
              <a:t>Pozitiven vpliv urejanja dnevnih privezov in širitve zavarovanih območij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02677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2F96AD-92E8-4FE4-A852-9A85909CB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Trajnostna raba voda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7D895B0-32A3-44CD-8502-C6DF66E24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Povečanje obsega rabe voda (pristanišča, sidrišča, gojenje rib in školjk, pitna voda – desalinizacija, toplotna energija – TČ,..) </a:t>
            </a:r>
          </a:p>
          <a:p>
            <a:endParaRPr lang="sl-SI" dirty="0"/>
          </a:p>
          <a:p>
            <a:r>
              <a:rPr lang="pt-BR" dirty="0"/>
              <a:t>Vplivi načrtovanih posegov na obstoječo rabo vode</a:t>
            </a:r>
            <a:r>
              <a:rPr lang="sl-SI" dirty="0"/>
              <a:t> (na rabo voda </a:t>
            </a:r>
            <a:r>
              <a:rPr lang="pl-PL" dirty="0"/>
              <a:t>za naravno kopališče z upravljavcem, na gojišča školjk)</a:t>
            </a: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DA6656D-2D2A-4F52-945A-23DFE8166B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25044"/>
            <a:ext cx="9144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79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C5F605-F379-4263-81B9-C4AA1D1E1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Preprečitev in obvladovanje nesreč na morju in na obali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F39426F-06BF-4919-AB4A-25F47DFF7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Načrtovanje dejavnosti s tveganjem za povzročitev nesreč: </a:t>
            </a:r>
          </a:p>
          <a:p>
            <a:pPr lvl="1"/>
            <a:r>
              <a:rPr lang="sl-SI" dirty="0"/>
              <a:t>Umeščanje dnevnih privezov</a:t>
            </a:r>
          </a:p>
          <a:p>
            <a:pPr lvl="1"/>
            <a:r>
              <a:rPr lang="sl-SI" dirty="0"/>
              <a:t>Urejanje površin za kopanje in obalne promenada pod klifi </a:t>
            </a:r>
          </a:p>
          <a:p>
            <a:pPr lvl="1"/>
            <a:r>
              <a:rPr lang="sl-SI" dirty="0"/>
              <a:t>Širitve pristanišč, marin in priveznih mest v neposredni bližini kopalnih voda</a:t>
            </a:r>
          </a:p>
          <a:p>
            <a:pPr lvl="1"/>
            <a:r>
              <a:rPr lang="sl-SI" dirty="0"/>
              <a:t>Tovorni pomorski promet kot posledica DPN Luke Koper, SEVESO obrati na Obali</a:t>
            </a:r>
          </a:p>
          <a:p>
            <a:pPr lvl="1"/>
            <a:endParaRPr lang="sl-SI" dirty="0"/>
          </a:p>
          <a:p>
            <a:pPr lvl="1"/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5FB5589-D1EF-41BC-AAC3-727E001EA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2EF51518-669B-416C-9BB8-87E0EC54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15</a:t>
            </a:fld>
            <a:endParaRPr lang="en-GB" altLang="sl-SI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7CEF4FA5-EE5B-4358-8D65-A0C102BDF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74" y="4365104"/>
            <a:ext cx="3287475" cy="219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79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37110C-BFD7-4677-933C-8106EA1D2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Zmanjšana onesnaženost zraka in obremenitev s hrupom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38AB05E-BA9E-4A92-8279-9512E2503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69" y="1556792"/>
            <a:ext cx="8424862" cy="4789487"/>
          </a:xfrm>
        </p:spPr>
        <p:txBody>
          <a:bodyPr>
            <a:normAutofit/>
          </a:bodyPr>
          <a:lstStyle/>
          <a:p>
            <a:r>
              <a:rPr lang="sl-SI" dirty="0"/>
              <a:t>Vpliv pomorskega prometa in navtičnega turizma ter urbanega razvoja na onesnaženje zraka in obremenjenost okolja s hrupom</a:t>
            </a:r>
          </a:p>
          <a:p>
            <a:r>
              <a:rPr lang="pl-PL" dirty="0"/>
              <a:t>Spodbujanje trajnostnih oblik prometa prometa (pomorski javni potniški promet, promenada)</a:t>
            </a:r>
            <a:endParaRPr lang="sl-SI" dirty="0"/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C532FEB-D7B4-486C-9C5A-A2BF6BEBC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780" y="3753036"/>
            <a:ext cx="3700404" cy="24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64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57E0F2-9EC8-4784-A01F-1E6663C14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Odlična kakovost kopalnih voda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FB9CED0-2278-4DC4-8D86-699F2FE59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Posegi v kopalne vode in njihovo vplivno in prispevno območje s potencialnim vplivom na kakovost kopalnih voda (širitve marin, pristanišč in priveznih mest, otok pri Izoli, premeščanje sedimenta, …)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04890F8-4B8E-490A-83F0-51C2550B6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113087"/>
            <a:ext cx="487680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99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A400D95-015F-4A3B-A99A-4AFA63F9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Zmanjšana poplavna in erozijska nevarnost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584567C-87BE-4BD1-BF00-B713C704B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Načrtovanje protipoplavnih in </a:t>
            </a:r>
            <a:r>
              <a:rPr lang="sl-SI" dirty="0" err="1"/>
              <a:t>protierozijskih</a:t>
            </a:r>
            <a:r>
              <a:rPr lang="sl-SI" dirty="0"/>
              <a:t> ukrepov</a:t>
            </a:r>
          </a:p>
          <a:p>
            <a:r>
              <a:rPr lang="sl-SI" dirty="0"/>
              <a:t>Posegi na poplavna območja, ki lahko povečajo poplavno nevarnost (objekti za potrebe </a:t>
            </a:r>
            <a:r>
              <a:rPr lang="sl-SI" dirty="0" err="1"/>
              <a:t>marikulture</a:t>
            </a:r>
            <a:r>
              <a:rPr lang="sl-SI" dirty="0"/>
              <a:t> in ribištva, otok pri Izoli, infrastruktura na obali, pristanišča)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6343E04-EF84-473D-AB98-1149C5401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3359916"/>
            <a:ext cx="595032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824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07D7029-4282-4617-8D15-A7A048D51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2636"/>
            <a:ext cx="8748712" cy="1143000"/>
          </a:xfrm>
        </p:spPr>
        <p:txBody>
          <a:bodyPr/>
          <a:lstStyle/>
          <a:p>
            <a:r>
              <a:rPr lang="sl-SI" dirty="0"/>
              <a:t>Zagotovljena oskrba prebivalcev s skladno in zdravstveno ustrezno pitno vodo v zadostnih količinah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3C5DF4-5FCE-4BA3-9452-AB530B868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Zagotavljanje alternativnih virov pitne vode na obali (dopuščanje desalinizacije)</a:t>
            </a:r>
          </a:p>
          <a:p>
            <a:r>
              <a:rPr lang="sl-SI" dirty="0"/>
              <a:t>Povečanje rabe pitne vode zaradi povečevanja števila obiskovalcev na obali (posredni vpliv)</a:t>
            </a:r>
          </a:p>
          <a:p>
            <a:r>
              <a:rPr lang="sl-SI" dirty="0"/>
              <a:t>Kumulativni vplivi (ogrožanje vodnega vira Rižana s strani železniškega prometa, nevarnost vdorov slane vode v vodonosni sistem črpališča Klariči)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91366CC-8E78-421F-9E0C-2802F47C3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8718C1EA-0DC7-4859-88F9-0A1921E90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19</a:t>
            </a:fld>
            <a:endParaRPr lang="en-GB" altLang="sl-SI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BE2FE6B1-9B31-4658-9B88-837A0E7ED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064" y="4280671"/>
            <a:ext cx="3597463" cy="239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70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D0DE9D-4917-41D0-8274-DD575D58B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Opozorilo o celovitosti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17BE8E7-9A0B-439E-8562-AFBADC3EC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592263"/>
            <a:ext cx="7957132" cy="4789487"/>
          </a:xfrm>
        </p:spPr>
        <p:txBody>
          <a:bodyPr/>
          <a:lstStyle/>
          <a:p>
            <a:r>
              <a:rPr lang="sl-SI" dirty="0"/>
              <a:t>Delovni osnutek </a:t>
            </a:r>
            <a:r>
              <a:rPr lang="sl-SI" dirty="0" err="1"/>
              <a:t>okoljskega</a:t>
            </a:r>
            <a:r>
              <a:rPr lang="sl-SI" dirty="0"/>
              <a:t> poročila</a:t>
            </a:r>
          </a:p>
          <a:p>
            <a:r>
              <a:rPr lang="sl-SI" dirty="0"/>
              <a:t>Zanj še ni izdano mnenje o ustreznosti s strani MOP, sektor za CPVO</a:t>
            </a:r>
          </a:p>
          <a:p>
            <a:r>
              <a:rPr lang="sl-SI" dirty="0"/>
              <a:t>Končno </a:t>
            </a:r>
            <a:r>
              <a:rPr lang="sl-SI" dirty="0" err="1"/>
              <a:t>okoljsko</a:t>
            </a:r>
            <a:r>
              <a:rPr lang="sl-SI" dirty="0"/>
              <a:t> poročilo bo predstavljeno na javni/h obravnavi/ah v času javne razgrnitve PPN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F24CB28-5B29-4688-B0F3-BC1C91AC5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161F2B6-DE70-4FCA-B981-2746D1474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2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21571493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FA34E1-88C6-4C03-A8D4-92186A651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259430"/>
            <a:ext cx="8424862" cy="1143000"/>
          </a:xfrm>
        </p:spPr>
        <p:txBody>
          <a:bodyPr>
            <a:normAutofit fontScale="90000"/>
          </a:bodyPr>
          <a:lstStyle/>
          <a:p>
            <a:r>
              <a:rPr lang="sl-SI" dirty="0"/>
              <a:t>Celostno ohranjanje kulturne dediščine/ </a:t>
            </a:r>
            <a:r>
              <a:rPr lang="sl-SI" sz="1600" dirty="0"/>
              <a:t>OHRANJANJE PRISTNOSTI IN CELOVITOSTI KULTURNE DEDIŠČINE TER POVEČANJE DRUŽBENEGA POMENA NEPREMIČNE IN Z NJO POVEZANE PREMIČNE TER NESNOVNE KULTURNE DEDIŠČINE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26D48C5-F1F0-41DD-B33F-9871CACFE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Izboljšanje poznavanja stanja morskega dna zaradi izvedbe raziskav</a:t>
            </a:r>
          </a:p>
          <a:p>
            <a:r>
              <a:rPr lang="sl-SI" dirty="0"/>
              <a:t>Vpliv na stanje enot kulturne dediščine zaradi dopustnih prostorskih posegov, rab in dejavnosti</a:t>
            </a:r>
          </a:p>
          <a:p>
            <a:r>
              <a:rPr lang="sl-SI" dirty="0"/>
              <a:t>Izboljšanje varstva registrirane podvodne dediščine</a:t>
            </a:r>
          </a:p>
          <a:p>
            <a:r>
              <a:rPr lang="sl-SI" dirty="0"/>
              <a:t>Izboljšanje možnosti za povečanje družbenega pomena kulturne dediščine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70C8706-024B-4AF1-9BC8-643CD2471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116415"/>
            <a:ext cx="3689460" cy="245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921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7C70D50-4CAF-4DFB-BA72-C96844551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88640"/>
            <a:ext cx="8065393" cy="997619"/>
          </a:xfrm>
        </p:spPr>
        <p:txBody>
          <a:bodyPr>
            <a:normAutofit fontScale="90000"/>
          </a:bodyPr>
          <a:lstStyle/>
          <a:p>
            <a:r>
              <a:rPr lang="sl-SI" dirty="0"/>
              <a:t>Celostno ohranjanje kulturne dediščine/ </a:t>
            </a:r>
            <a:r>
              <a:rPr lang="sl-SI" sz="1600" dirty="0"/>
              <a:t>OHRANJANJE ARHEOLOŠKIH OSTALIN« »OHRANJANJE ARHEOLOŠKIH OSTALIN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474F010-3EC1-42D4-B9EF-E9556814D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752" y="1592684"/>
            <a:ext cx="8065391" cy="3672632"/>
          </a:xfrm>
        </p:spPr>
        <p:txBody>
          <a:bodyPr/>
          <a:lstStyle/>
          <a:p>
            <a:r>
              <a:rPr lang="sl-SI" dirty="0"/>
              <a:t>Boljša raziskanost morskega dna </a:t>
            </a:r>
          </a:p>
          <a:p>
            <a:r>
              <a:rPr lang="sl-SI" dirty="0"/>
              <a:t>Degradacija morskega dna</a:t>
            </a:r>
          </a:p>
          <a:p>
            <a:r>
              <a:rPr lang="sl-SI" dirty="0"/>
              <a:t>Poseganje v območja še neodkritih ostalin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8FFF9E8-918B-49D7-9897-29BF169B0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4028" y="3969060"/>
            <a:ext cx="3419926" cy="227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54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9A8663-F343-42B3-B277-F85442980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70922"/>
            <a:ext cx="8424862" cy="1143000"/>
          </a:xfrm>
        </p:spPr>
        <p:txBody>
          <a:bodyPr/>
          <a:lstStyle/>
          <a:p>
            <a:r>
              <a:rPr lang="sl-SI" sz="2800" dirty="0"/>
              <a:t>Ohranjeno stanje krajinskih območij s prepoznavnimi značilnostmi na nacionalni ravni ter prepoznavnih in tipoloških značilnosti krajin</a:t>
            </a:r>
          </a:p>
        </p:txBody>
      </p:sp>
      <p:pic>
        <p:nvPicPr>
          <p:cNvPr id="7" name="Označba mesta vsebine 6">
            <a:extLst>
              <a:ext uri="{FF2B5EF4-FFF2-40B4-BE49-F238E27FC236}">
                <a16:creationId xmlns:a16="http://schemas.microsoft.com/office/drawing/2014/main" id="{1B94A59F-D42A-4F33-83DC-5EA979A67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6879" y="3638673"/>
            <a:ext cx="4285859" cy="2981202"/>
          </a:xfr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424DCCA-B712-4113-B126-54719C176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ECB6756-BF6F-4BEB-B05B-4D4834B6A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22</a:t>
            </a:fld>
            <a:endParaRPr lang="en-GB" altLang="sl-SI"/>
          </a:p>
        </p:txBody>
      </p:sp>
      <p:sp>
        <p:nvSpPr>
          <p:cNvPr id="12" name="Označba mesta vsebine 2">
            <a:extLst>
              <a:ext uri="{FF2B5EF4-FFF2-40B4-BE49-F238E27FC236}">
                <a16:creationId xmlns:a16="http://schemas.microsoft.com/office/drawing/2014/main" id="{467F5BD3-4778-464F-90C7-E15BD5354874}"/>
              </a:ext>
            </a:extLst>
          </p:cNvPr>
          <p:cNvSpPr txBox="1">
            <a:spLocks/>
          </p:cNvSpPr>
          <p:nvPr/>
        </p:nvSpPr>
        <p:spPr bwMode="auto">
          <a:xfrm>
            <a:off x="387876" y="1736812"/>
            <a:ext cx="8424862" cy="478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99"/>
              </a:buClr>
              <a:buFont typeface="Arial" panose="020B0604020202020204" pitchFamily="34" charset="0"/>
              <a:buChar char="●"/>
              <a:defRPr sz="220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99"/>
              </a:buClr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99"/>
              </a:buClr>
              <a:buFont typeface="Wingdings" panose="05000000000000000000" pitchFamily="2" charset="2"/>
              <a:buChar char="à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panose="020B0604020202020204" pitchFamily="34" charset="0"/>
              <a:buChar char="●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9pPr>
          </a:lstStyle>
          <a:p>
            <a:r>
              <a:rPr lang="sl-SI" kern="0" dirty="0"/>
              <a:t>Vpliv na prepoznavne značilnosti (otok v Izoli, infrastruktura za kopanje, pomoli, promenada,…)</a:t>
            </a:r>
          </a:p>
          <a:p>
            <a:r>
              <a:rPr lang="sl-SI" kern="0" dirty="0"/>
              <a:t>Zmanjšanje dolžine naravno ohranjene obale (določeni deli naravne obale izven ICZM pasu, pomoli za kopanje)</a:t>
            </a:r>
          </a:p>
        </p:txBody>
      </p:sp>
    </p:spTree>
    <p:extLst>
      <p:ext uri="{BB962C8B-B14F-4D97-AF65-F5344CB8AC3E}">
        <p14:creationId xmlns:p14="http://schemas.microsoft.com/office/powerpoint/2010/main" val="2668045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7ED7B1B-C434-4413-8409-907F37377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Omilitveni ukrepi, ki se nanašajo na več </a:t>
            </a:r>
            <a:r>
              <a:rPr lang="sl-SI" dirty="0" err="1"/>
              <a:t>okoljskih</a:t>
            </a:r>
            <a:r>
              <a:rPr lang="sl-SI" dirty="0"/>
              <a:t> ciljev – turistična infrastruktura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B8DD2E0-A569-4B5A-AFF0-A3D3852FA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69" y="1556792"/>
            <a:ext cx="8424862" cy="5149527"/>
          </a:xfrm>
        </p:spPr>
        <p:txBody>
          <a:bodyPr/>
          <a:lstStyle/>
          <a:p>
            <a:r>
              <a:rPr lang="sl-SI" dirty="0"/>
              <a:t>Študija nosilne sposobnosti obiskovalcev slovenske obale – za namen umestitve pomolov, infrastrukture za kopalce ter širitev pristanišč; predhodne arheološke raziskave</a:t>
            </a:r>
          </a:p>
          <a:p>
            <a:r>
              <a:rPr lang="sl-SI" dirty="0"/>
              <a:t>Akcijski načrt urejanja  turistične infrastrukture po posameznih EUP. Do s strani NUP potrjenega načrta se lahko površina pomolov in pristanišč v posameznem EUP poveča za do 5%.</a:t>
            </a:r>
          </a:p>
          <a:p>
            <a:r>
              <a:rPr lang="sl-SI" dirty="0"/>
              <a:t>V območjih naravne obale oz. na območjih ICZM naj se tovrstnih posegov ne načrtuje.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A3591FF-BF54-4B0C-B670-2AC299524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E964EB98-E382-4C38-BE41-3286D97B5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23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13039472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2D5240-578C-4E9A-AF4F-80BF3E1E7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Omilitveni ukrepi, ki se nanašajo na več </a:t>
            </a:r>
            <a:r>
              <a:rPr lang="sl-SI" dirty="0" err="1"/>
              <a:t>okoljskih</a:t>
            </a:r>
            <a:r>
              <a:rPr lang="sl-SI" dirty="0"/>
              <a:t> ciljev – otok in promenada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6F1AE13-0C70-4752-9861-F9679244C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Do priprave predloga PPN - študija variant, na podlagi katerih bo možno presoditi vpliv izvedbe otoka v EUP – 22 (</a:t>
            </a:r>
            <a:r>
              <a:rPr lang="sl-SI" dirty="0" err="1"/>
              <a:t>mobilnostni</a:t>
            </a:r>
            <a:r>
              <a:rPr lang="sl-SI" dirty="0"/>
              <a:t> načrt, predhodne arheološke raziskave, študija vidljivosti, vpliv na </a:t>
            </a:r>
            <a:r>
              <a:rPr lang="sv-SE" dirty="0"/>
              <a:t>na hidromorfološke in biološke lastnosti morja</a:t>
            </a:r>
            <a:r>
              <a:rPr lang="sl-SI" dirty="0"/>
              <a:t>). </a:t>
            </a:r>
          </a:p>
          <a:p>
            <a:r>
              <a:rPr lang="sl-SI" dirty="0"/>
              <a:t>Rezultatom študije se prilagodi Uredba o upravljanju kakovosti kopalnih voda (Uradni list RS, št. 25/08). </a:t>
            </a:r>
          </a:p>
          <a:p>
            <a:r>
              <a:rPr lang="sl-SI" dirty="0"/>
              <a:t>Študija variant za promenado, v skladu s pravnimi režimi, čim bolj po obstoječi poteh, za </a:t>
            </a:r>
            <a:r>
              <a:rPr lang="sl-SI" dirty="0" err="1"/>
              <a:t>nemotoriziran</a:t>
            </a:r>
            <a:r>
              <a:rPr lang="sl-SI" dirty="0"/>
              <a:t> promet, razsvetljava le v urbanih delih</a:t>
            </a:r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D36F0D8-3018-48B2-A119-5D54F25F2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429A607-F5E9-43C9-9CD1-745AC8608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24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207222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6A206A-D2D8-4C8D-9508-5BEA6054C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Omilitveni ukrepi, ki se nanašajo na več </a:t>
            </a:r>
            <a:r>
              <a:rPr lang="sl-SI" dirty="0" err="1"/>
              <a:t>okoljskih</a:t>
            </a:r>
            <a:r>
              <a:rPr lang="sl-SI" dirty="0"/>
              <a:t> ciljev – premeščanje sedimenta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8B4B3B7-67FD-4FC9-9C35-DF1DF35F3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Iz PPN naj se izloči lokacija premeščanja sedimenta ob meji.</a:t>
            </a:r>
          </a:p>
          <a:p>
            <a:r>
              <a:rPr lang="sl-SI" dirty="0"/>
              <a:t>Do predloga PPN se izdela študija variant območij za premeščanje morskega sedimenta (mulja).</a:t>
            </a:r>
          </a:p>
          <a:p>
            <a:r>
              <a:rPr lang="sl-SI" dirty="0"/>
              <a:t>V nadaljnjih fazah načrtovanja se izvedejo predhodne arheološke raziskave ter podrobnejše analize dejavnikov okolja, ki vplivajo na obseg in značaj vplivov izvedbe premeščanja sedimenta na okolje </a:t>
            </a:r>
          </a:p>
          <a:p>
            <a:r>
              <a:rPr lang="sl-SI" dirty="0"/>
              <a:t>Premeščanje sedimenta se na sprejemljivih lokacijah izvaja fazno (najprej na bolj primerni lokaciji). Glede na podrobnejše raziskave in ugotovljene </a:t>
            </a:r>
            <a:r>
              <a:rPr lang="sl-SI" dirty="0" err="1"/>
              <a:t>okoljske</a:t>
            </a:r>
            <a:r>
              <a:rPr lang="sl-SI" dirty="0"/>
              <a:t> omejitve se opredeli natančen časovni in lokacijski načrt izvajanja del ter potreben monitoring pred, med in po izvedbi premeščanja. </a:t>
            </a:r>
          </a:p>
          <a:p>
            <a:r>
              <a:rPr lang="sl-SI" dirty="0"/>
              <a:t>Ob ugotovljenih prekomernih vplivih – prekinitev posega</a:t>
            </a:r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65AF03E-B0BD-42D3-9387-8B2BF038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070808B4-6CF3-4F7B-87CE-A50BDEC4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25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1951371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1B37A9-26B6-49EA-903B-109A527C8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Omilitveni ukrepi</a:t>
            </a:r>
            <a:r>
              <a:rPr lang="sl-SI" dirty="0"/>
              <a:t> - varstvo morskega okolja</a:t>
            </a:r>
            <a:r>
              <a:rPr lang="fi-FI" dirty="0"/>
              <a:t> 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E48D55F-FADB-4833-8BF7-036D6B9AB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izvajanje temeljnih in dopolnilnih ukrepov iz Načrta upravljanja z morskim okoljem</a:t>
            </a:r>
          </a:p>
          <a:p>
            <a:r>
              <a:rPr lang="sl-SI" dirty="0"/>
              <a:t>v sklopu načrtovanja ureditev za obiskovalce poskrbeti tudi za ustrezno načrtovano infrastrukturo za zbiranje odpadkov ter za njeno upravljanje 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D30EFB7-E43D-4790-8289-26D114FBD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24CA5CB-1902-4276-8D88-4033071B5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26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12370204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4C83391-CC4C-470E-9F2D-404562656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Omilitveni ukrepi - preprečitev in obvladovanje nesreč na morju in na obali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4F919E2-27B3-499C-975A-582931F89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Izračun vplivnih območij SEVESO obratov na obali v skladu Uredbo o merilih za določitev najmanjše razdalje med obratom in območji, kjer se zadržuje večje število ljudi, ter infrastrukturo (Uradni list RS, št. 34/08)</a:t>
            </a:r>
          </a:p>
          <a:p>
            <a:r>
              <a:rPr lang="sl-SI" dirty="0"/>
              <a:t>opredeliti potrebo po določitvi lokacije za odlaganje onesnaženega materiala ob večji nesreči z naftnimi derivati na morju. Lokacije se določijo in </a:t>
            </a:r>
            <a:r>
              <a:rPr lang="sl-SI" dirty="0" err="1"/>
              <a:t>okoljsko</a:t>
            </a:r>
            <a:r>
              <a:rPr lang="sl-SI" dirty="0"/>
              <a:t> preverijo v prvi posodobitvi načrta zaščite in reševanja ob nesrečah na morju.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3BCBEA0-6553-481D-8B6E-D82D74150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A942739A-B797-43EE-82AE-7F7235932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27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6321161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67E2A5-DC69-4A03-9B33-473A18B29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Omilitveni ukrepi – varstvo kopalnih voda in pitne vode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D045BC-66DA-4C3B-B92D-5791FB409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Umeščanje izpustov cevovodov v območja kopalnih voda ali v njihovo neposredno bližino ni sprejemljivo.</a:t>
            </a:r>
          </a:p>
          <a:p>
            <a:r>
              <a:rPr lang="sl-SI" dirty="0"/>
              <a:t>Širitve pristanišč, marin in priveznih mest se ne umešča na območja kopalnih voda; varnostna distanco in oznake za kopalce o nevarnosti.</a:t>
            </a:r>
          </a:p>
          <a:p>
            <a:r>
              <a:rPr lang="pl-PL" dirty="0"/>
              <a:t>Kopalna infrastruktura ter obalna promenada naj se ne umeščata pod klife.</a:t>
            </a:r>
          </a:p>
          <a:p>
            <a:r>
              <a:rPr lang="pl-PL" dirty="0"/>
              <a:t>V PPN opozoriti na količinsko omejene vire pitne vode na obali, omejiti povečevanje števila obiskovalcev v poletni sezoni ali zagotoviti alternativni vir pitne vode za Obalo. Izboljšanje obvladovanja tveganj in preprečevanja nesreč z nevarnimi snovmi na vodovarstvenem območju glavnega vodnega vira za Obalo (Rižana). </a:t>
            </a:r>
          </a:p>
          <a:p>
            <a:endParaRPr lang="pl-PL" dirty="0"/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91D74E2-C676-4A89-80FC-1D4A8A89D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66E5B5D-3A60-40E2-8BA0-E0D306F4C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28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9429448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9B5689-E776-40FD-9191-62903C5BC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Omilitveni ukrepi – kulturna dediščina in krajina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74D06E2-B134-444A-A4F5-30F643416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EŠD v območju kočarjenja, se vriše v navtične karte; vzpostaviti mehanizem za spremljanje poškodb</a:t>
            </a:r>
          </a:p>
          <a:p>
            <a:r>
              <a:rPr lang="sl-SI" dirty="0"/>
              <a:t>V PPN se posodobi prikaz stanja prostora za kulturno dediščino</a:t>
            </a:r>
          </a:p>
          <a:p>
            <a:r>
              <a:rPr lang="sl-SI" dirty="0"/>
              <a:t>Med dopustne posege se v nekatere EUP z velikim potencialom doda prezentacija kulturne dediščine </a:t>
            </a:r>
          </a:p>
          <a:p>
            <a:r>
              <a:rPr lang="sl-SI" dirty="0"/>
              <a:t>V definiciji ploščadi za kopanje se opredeli dopustne gabarite, ki jih je skladno s PPN dovoljeno umeščati v prostor</a:t>
            </a:r>
          </a:p>
          <a:p>
            <a:r>
              <a:rPr lang="sl-SI" dirty="0"/>
              <a:t>Vključitev celotnega območja solin, KP Debeli Rtič ter območja nekdanjega rudnika premoga (Sečovlje – Rudnik, EŠD 28390), v ICZM pas</a:t>
            </a:r>
          </a:p>
          <a:p>
            <a:r>
              <a:rPr lang="sl-SI" dirty="0"/>
              <a:t>V delih slovenske obale, ki so v naravnem stanju, se umeščanja antropogenih struktur ne dovoljuje</a:t>
            </a:r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C0EFA2D-8521-43B3-971D-216B5199E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dirty="0"/>
              <a:t>Ministrstvo za okolje in prostor</a:t>
            </a:r>
          </a:p>
          <a:p>
            <a:pPr>
              <a:defRPr/>
            </a:pPr>
            <a:r>
              <a:rPr lang="sl-SI" dirty="0"/>
              <a:t>Direktorat za prostor, graditev in stanovanja</a:t>
            </a:r>
            <a:endParaRPr lang="en-GB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E0D1D4B3-302B-452E-BC7F-797E79FCF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29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95307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96DE8C-B624-4EE3-BCED-CDF9A1A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Vsebina </a:t>
            </a:r>
            <a:r>
              <a:rPr lang="sl-SI" dirty="0" err="1"/>
              <a:t>Okoljskega</a:t>
            </a:r>
            <a:r>
              <a:rPr lang="sl-SI" dirty="0"/>
              <a:t> poročila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AF104B5-AC20-458B-B232-B9C45AA87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Opis plana (PPN) </a:t>
            </a:r>
          </a:p>
          <a:p>
            <a:r>
              <a:rPr lang="sl-SI" dirty="0"/>
              <a:t>Stanje okolja</a:t>
            </a:r>
          </a:p>
          <a:p>
            <a:r>
              <a:rPr lang="sl-SI" dirty="0" err="1"/>
              <a:t>Vsebinjenje</a:t>
            </a:r>
            <a:r>
              <a:rPr lang="sl-SI" dirty="0"/>
              <a:t> in metodologija</a:t>
            </a:r>
          </a:p>
          <a:p>
            <a:pPr lvl="2"/>
            <a:r>
              <a:rPr lang="sl-SI" dirty="0"/>
              <a:t>Pričakovani pomembni vplivi plana</a:t>
            </a:r>
          </a:p>
          <a:p>
            <a:pPr lvl="2"/>
            <a:r>
              <a:rPr lang="sl-SI" dirty="0"/>
              <a:t>Odločitev glede nadaljnje presoje </a:t>
            </a:r>
            <a:r>
              <a:rPr lang="sl-SI" dirty="0" err="1"/>
              <a:t>okoljskih</a:t>
            </a:r>
            <a:r>
              <a:rPr lang="sl-SI" dirty="0"/>
              <a:t> vsebin</a:t>
            </a:r>
          </a:p>
          <a:p>
            <a:pPr lvl="2"/>
            <a:r>
              <a:rPr lang="sl-SI" dirty="0"/>
              <a:t>Predlog </a:t>
            </a:r>
            <a:r>
              <a:rPr lang="sl-SI" dirty="0" err="1"/>
              <a:t>okoljskih</a:t>
            </a:r>
            <a:r>
              <a:rPr lang="sl-SI" dirty="0"/>
              <a:t> ciljev</a:t>
            </a:r>
          </a:p>
          <a:p>
            <a:pPr lvl="2"/>
            <a:r>
              <a:rPr lang="sl-SI" dirty="0"/>
              <a:t>Metodologija, </a:t>
            </a:r>
            <a:r>
              <a:rPr lang="sl-SI" dirty="0" err="1"/>
              <a:t>okoljski</a:t>
            </a:r>
            <a:r>
              <a:rPr lang="sl-SI" dirty="0"/>
              <a:t> kazalci in merila vrednotenja</a:t>
            </a:r>
          </a:p>
          <a:p>
            <a:pPr marL="342900" lvl="2" indent="-342900">
              <a:buFont typeface="Arial" panose="020B0604020202020204" pitchFamily="34" charset="0"/>
              <a:buChar char="●"/>
            </a:pPr>
            <a:r>
              <a:rPr lang="sl-SI" dirty="0">
                <a:solidFill>
                  <a:srgbClr val="003366"/>
                </a:solidFill>
                <a:ea typeface="+mn-ea"/>
                <a:cs typeface="+mn-cs"/>
              </a:rPr>
              <a:t>Vrednotenje vplivov plana na </a:t>
            </a:r>
            <a:r>
              <a:rPr lang="sl-SI" dirty="0" err="1">
                <a:solidFill>
                  <a:srgbClr val="003366"/>
                </a:solidFill>
                <a:ea typeface="+mn-ea"/>
                <a:cs typeface="+mn-cs"/>
              </a:rPr>
              <a:t>okoljske</a:t>
            </a:r>
            <a:r>
              <a:rPr lang="sl-SI" dirty="0">
                <a:solidFill>
                  <a:srgbClr val="003366"/>
                </a:solidFill>
                <a:ea typeface="+mn-ea"/>
                <a:cs typeface="+mn-cs"/>
              </a:rPr>
              <a:t> cilje </a:t>
            </a:r>
          </a:p>
          <a:p>
            <a:pPr marL="342900" lvl="2" indent="-342900">
              <a:buFont typeface="Arial" panose="020B0604020202020204" pitchFamily="34" charset="0"/>
              <a:buChar char="●"/>
            </a:pPr>
            <a:r>
              <a:rPr lang="sl-SI" dirty="0">
                <a:solidFill>
                  <a:srgbClr val="003366"/>
                </a:solidFill>
                <a:ea typeface="+mn-ea"/>
                <a:cs typeface="+mn-cs"/>
              </a:rPr>
              <a:t>Alternative</a:t>
            </a:r>
          </a:p>
          <a:p>
            <a:pPr marL="342900" lvl="2" indent="-342900">
              <a:buFont typeface="Arial" panose="020B0604020202020204" pitchFamily="34" charset="0"/>
              <a:buChar char="●"/>
            </a:pPr>
            <a:r>
              <a:rPr lang="sl-SI" dirty="0">
                <a:solidFill>
                  <a:srgbClr val="003366"/>
                </a:solidFill>
                <a:ea typeface="+mn-ea"/>
                <a:cs typeface="+mn-cs"/>
              </a:rPr>
              <a:t>Omilitveni ukrepi</a:t>
            </a:r>
          </a:p>
          <a:p>
            <a:pPr marL="342900" lvl="2" indent="-342900">
              <a:buFont typeface="Arial" panose="020B0604020202020204" pitchFamily="34" charset="0"/>
              <a:buChar char="●"/>
            </a:pPr>
            <a:r>
              <a:rPr lang="sl-SI" dirty="0">
                <a:solidFill>
                  <a:srgbClr val="003366"/>
                </a:solidFill>
                <a:ea typeface="+mn-ea"/>
                <a:cs typeface="+mn-cs"/>
              </a:rPr>
              <a:t>Spremljanje stanja okolja</a:t>
            </a:r>
          </a:p>
          <a:p>
            <a:pPr lvl="2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339279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1216BD-C878-40D9-A90F-B73150EC4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32" y="152636"/>
            <a:ext cx="8208911" cy="1288303"/>
          </a:xfrm>
        </p:spPr>
        <p:txBody>
          <a:bodyPr>
            <a:normAutofit/>
          </a:bodyPr>
          <a:lstStyle/>
          <a:p>
            <a:r>
              <a:rPr lang="sl-SI" dirty="0"/>
              <a:t>Ocena vplivov na </a:t>
            </a:r>
            <a:r>
              <a:rPr lang="sl-SI" dirty="0" err="1"/>
              <a:t>okoljske</a:t>
            </a:r>
            <a:r>
              <a:rPr lang="sl-SI" dirty="0"/>
              <a:t> cilje</a:t>
            </a:r>
          </a:p>
        </p:txBody>
      </p:sp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844CDC5D-86C2-4F96-97A9-4BFD8346F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Vpliva ni mogoče oceniti (ocena X)</a:t>
            </a:r>
          </a:p>
          <a:p>
            <a:endParaRPr lang="sl-SI" dirty="0"/>
          </a:p>
          <a:p>
            <a:r>
              <a:rPr lang="sl-SI" dirty="0"/>
              <a:t>Izvedba študije variant za otok s podrobnejšimi podatki, ki bodo omogočali presojo ali izločitev otoka</a:t>
            </a:r>
          </a:p>
          <a:p>
            <a:endParaRPr lang="sl-SI" dirty="0"/>
          </a:p>
          <a:p>
            <a:r>
              <a:rPr lang="sl-SI" dirty="0"/>
              <a:t>Nebistven vpliv zaradi izvedbe omilitvenih ukrepov (ocena C)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008533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D0BACA1-8344-45E6-96C2-916DBEEB4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Hvala za pozornost!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C90E4CE-F045-4EE7-9E66-D02D2F2F2211}"/>
              </a:ext>
            </a:extLst>
          </p:cNvPr>
          <p:cNvSpPr txBox="1">
            <a:spLocks/>
          </p:cNvSpPr>
          <p:nvPr/>
        </p:nvSpPr>
        <p:spPr>
          <a:xfrm>
            <a:off x="1078609" y="2276872"/>
            <a:ext cx="8065391" cy="3672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99"/>
              </a:buClr>
              <a:buFont typeface="Arial" panose="020B0604020202020204" pitchFamily="34" charset="0"/>
              <a:buChar char="●"/>
              <a:defRPr sz="220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99"/>
              </a:buClr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99"/>
              </a:buClr>
              <a:buFont typeface="Wingdings" panose="05000000000000000000" pitchFamily="2" charset="2"/>
              <a:buChar char="à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panose="020B0604020202020204" pitchFamily="34" charset="0"/>
              <a:buChar char="●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Arial" charset="0"/>
              <a:buChar char="–"/>
              <a:defRPr sz="2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9pPr>
          </a:lstStyle>
          <a:p>
            <a:pPr marL="0" indent="0">
              <a:buNone/>
            </a:pPr>
            <a:endParaRPr lang="sl-SI" kern="0" dirty="0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8076159B-F920-4CB6-A3FD-84F7053985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9790" y="1570335"/>
            <a:ext cx="6372386" cy="3417077"/>
          </a:xfrm>
          <a:prstGeom prst="snip1Rect">
            <a:avLst>
              <a:gd name="adj" fmla="val 35"/>
            </a:avLst>
          </a:prstGeom>
        </p:spPr>
      </p:pic>
      <p:sp>
        <p:nvSpPr>
          <p:cNvPr id="12" name="Pravokotnik 11">
            <a:extLst>
              <a:ext uri="{FF2B5EF4-FFF2-40B4-BE49-F238E27FC236}">
                <a16:creationId xmlns:a16="http://schemas.microsoft.com/office/drawing/2014/main" id="{03F19488-6090-4E7E-B084-189B1CCA2A4A}"/>
              </a:ext>
            </a:extLst>
          </p:cNvPr>
          <p:cNvSpPr/>
          <p:nvPr/>
        </p:nvSpPr>
        <p:spPr>
          <a:xfrm>
            <a:off x="1961617" y="1570335"/>
            <a:ext cx="1476164" cy="14130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1705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3725909-0F9F-4171-A552-F5ABDA9A8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Stanje okolja - poudarki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4C2FA0C-F8FD-4908-A020-57591AFCC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Slabo stanje za deskriptorje oz. posamezna merila morskega okolja-tujerodne vrste, </a:t>
            </a:r>
            <a:r>
              <a:rPr lang="sl-SI" dirty="0" err="1"/>
              <a:t>konc</a:t>
            </a:r>
            <a:r>
              <a:rPr lang="sl-SI" dirty="0"/>
              <a:t>. onesnaževal, morski odpadki</a:t>
            </a:r>
          </a:p>
          <a:p>
            <a:r>
              <a:rPr lang="sl-SI" dirty="0"/>
              <a:t>Veliko deskriptorjev brez ocene stanja</a:t>
            </a:r>
          </a:p>
          <a:p>
            <a:r>
              <a:rPr lang="sl-SI" dirty="0"/>
              <a:t>Prisotnost območij z varovalnim pravnim režimom (območja varstva in varovanja narave, varstvo kulturne dediščine, vodna dovoljenja za rabo voda, kopalne vode)</a:t>
            </a:r>
          </a:p>
          <a:p>
            <a:r>
              <a:rPr lang="sl-SI" dirty="0"/>
              <a:t>Poplavna območja, naraščanje gladine morja</a:t>
            </a:r>
          </a:p>
          <a:p>
            <a:r>
              <a:rPr lang="sl-SI" dirty="0"/>
              <a:t>Kakovost in ustreznost pitne vode dobra, omejene količine v poletnem času</a:t>
            </a:r>
          </a:p>
          <a:p>
            <a:r>
              <a:rPr lang="sl-SI" dirty="0"/>
              <a:t>Izjemno onesnaženje z ozonom</a:t>
            </a:r>
          </a:p>
          <a:p>
            <a:r>
              <a:rPr lang="sl-SI" dirty="0"/>
              <a:t>Hrup kot posledica prometa</a:t>
            </a:r>
          </a:p>
          <a:p>
            <a:r>
              <a:rPr lang="sl-SI" dirty="0"/>
              <a:t>Območja večjega tveganja za okolje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38EC437-F7E1-4C85-86C8-E5C45A8DE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Ministrstvo za okolje in prostor</a:t>
            </a:r>
          </a:p>
          <a:p>
            <a:pPr>
              <a:defRPr/>
            </a:pPr>
            <a:r>
              <a:rPr lang="sl-SI"/>
              <a:t>Direktorat za prostor, graditev in stanovanja</a:t>
            </a:r>
            <a:endParaRPr lang="en-GB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25459823-F58C-4618-913A-C4BDD7556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6380-4747-4E47-A949-E555D1254985}" type="slidenum">
              <a:rPr lang="en-GB" altLang="sl-SI" smtClean="0"/>
              <a:pPr/>
              <a:t>4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2863886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>
            <a:extLst>
              <a:ext uri="{FF2B5EF4-FFF2-40B4-BE49-F238E27FC236}">
                <a16:creationId xmlns:a16="http://schemas.microsoft.com/office/drawing/2014/main" id="{5C79C04B-2D68-45B8-8BF8-A6469292E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2" y="373657"/>
            <a:ext cx="8065393" cy="997619"/>
          </a:xfrm>
        </p:spPr>
        <p:txBody>
          <a:bodyPr/>
          <a:lstStyle/>
          <a:p>
            <a:r>
              <a:rPr lang="sl-SI" dirty="0" err="1"/>
              <a:t>Okoljski</a:t>
            </a:r>
            <a:r>
              <a:rPr lang="sl-SI" dirty="0"/>
              <a:t> cilji in podcilji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DB105183-05C3-4890-AEDA-6DF2B9E6B8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369191"/>
              </p:ext>
            </p:extLst>
          </p:nvPr>
        </p:nvGraphicFramePr>
        <p:xfrm>
          <a:off x="202322" y="1238865"/>
          <a:ext cx="8743252" cy="5245478"/>
        </p:xfrm>
        <a:graphic>
          <a:graphicData uri="http://schemas.openxmlformats.org/drawingml/2006/table">
            <a:tbl>
              <a:tblPr firstRow="1" firstCol="1" bandRow="1"/>
              <a:tblGrid>
                <a:gridCol w="4782813">
                  <a:extLst>
                    <a:ext uri="{9D8B030D-6E8A-4147-A177-3AD203B41FA5}">
                      <a16:colId xmlns:a16="http://schemas.microsoft.com/office/drawing/2014/main" val="3360570613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26417420"/>
                    </a:ext>
                  </a:extLst>
                </a:gridCol>
              </a:tblGrid>
              <a:tr h="180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cap="all" dirty="0" err="1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Okoljski</a:t>
                      </a:r>
                      <a:r>
                        <a:rPr lang="sl-SI" sz="1200" cap="all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cilji</a:t>
                      </a:r>
                      <a:endParaRPr lang="sl-SI" sz="12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cap="all" dirty="0" err="1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Okoljski</a:t>
                      </a:r>
                      <a:r>
                        <a:rPr lang="sl-SI" sz="1200" cap="all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podcilji</a:t>
                      </a:r>
                      <a:endParaRPr lang="sl-SI" sz="12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152100"/>
                  </a:ext>
                </a:extLst>
              </a:tr>
              <a:tr h="162195">
                <a:tc row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Dobro stanje morskega okolja</a:t>
                      </a:r>
                      <a:endParaRPr lang="sl-SI" sz="12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Ohranjena biotska raznovrstnost v morskem okolju</a:t>
                      </a: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6681298"/>
                  </a:ext>
                </a:extLst>
              </a:tr>
              <a:tr h="16219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Ohranjena neoporečnost morskega dna</a:t>
                      </a:r>
                    </a:p>
                  </a:txBody>
                  <a:tcPr marL="61539" marR="61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0832008"/>
                  </a:ext>
                </a:extLst>
              </a:tr>
              <a:tr h="16219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Majhen vpliv tujerodnih vrst v morskem okolju</a:t>
                      </a:r>
                    </a:p>
                  </a:txBody>
                  <a:tcPr marL="61539" marR="61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697299"/>
                  </a:ext>
                </a:extLst>
              </a:tr>
              <a:tr h="16219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Omejeno onesnaženje s hranili v morskem</a:t>
                      </a:r>
                    </a:p>
                  </a:txBody>
                  <a:tcPr marL="61539" marR="61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600971"/>
                  </a:ext>
                </a:extLst>
              </a:tr>
              <a:tr h="16219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Ohranjeni hidrografski pogoji </a:t>
                      </a: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927793"/>
                  </a:ext>
                </a:extLst>
              </a:tr>
              <a:tr h="517009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Zmanjšanje količin odpadkov in </a:t>
                      </a:r>
                      <a:r>
                        <a:rPr lang="sl-SI" sz="1200" dirty="0" err="1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mikroodpadkov</a:t>
                      </a: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 obali, v površinskem sloju vodnega stolpca in na morskem dnu </a:t>
                      </a: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0980563"/>
                  </a:ext>
                </a:extLst>
              </a:tr>
              <a:tr h="339601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Zmanjšan vnos impulznega in neprekinjenega nizkofrekvenčnega hrupa</a:t>
                      </a: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4136728"/>
                  </a:ext>
                </a:extLst>
              </a:tr>
              <a:tr h="339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Ohranjena naravovarstveno pomembna območja in naravne vrednote</a:t>
                      </a: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endParaRPr lang="sl-SI" sz="12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01551"/>
                  </a:ext>
                </a:extLst>
              </a:tr>
              <a:tr h="162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>
                          <a:effectLst/>
                          <a:latin typeface="Segoe UI Semilight" panose="020B0402040204020203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Trajnostna raba voda</a:t>
                      </a:r>
                      <a:endParaRPr lang="sl-SI" sz="12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endParaRPr lang="sl-SI" sz="12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764117"/>
                  </a:ext>
                </a:extLst>
              </a:tr>
              <a:tr h="162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>
                          <a:effectLst/>
                          <a:latin typeface="Segoe UI Semilight" panose="020B0402040204020203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Preprečitev in obvladovanje nesreč na morju in na obali</a:t>
                      </a:r>
                      <a:endParaRPr lang="sl-SI" sz="12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endParaRPr lang="sl-SI" sz="12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66900"/>
                  </a:ext>
                </a:extLst>
              </a:tr>
              <a:tr h="339601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Dobro zdravje ljudi in kakovost bivanja</a:t>
                      </a:r>
                      <a:endParaRPr lang="sl-SI" sz="12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Zmanjšanje onesnaženosti zraka in obremenitev s hrupom </a:t>
                      </a:r>
                      <a:endParaRPr lang="sl-SI" sz="12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414983"/>
                  </a:ext>
                </a:extLst>
              </a:tr>
              <a:tr h="16219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Odlična kakovost kopalnih voda</a:t>
                      </a:r>
                      <a:endParaRPr lang="sl-SI" sz="12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605472"/>
                  </a:ext>
                </a:extLst>
              </a:tr>
              <a:tr h="16219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Zmanjšana poplavna in erozijska nevarnost</a:t>
                      </a: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201089"/>
                  </a:ext>
                </a:extLst>
              </a:tr>
              <a:tr h="339601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Zagotovljena oskrba prebivalcev s skladno in zdravstveno ustrezno pitno vodo v zadostnih količinah</a:t>
                      </a: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379245"/>
                  </a:ext>
                </a:extLst>
              </a:tr>
              <a:tr h="51700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Celostno ohranjanje kulturne dediščine</a:t>
                      </a: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Ohranjanje pristnosti in celovitosti kulturne dediščine ter povečanje družbenega pomena nepremične in z njo povezane premične ter nesnovne kulturne dediščine</a:t>
                      </a: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38477"/>
                  </a:ext>
                </a:extLst>
              </a:tr>
              <a:tr h="162195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Ohranjanje arheoloških najdišč in arheoloških ostalin</a:t>
                      </a: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5869420"/>
                  </a:ext>
                </a:extLst>
              </a:tr>
              <a:tr h="5170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Ohranjeno stanje krajinskih območij s prepoznavnimi značilnostmi na nacionalni ravni ter prepoznavnih in tipoloških značilnosti krajin</a:t>
                      </a: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l-SI" sz="1200" dirty="0">
                          <a:effectLst/>
                          <a:latin typeface="Segoe UI Semilight" panose="020B0402040204020203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endParaRPr lang="sl-SI" sz="12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39" marR="61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3140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1612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403127-6545-499A-A396-34543C728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Dobro stanje morskega okolja / </a:t>
            </a:r>
            <a:r>
              <a:rPr lang="sv-SE" dirty="0"/>
              <a:t>Ohranjena biotska raznovrstnost v morskem okolju</a:t>
            </a:r>
            <a:endParaRPr lang="sl-SI" dirty="0"/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4B624788-2AA8-4C89-A07E-4096E76433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199" y="3068960"/>
            <a:ext cx="3850951" cy="2906184"/>
          </a:xfr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CE7C0818-5287-4AA4-9C33-11705BF5EB0E}"/>
              </a:ext>
            </a:extLst>
          </p:cNvPr>
          <p:cNvSpPr txBox="1"/>
          <p:nvPr/>
        </p:nvSpPr>
        <p:spPr>
          <a:xfrm>
            <a:off x="611560" y="1952836"/>
            <a:ext cx="42484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Najbolj problematična je ureditev otoka pred Izolo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Na podmorske travnike lahko vpliva tudi premeščanje morskega sedimenta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Pritiske na biotsko raznovrstnost zmanjšujeta predvideno povečanje zavarovanih območij in ureditev dnevnih privezov. </a:t>
            </a:r>
          </a:p>
        </p:txBody>
      </p:sp>
    </p:spTree>
    <p:extLst>
      <p:ext uri="{BB962C8B-B14F-4D97-AF65-F5344CB8AC3E}">
        <p14:creationId xmlns:p14="http://schemas.microsoft.com/office/powerpoint/2010/main" val="3114246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59452B-1D2D-44FE-816C-993DE95B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Dobro stanje morskega okolja/Ohranjena neoporečnost morskega dna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7A47F27-90E1-4FCB-9F89-FCF8E45BA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r>
              <a:rPr lang="sl-SI" dirty="0"/>
              <a:t>Že zaradi potrebnih površin je največja previdnost je potrebna pri ugotavljanju vpliva premeščanja morskega sedimenta.</a:t>
            </a:r>
          </a:p>
          <a:p>
            <a:r>
              <a:rPr lang="sl-SI" dirty="0"/>
              <a:t>Otok pri Izoli bi potencialno lahko vplival 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4CA4C00-CEDF-4E8B-B26D-4DA98DB4B2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5956" y="3140968"/>
            <a:ext cx="4788024" cy="359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54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7B2139-8801-46A8-AAEC-63AA0ED3B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Dobro stanje morskega okolja/Majhen vpliv tujerodnih vrst v morskem okolju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F476A15-214B-4144-BA49-9A84D501E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PPN predvideva ureditve, ki lahko prestavljajo substrat tujerodnim morskim organizmom (ureditev otoka v Izoli, širitve marin, urejanje obale, pomolov in ploščadi za kopanje, novi dnevni in komunalni privezi, ureditve infrastrukture za vodne športe, postavitev podvodnih vertikalnih struktur). </a:t>
            </a:r>
          </a:p>
          <a:p>
            <a:r>
              <a:rPr lang="sl-SI" dirty="0"/>
              <a:t>Pri povečanju obsega </a:t>
            </a:r>
            <a:r>
              <a:rPr lang="sl-SI" dirty="0" err="1"/>
              <a:t>Marikulture</a:t>
            </a:r>
            <a:r>
              <a:rPr lang="sl-SI" dirty="0"/>
              <a:t> so predvideni ukrepi spremljanja tujerodnih morskih organizmov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373AC7F-EBBF-41F9-8712-90E1C5AD3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8204" y="4021060"/>
            <a:ext cx="2351360" cy="235136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058870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3BE21C-1068-4D74-A052-CBA1EA156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Dobro stanje morskega okolja/Omejeno onesnaženje s hranili v morskem okolju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60F0669-F6F4-48B3-A5EA-1F0B6729D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Potrebna sta pazljivost pri umeščanju cevovodov iz komunalnih čistilnih naprav</a:t>
            </a:r>
          </a:p>
          <a:p>
            <a:r>
              <a:rPr lang="sl-SI" dirty="0"/>
              <a:t>Povečan pritisk zaradi povečanja števila obiskovalcev na Obali.</a:t>
            </a:r>
          </a:p>
          <a:p>
            <a:r>
              <a:rPr lang="sl-SI" dirty="0"/>
              <a:t>Potrebno je vzpostaviti ločevanje komunalnih in meteornih voda.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E87DDC9-31D9-47B4-B698-7CBFEC234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7964" y="3406590"/>
            <a:ext cx="3971991" cy="297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55204"/>
      </p:ext>
    </p:extLst>
  </p:cSld>
  <p:clrMapOvr>
    <a:masterClrMapping/>
  </p:clrMapOvr>
</p:sld>
</file>

<file path=ppt/theme/theme1.xml><?xml version="1.0" encoding="utf-8"?>
<a:theme xmlns:a="http://schemas.openxmlformats.org/drawingml/2006/main" name="Načrt po meri">
  <a:themeElements>
    <a:clrScheme name="Načrt po mer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ačrt po mer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ačrt po mer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črt po mer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črt po mer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črt po mer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črt po mer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črt po mer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črt po mer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črt po mer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črt po mer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črt po mer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črt po mer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črt po mer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4042</TotalTime>
  <Words>1939</Words>
  <Application>Microsoft Office PowerPoint</Application>
  <PresentationFormat>Diaprojekcija na zaslonu (4:3)</PresentationFormat>
  <Paragraphs>201</Paragraphs>
  <Slides>31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31</vt:i4>
      </vt:variant>
    </vt:vector>
  </HeadingPairs>
  <TitlesOfParts>
    <vt:vector size="36" baseType="lpstr">
      <vt:lpstr>Arial</vt:lpstr>
      <vt:lpstr>Republika</vt:lpstr>
      <vt:lpstr>Segoe UI Semilight</vt:lpstr>
      <vt:lpstr>Wingdings</vt:lpstr>
      <vt:lpstr>Načrt po meri</vt:lpstr>
      <vt:lpstr>Osnutek okoljskega poročila za Pomorski prostorski načrt RS</vt:lpstr>
      <vt:lpstr>Opozorilo o celovitosti</vt:lpstr>
      <vt:lpstr>Vsebina Okoljskega poročila</vt:lpstr>
      <vt:lpstr>Stanje okolja - poudarki</vt:lpstr>
      <vt:lpstr>Okoljski cilji in podcilji</vt:lpstr>
      <vt:lpstr>Dobro stanje morskega okolja / Ohranjena biotska raznovrstnost v morskem okolju</vt:lpstr>
      <vt:lpstr>Dobro stanje morskega okolja/Ohranjena neoporečnost morskega dna</vt:lpstr>
      <vt:lpstr>Dobro stanje morskega okolja/Majhen vpliv tujerodnih vrst v morskem okolju</vt:lpstr>
      <vt:lpstr>Dobro stanje morskega okolja/Omejeno onesnaženje s hranili v morskem okolju</vt:lpstr>
      <vt:lpstr>Dobro stanje morskega okolja/Ohranjeni hidrografski pogoji</vt:lpstr>
      <vt:lpstr>Dobro stanje morskega okolja/Zmanjšanje količin odpadkov in mikroodpadkov</vt:lpstr>
      <vt:lpstr>Dobro stanje morskega okolja/ Zmanjšan vnos impulznega in neprekinjenega nizkofrekvenčnega hrupa</vt:lpstr>
      <vt:lpstr>Ohranjena naravovarstveno pomembna območja in naravne vrednote</vt:lpstr>
      <vt:lpstr>Trajnostna raba voda</vt:lpstr>
      <vt:lpstr>Preprečitev in obvladovanje nesreč na morju in na obali</vt:lpstr>
      <vt:lpstr>Zmanjšana onesnaženost zraka in obremenitev s hrupom</vt:lpstr>
      <vt:lpstr>Odlična kakovost kopalnih voda</vt:lpstr>
      <vt:lpstr>Zmanjšana poplavna in erozijska nevarnost</vt:lpstr>
      <vt:lpstr>Zagotovljena oskrba prebivalcev s skladno in zdravstveno ustrezno pitno vodo v zadostnih količinah</vt:lpstr>
      <vt:lpstr>Celostno ohranjanje kulturne dediščine/ OHRANJANJE PRISTNOSTI IN CELOVITOSTI KULTURNE DEDIŠČINE TER POVEČANJE DRUŽBENEGA POMENA NEPREMIČNE IN Z NJO POVEZANE PREMIČNE TER NESNOVNE KULTURNE DEDIŠČINE</vt:lpstr>
      <vt:lpstr>Celostno ohranjanje kulturne dediščine/ OHRANJANJE ARHEOLOŠKIH OSTALIN« »OHRANJANJE ARHEOLOŠKIH OSTALIN</vt:lpstr>
      <vt:lpstr>Ohranjeno stanje krajinskih območij s prepoznavnimi značilnostmi na nacionalni ravni ter prepoznavnih in tipoloških značilnosti krajin</vt:lpstr>
      <vt:lpstr>Omilitveni ukrepi, ki se nanašajo na več okoljskih ciljev – turistična infrastruktura</vt:lpstr>
      <vt:lpstr>Omilitveni ukrepi, ki se nanašajo na več okoljskih ciljev – otok in promenada</vt:lpstr>
      <vt:lpstr>Omilitveni ukrepi, ki se nanašajo na več okoljskih ciljev – premeščanje sedimenta</vt:lpstr>
      <vt:lpstr>Omilitveni ukrepi - varstvo morskega okolja </vt:lpstr>
      <vt:lpstr>Omilitveni ukrepi - preprečitev in obvladovanje nesreč na morju in na obali</vt:lpstr>
      <vt:lpstr>Omilitveni ukrepi – varstvo kopalnih voda in pitne vode</vt:lpstr>
      <vt:lpstr>Omilitveni ukrepi – kulturna dediščina in krajina</vt:lpstr>
      <vt:lpstr>Ocena vplivov na okoljske cilje</vt:lpstr>
      <vt:lpstr>Hvala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MOP</dc:creator>
  <cp:lastModifiedBy>Sašo Weldt</cp:lastModifiedBy>
  <cp:revision>315</cp:revision>
  <cp:lastPrinted>2019-11-11T15:05:21Z</cp:lastPrinted>
  <dcterms:created xsi:type="dcterms:W3CDTF">2009-05-28T12:34:27Z</dcterms:created>
  <dcterms:modified xsi:type="dcterms:W3CDTF">2020-09-18T05:26:17Z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1808419028</vt:i4>
  </property>
  <property fmtid="{D5CDD505-2E9C-101B-9397-08002B2CF9AE}" pid="3" name="_NewReviewCycle">
    <vt:lpwstr/>
  </property>
  <property fmtid="{D5CDD505-2E9C-101B-9397-08002B2CF9AE}" pid="4" name="_EmailSubject">
    <vt:lpwstr>objava na adriatic-ionian</vt:lpwstr>
  </property>
  <property fmtid="{D5CDD505-2E9C-101B-9397-08002B2CF9AE}" pid="5" name="_AuthorEmail">
    <vt:lpwstr>maja.mahne@izola.si</vt:lpwstr>
  </property>
  <property fmtid="{D5CDD505-2E9C-101B-9397-08002B2CF9AE}" pid="6" name="_AuthorEmailDisplayName">
    <vt:lpwstr>Maja Mahne</vt:lpwstr>
  </property>
</Properties>
</file>