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7"/>
  </p:notesMasterIdLst>
  <p:sldIdLst>
    <p:sldId id="256" r:id="rId2"/>
    <p:sldId id="534" r:id="rId3"/>
    <p:sldId id="535" r:id="rId4"/>
    <p:sldId id="533" r:id="rId5"/>
    <p:sldId id="542" r:id="rId6"/>
    <p:sldId id="538" r:id="rId7"/>
    <p:sldId id="550" r:id="rId8"/>
    <p:sldId id="543" r:id="rId9"/>
    <p:sldId id="505" r:id="rId10"/>
    <p:sldId id="547" r:id="rId11"/>
    <p:sldId id="548" r:id="rId12"/>
    <p:sldId id="545" r:id="rId13"/>
    <p:sldId id="551" r:id="rId14"/>
    <p:sldId id="549" r:id="rId15"/>
    <p:sldId id="546" r:id="rId16"/>
  </p:sldIdLst>
  <p:sldSz cx="9144000" cy="6858000" type="screen4x3"/>
  <p:notesSz cx="6808788" cy="9940925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iana Fernandez" initials="T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F17"/>
    <a:srgbClr val="CC6600"/>
    <a:srgbClr val="B9B9B9"/>
    <a:srgbClr val="FF3300"/>
    <a:srgbClr val="3C7486"/>
    <a:srgbClr val="EAEAEA"/>
    <a:srgbClr val="A40000"/>
    <a:srgbClr val="EDF6F9"/>
    <a:srgbClr val="327486"/>
    <a:srgbClr val="1045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154" autoAdjust="0"/>
  </p:normalViewPr>
  <p:slideViewPr>
    <p:cSldViewPr>
      <p:cViewPr>
        <p:scale>
          <a:sx n="83" d="100"/>
          <a:sy n="83" d="100"/>
        </p:scale>
        <p:origin x="40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1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8845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E71825-2F46-40EB-855D-22C726942B35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5529CC63-DC50-4524-A2AF-E77D711D6084}">
      <dgm:prSet phldrT="[Text]" custT="1"/>
      <dgm:spPr>
        <a:solidFill>
          <a:srgbClr val="DBDBDB"/>
        </a:solidFill>
        <a:ln w="38100">
          <a:solidFill>
            <a:schemeClr val="bg1"/>
          </a:solidFill>
        </a:ln>
      </dgm:spPr>
      <dgm:t>
        <a:bodyPr lIns="14400" tIns="14400" rIns="14400" bIns="14400"/>
        <a:lstStyle/>
        <a:p>
          <a:pPr>
            <a:spcAft>
              <a:spcPct val="35000"/>
            </a:spcAft>
          </a:pPr>
          <a:endParaRPr lang="en-GB" sz="1200" b="1" kern="1200" cap="none" spc="0" noProof="0" dirty="0">
            <a:ln w="0"/>
            <a:solidFill>
              <a:srgbClr val="3C7486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n-lt"/>
            <a:ea typeface="+mn-ea"/>
            <a:cs typeface="+mn-cs"/>
          </a:endParaRPr>
        </a:p>
        <a:p>
          <a:pPr>
            <a:spcAft>
              <a:spcPct val="35000"/>
            </a:spcAft>
          </a:pPr>
          <a:endParaRPr lang="en-GB" sz="1200" b="1" kern="1200" noProof="0" dirty="0">
            <a:solidFill>
              <a:schemeClr val="bg1"/>
            </a:solidFill>
          </a:endParaRPr>
        </a:p>
        <a:p>
          <a:pPr>
            <a:spcAft>
              <a:spcPts val="2400"/>
            </a:spcAft>
          </a:pPr>
          <a:endParaRPr lang="en-GB" sz="1200" b="1" kern="1200" noProof="0" dirty="0">
            <a:solidFill>
              <a:schemeClr val="bg1"/>
            </a:solidFill>
          </a:endParaRPr>
        </a:p>
        <a:p>
          <a:pPr>
            <a:spcAft>
              <a:spcPts val="900"/>
            </a:spcAft>
          </a:pPr>
          <a:r>
            <a:rPr lang="en-GB" sz="1200" b="1" kern="1200" noProof="0" dirty="0">
              <a:solidFill>
                <a:schemeClr val="accent3"/>
              </a:solidFill>
            </a:rPr>
            <a:t>Sustainable</a:t>
          </a:r>
        </a:p>
        <a:p>
          <a:pPr>
            <a:spcAft>
              <a:spcPts val="900"/>
            </a:spcAft>
          </a:pPr>
          <a:r>
            <a:rPr lang="en-GB" sz="1200" b="1" kern="1200" noProof="0" dirty="0">
              <a:solidFill>
                <a:schemeClr val="accent3"/>
              </a:solidFill>
            </a:rPr>
            <a:t>and systemic</a:t>
          </a:r>
        </a:p>
        <a:p>
          <a:pPr>
            <a:spcAft>
              <a:spcPts val="900"/>
            </a:spcAft>
          </a:pPr>
          <a:r>
            <a:rPr lang="en-GB" sz="1200" b="1" kern="1200" noProof="0" dirty="0">
              <a:solidFill>
                <a:schemeClr val="accent3"/>
              </a:solidFill>
            </a:rPr>
            <a:t>change</a:t>
          </a:r>
        </a:p>
      </dgm:t>
    </dgm:pt>
    <dgm:pt modelId="{8F2233BF-1E06-4156-B690-7EAFD3D95D28}" type="parTrans" cxnId="{335FF5F7-2D5F-4EDB-BDD7-7F8F9A4E8554}">
      <dgm:prSet/>
      <dgm:spPr/>
      <dgm:t>
        <a:bodyPr/>
        <a:lstStyle/>
        <a:p>
          <a:endParaRPr lang="ca-ES" sz="1200" b="1">
            <a:solidFill>
              <a:schemeClr val="bg1"/>
            </a:solidFill>
          </a:endParaRPr>
        </a:p>
      </dgm:t>
    </dgm:pt>
    <dgm:pt modelId="{BF0D6308-7AB3-4474-BA40-7583D443ED3F}" type="sibTrans" cxnId="{335FF5F7-2D5F-4EDB-BDD7-7F8F9A4E8554}">
      <dgm:prSet/>
      <dgm:spPr/>
      <dgm:t>
        <a:bodyPr/>
        <a:lstStyle/>
        <a:p>
          <a:endParaRPr lang="ca-ES" sz="1200" b="1">
            <a:solidFill>
              <a:schemeClr val="bg1"/>
            </a:solidFill>
          </a:endParaRPr>
        </a:p>
      </dgm:t>
    </dgm:pt>
    <dgm:pt modelId="{5AFAD24A-CEBD-4AB3-8085-0098294DA812}">
      <dgm:prSet phldrT="[Text]" custT="1"/>
      <dgm:spPr>
        <a:solidFill>
          <a:schemeClr val="tx2"/>
        </a:solidFill>
        <a:ln w="38100">
          <a:solidFill>
            <a:schemeClr val="bg1"/>
          </a:solidFill>
        </a:ln>
      </dgm:spPr>
      <dgm:t>
        <a:bodyPr/>
        <a:lstStyle/>
        <a:p>
          <a:pPr defTabSz="533400">
            <a:spcAft>
              <a:spcPts val="900"/>
            </a:spcAft>
          </a:pPr>
          <a:r>
            <a:rPr lang="en-GB" sz="1200" b="1" kern="1200" cap="none" spc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rPr>
            <a:t>Participative governance</a:t>
          </a:r>
        </a:p>
        <a:p>
          <a:pPr defTabSz="1046163" rtl="0">
            <a:spcAft>
              <a:spcPts val="900"/>
            </a:spcAft>
          </a:pPr>
          <a:r>
            <a:rPr lang="en-GB" sz="1200" b="1" kern="1200" cap="none" spc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rPr>
            <a:t>Supporting technology  </a:t>
          </a:r>
          <a:r>
            <a:rPr lang="en-GB" sz="1200" b="0" kern="1200" cap="none" spc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rPr>
            <a:t>(blue biotechnology…)</a:t>
          </a:r>
        </a:p>
        <a:p>
          <a:pPr defTabSz="533400" rtl="0">
            <a:spcAft>
              <a:spcPts val="900"/>
            </a:spcAft>
          </a:pPr>
          <a:r>
            <a:rPr lang="en-GB" sz="1200" b="1" kern="1200" cap="none" spc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rPr>
            <a:t>Business models addressing societal challenges</a:t>
          </a:r>
        </a:p>
      </dgm:t>
    </dgm:pt>
    <dgm:pt modelId="{5A58F0FF-31E2-4C49-A2CF-AA6D3EB39FAB}" type="parTrans" cxnId="{FE9687E9-1E73-47FA-9517-81B6F9ED4C9B}">
      <dgm:prSet/>
      <dgm:spPr/>
      <dgm:t>
        <a:bodyPr/>
        <a:lstStyle/>
        <a:p>
          <a:endParaRPr lang="ca-ES" sz="1200" b="1">
            <a:solidFill>
              <a:schemeClr val="bg1"/>
            </a:solidFill>
          </a:endParaRPr>
        </a:p>
      </dgm:t>
    </dgm:pt>
    <dgm:pt modelId="{8AF36FE8-6833-440F-91C0-F254D7D3362D}" type="sibTrans" cxnId="{FE9687E9-1E73-47FA-9517-81B6F9ED4C9B}">
      <dgm:prSet/>
      <dgm:spPr/>
      <dgm:t>
        <a:bodyPr/>
        <a:lstStyle/>
        <a:p>
          <a:endParaRPr lang="ca-ES" sz="1200" b="1">
            <a:solidFill>
              <a:schemeClr val="bg1"/>
            </a:solidFill>
          </a:endParaRPr>
        </a:p>
      </dgm:t>
    </dgm:pt>
    <dgm:pt modelId="{5BA58A3F-4035-4AEB-88EC-EF806196B3AB}">
      <dgm:prSet phldrT="[Text]" custT="1"/>
      <dgm:spPr>
        <a:solidFill>
          <a:schemeClr val="accent3"/>
        </a:solidFill>
        <a:ln w="38100">
          <a:solidFill>
            <a:schemeClr val="bg1"/>
          </a:solidFill>
        </a:ln>
      </dgm:spPr>
      <dgm:t>
        <a:bodyPr/>
        <a:lstStyle/>
        <a:p>
          <a:pPr>
            <a:spcAft>
              <a:spcPts val="900"/>
            </a:spcAft>
          </a:pPr>
          <a:r>
            <a:rPr lang="en-GB" sz="1200" b="1" cap="none" spc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rPr>
            <a:t>Blue  bioeconomy opportunities</a:t>
          </a:r>
          <a:endParaRPr lang="en-GB" sz="1200" b="1" noProof="0" dirty="0">
            <a:solidFill>
              <a:schemeClr val="bg1"/>
            </a:solidFill>
          </a:endParaRPr>
        </a:p>
      </dgm:t>
    </dgm:pt>
    <dgm:pt modelId="{B74A89F9-225D-4A24-AFDE-757DE9F341DE}" type="parTrans" cxnId="{1564F994-49B3-48EF-AC33-B1B4ABDF4050}">
      <dgm:prSet/>
      <dgm:spPr/>
      <dgm:t>
        <a:bodyPr/>
        <a:lstStyle/>
        <a:p>
          <a:endParaRPr lang="ca-ES" sz="1200" b="1">
            <a:solidFill>
              <a:schemeClr val="bg1"/>
            </a:solidFill>
          </a:endParaRPr>
        </a:p>
      </dgm:t>
    </dgm:pt>
    <dgm:pt modelId="{284AFD21-1C58-4F7A-B88F-38E06352814B}" type="sibTrans" cxnId="{1564F994-49B3-48EF-AC33-B1B4ABDF4050}">
      <dgm:prSet/>
      <dgm:spPr/>
      <dgm:t>
        <a:bodyPr/>
        <a:lstStyle/>
        <a:p>
          <a:endParaRPr lang="ca-ES" sz="1200" b="1">
            <a:solidFill>
              <a:schemeClr val="bg1"/>
            </a:solidFill>
          </a:endParaRPr>
        </a:p>
      </dgm:t>
    </dgm:pt>
    <dgm:pt modelId="{DA2560EE-CC67-4FD0-BD4C-407D754A002E}">
      <dgm:prSet phldrT="[Text]" custT="1"/>
      <dgm:spPr>
        <a:solidFill>
          <a:srgbClr val="93CDDD"/>
        </a:solidFill>
        <a:ln w="38100">
          <a:solidFill>
            <a:schemeClr val="bg1"/>
          </a:solidFill>
        </a:ln>
      </dgm:spPr>
      <dgm:t>
        <a:bodyPr/>
        <a:lstStyle/>
        <a:p>
          <a:pPr marL="0" algn="ctr" defTabSz="914400" rtl="0" eaLnBrk="1" latinLnBrk="0" hangingPunct="1">
            <a:spcAft>
              <a:spcPts val="900"/>
            </a:spcAft>
          </a:pPr>
          <a:r>
            <a:rPr lang="en-GB" sz="1200" b="1" kern="1200" cap="none" spc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rPr>
            <a:t>Societal value: </a:t>
          </a:r>
        </a:p>
        <a:p>
          <a:pPr marL="0" algn="ctr" defTabSz="914400" rtl="0" eaLnBrk="1" latinLnBrk="0" hangingPunct="1">
            <a:spcAft>
              <a:spcPts val="900"/>
            </a:spcAft>
          </a:pPr>
          <a:r>
            <a:rPr lang="en-GB" sz="1200" b="1" kern="1200" cap="none" spc="0" noProof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rPr>
            <a:t>- social value</a:t>
          </a:r>
        </a:p>
        <a:p>
          <a:pPr marL="0" algn="ctr" defTabSz="914400" rtl="0" eaLnBrk="1" latinLnBrk="0" hangingPunct="1">
            <a:spcAft>
              <a:spcPts val="900"/>
            </a:spcAft>
          </a:pPr>
          <a:r>
            <a:rPr lang="en-GB" sz="1200" b="1" kern="1200" cap="none" spc="0" noProof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rPr>
            <a:t>- environmental value</a:t>
          </a:r>
        </a:p>
        <a:p>
          <a:pPr marL="0" algn="ctr" defTabSz="914400" rtl="0" eaLnBrk="1" latinLnBrk="0" hangingPunct="1">
            <a:spcAft>
              <a:spcPts val="900"/>
            </a:spcAft>
          </a:pPr>
          <a:r>
            <a:rPr lang="en-GB" sz="1200" b="1" kern="1200" cap="none" spc="0" noProof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rPr>
            <a:t>- economic value</a:t>
          </a:r>
        </a:p>
      </dgm:t>
    </dgm:pt>
    <dgm:pt modelId="{5E619C0C-D2D9-40A9-81B6-1EC3E41801A5}" type="parTrans" cxnId="{10AA4E55-E3C8-414D-B5C4-0066BDBFFCF3}">
      <dgm:prSet/>
      <dgm:spPr/>
      <dgm:t>
        <a:bodyPr/>
        <a:lstStyle/>
        <a:p>
          <a:endParaRPr lang="ca-ES" sz="1200" b="1">
            <a:solidFill>
              <a:schemeClr val="bg1"/>
            </a:solidFill>
          </a:endParaRPr>
        </a:p>
      </dgm:t>
    </dgm:pt>
    <dgm:pt modelId="{5285886A-BE7D-4461-A7F1-6EF1E5936A75}" type="sibTrans" cxnId="{10AA4E55-E3C8-414D-B5C4-0066BDBFFCF3}">
      <dgm:prSet/>
      <dgm:spPr/>
      <dgm:t>
        <a:bodyPr/>
        <a:lstStyle/>
        <a:p>
          <a:endParaRPr lang="ca-ES" sz="1200" b="1">
            <a:solidFill>
              <a:schemeClr val="bg1"/>
            </a:solidFill>
          </a:endParaRPr>
        </a:p>
      </dgm:t>
    </dgm:pt>
    <dgm:pt modelId="{E811F4C8-9E0E-461A-A55A-B167FC501C53}" type="pres">
      <dgm:prSet presAssocID="{63E71825-2F46-40EB-855D-22C726942B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93CE9FCD-E0AD-4F6D-942C-79E37C26A262}" type="pres">
      <dgm:prSet presAssocID="{5529CC63-DC50-4524-A2AF-E77D711D6084}" presName="Name8" presStyleCnt="0"/>
      <dgm:spPr/>
    </dgm:pt>
    <dgm:pt modelId="{540A6A10-77F4-4126-AC96-7E3624EE9378}" type="pres">
      <dgm:prSet presAssocID="{5529CC63-DC50-4524-A2AF-E77D711D6084}" presName="level" presStyleLbl="node1" presStyleIdx="0" presStyleCnt="4" custScaleY="178489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1D13D7D-C031-43EF-BDAD-F064446384DF}" type="pres">
      <dgm:prSet presAssocID="{5529CC63-DC50-4524-A2AF-E77D711D608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00E9AF5-8E13-4612-98F5-4DAB15713776}" type="pres">
      <dgm:prSet presAssocID="{DA2560EE-CC67-4FD0-BD4C-407D754A002E}" presName="Name8" presStyleCnt="0"/>
      <dgm:spPr/>
    </dgm:pt>
    <dgm:pt modelId="{25E0136A-F89D-486E-94DB-0CC81895981A}" type="pres">
      <dgm:prSet presAssocID="{DA2560EE-CC67-4FD0-BD4C-407D754A002E}" presName="level" presStyleLbl="node1" presStyleIdx="1" presStyleCnt="4" custScaleY="109420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69BF777-8168-4692-9083-9C355B6E12AC}" type="pres">
      <dgm:prSet presAssocID="{DA2560EE-CC67-4FD0-BD4C-407D754A00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6DD7EA6-E767-449A-91E0-DD351CE665CF}" type="pres">
      <dgm:prSet presAssocID="{5AFAD24A-CEBD-4AB3-8085-0098294DA812}" presName="Name8" presStyleCnt="0"/>
      <dgm:spPr/>
    </dgm:pt>
    <dgm:pt modelId="{87825770-A3B9-4EFD-8CBF-138A0D03A93E}" type="pres">
      <dgm:prSet presAssocID="{5AFAD24A-CEBD-4AB3-8085-0098294DA812}" presName="level" presStyleLbl="node1" presStyleIdx="2" presStyleCnt="4" custScaleY="107701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73D5DB5-00C5-4120-A455-3174B007BEA3}" type="pres">
      <dgm:prSet presAssocID="{5AFAD24A-CEBD-4AB3-8085-0098294DA81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A349F8A-7FCA-444A-A4AB-693B803931A3}" type="pres">
      <dgm:prSet presAssocID="{5BA58A3F-4035-4AEB-88EC-EF806196B3AB}" presName="Name8" presStyleCnt="0"/>
      <dgm:spPr/>
    </dgm:pt>
    <dgm:pt modelId="{277841B0-6306-4E39-AB7F-AC90B27F3AC2}" type="pres">
      <dgm:prSet presAssocID="{5BA58A3F-4035-4AEB-88EC-EF806196B3AB}" presName="level" presStyleLbl="node1" presStyleIdx="3" presStyleCnt="4" custScaleY="48387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477CEE7-6544-40E5-AB7E-B137EE817631}" type="pres">
      <dgm:prSet presAssocID="{5BA58A3F-4035-4AEB-88EC-EF806196B3A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4D1A616C-9E3E-4648-9DE5-AD827592B6C4}" type="presOf" srcId="{DA2560EE-CC67-4FD0-BD4C-407D754A002E}" destId="{E69BF777-8168-4692-9083-9C355B6E12AC}" srcOrd="1" destOrd="0" presId="urn:microsoft.com/office/officeart/2005/8/layout/pyramid1"/>
    <dgm:cxn modelId="{10AA4E55-E3C8-414D-B5C4-0066BDBFFCF3}" srcId="{63E71825-2F46-40EB-855D-22C726942B35}" destId="{DA2560EE-CC67-4FD0-BD4C-407D754A002E}" srcOrd="1" destOrd="0" parTransId="{5E619C0C-D2D9-40A9-81B6-1EC3E41801A5}" sibTransId="{5285886A-BE7D-4461-A7F1-6EF1E5936A75}"/>
    <dgm:cxn modelId="{6F414961-4E26-48A4-8477-D4D262AC4321}" type="presOf" srcId="{5AFAD24A-CEBD-4AB3-8085-0098294DA812}" destId="{473D5DB5-00C5-4120-A455-3174B007BEA3}" srcOrd="1" destOrd="0" presId="urn:microsoft.com/office/officeart/2005/8/layout/pyramid1"/>
    <dgm:cxn modelId="{1564F994-49B3-48EF-AC33-B1B4ABDF4050}" srcId="{63E71825-2F46-40EB-855D-22C726942B35}" destId="{5BA58A3F-4035-4AEB-88EC-EF806196B3AB}" srcOrd="3" destOrd="0" parTransId="{B74A89F9-225D-4A24-AFDE-757DE9F341DE}" sibTransId="{284AFD21-1C58-4F7A-B88F-38E06352814B}"/>
    <dgm:cxn modelId="{68C42512-2B30-43AE-B458-6538BB6705E4}" type="presOf" srcId="{5AFAD24A-CEBD-4AB3-8085-0098294DA812}" destId="{87825770-A3B9-4EFD-8CBF-138A0D03A93E}" srcOrd="0" destOrd="0" presId="urn:microsoft.com/office/officeart/2005/8/layout/pyramid1"/>
    <dgm:cxn modelId="{335FF5F7-2D5F-4EDB-BDD7-7F8F9A4E8554}" srcId="{63E71825-2F46-40EB-855D-22C726942B35}" destId="{5529CC63-DC50-4524-A2AF-E77D711D6084}" srcOrd="0" destOrd="0" parTransId="{8F2233BF-1E06-4156-B690-7EAFD3D95D28}" sibTransId="{BF0D6308-7AB3-4474-BA40-7583D443ED3F}"/>
    <dgm:cxn modelId="{CEA9E077-45C6-466D-95C6-B151F117719F}" type="presOf" srcId="{5529CC63-DC50-4524-A2AF-E77D711D6084}" destId="{D1D13D7D-C031-43EF-BDAD-F064446384DF}" srcOrd="1" destOrd="0" presId="urn:microsoft.com/office/officeart/2005/8/layout/pyramid1"/>
    <dgm:cxn modelId="{FD56A643-2ECE-4B81-AACA-6AE5C3C9988A}" type="presOf" srcId="{63E71825-2F46-40EB-855D-22C726942B35}" destId="{E811F4C8-9E0E-461A-A55A-B167FC501C53}" srcOrd="0" destOrd="0" presId="urn:microsoft.com/office/officeart/2005/8/layout/pyramid1"/>
    <dgm:cxn modelId="{6129F613-AA59-45A2-BA59-2D46A0B37CAA}" type="presOf" srcId="{5529CC63-DC50-4524-A2AF-E77D711D6084}" destId="{540A6A10-77F4-4126-AC96-7E3624EE9378}" srcOrd="0" destOrd="0" presId="urn:microsoft.com/office/officeart/2005/8/layout/pyramid1"/>
    <dgm:cxn modelId="{44BEE797-C9CC-41D8-AEFC-3A276E1A3D42}" type="presOf" srcId="{DA2560EE-CC67-4FD0-BD4C-407D754A002E}" destId="{25E0136A-F89D-486E-94DB-0CC81895981A}" srcOrd="0" destOrd="0" presId="urn:microsoft.com/office/officeart/2005/8/layout/pyramid1"/>
    <dgm:cxn modelId="{FE9687E9-1E73-47FA-9517-81B6F9ED4C9B}" srcId="{63E71825-2F46-40EB-855D-22C726942B35}" destId="{5AFAD24A-CEBD-4AB3-8085-0098294DA812}" srcOrd="2" destOrd="0" parTransId="{5A58F0FF-31E2-4C49-A2CF-AA6D3EB39FAB}" sibTransId="{8AF36FE8-6833-440F-91C0-F254D7D3362D}"/>
    <dgm:cxn modelId="{19E1E562-96EF-4F20-982E-6EB68DD989F7}" type="presOf" srcId="{5BA58A3F-4035-4AEB-88EC-EF806196B3AB}" destId="{7477CEE7-6544-40E5-AB7E-B137EE817631}" srcOrd="1" destOrd="0" presId="urn:microsoft.com/office/officeart/2005/8/layout/pyramid1"/>
    <dgm:cxn modelId="{5EBF59CE-6ECF-4462-9265-DFF75D06B4F3}" type="presOf" srcId="{5BA58A3F-4035-4AEB-88EC-EF806196B3AB}" destId="{277841B0-6306-4E39-AB7F-AC90B27F3AC2}" srcOrd="0" destOrd="0" presId="urn:microsoft.com/office/officeart/2005/8/layout/pyramid1"/>
    <dgm:cxn modelId="{9463977C-88C0-471E-84B1-6A2A2EF17B65}" type="presParOf" srcId="{E811F4C8-9E0E-461A-A55A-B167FC501C53}" destId="{93CE9FCD-E0AD-4F6D-942C-79E37C26A262}" srcOrd="0" destOrd="0" presId="urn:microsoft.com/office/officeart/2005/8/layout/pyramid1"/>
    <dgm:cxn modelId="{B834E1ED-FA33-40A1-ABBD-06AED8E7A0BF}" type="presParOf" srcId="{93CE9FCD-E0AD-4F6D-942C-79E37C26A262}" destId="{540A6A10-77F4-4126-AC96-7E3624EE9378}" srcOrd="0" destOrd="0" presId="urn:microsoft.com/office/officeart/2005/8/layout/pyramid1"/>
    <dgm:cxn modelId="{21D44E41-B740-4D28-88B2-AB01356BF8B6}" type="presParOf" srcId="{93CE9FCD-E0AD-4F6D-942C-79E37C26A262}" destId="{D1D13D7D-C031-43EF-BDAD-F064446384DF}" srcOrd="1" destOrd="0" presId="urn:microsoft.com/office/officeart/2005/8/layout/pyramid1"/>
    <dgm:cxn modelId="{244EA992-EA8B-425D-8541-2E4DE376778A}" type="presParOf" srcId="{E811F4C8-9E0E-461A-A55A-B167FC501C53}" destId="{E00E9AF5-8E13-4612-98F5-4DAB15713776}" srcOrd="1" destOrd="0" presId="urn:microsoft.com/office/officeart/2005/8/layout/pyramid1"/>
    <dgm:cxn modelId="{1ECFD7F7-B370-46CF-92BE-F6DB9395061C}" type="presParOf" srcId="{E00E9AF5-8E13-4612-98F5-4DAB15713776}" destId="{25E0136A-F89D-486E-94DB-0CC81895981A}" srcOrd="0" destOrd="0" presId="urn:microsoft.com/office/officeart/2005/8/layout/pyramid1"/>
    <dgm:cxn modelId="{375C28B2-5CE7-4E47-BBA5-9DF3A0A068C7}" type="presParOf" srcId="{E00E9AF5-8E13-4612-98F5-4DAB15713776}" destId="{E69BF777-8168-4692-9083-9C355B6E12AC}" srcOrd="1" destOrd="0" presId="urn:microsoft.com/office/officeart/2005/8/layout/pyramid1"/>
    <dgm:cxn modelId="{4144BC96-65EB-473E-920A-17012C705103}" type="presParOf" srcId="{E811F4C8-9E0E-461A-A55A-B167FC501C53}" destId="{F6DD7EA6-E767-449A-91E0-DD351CE665CF}" srcOrd="2" destOrd="0" presId="urn:microsoft.com/office/officeart/2005/8/layout/pyramid1"/>
    <dgm:cxn modelId="{9D3CA59F-0D53-41E6-83B1-7EE79B40717A}" type="presParOf" srcId="{F6DD7EA6-E767-449A-91E0-DD351CE665CF}" destId="{87825770-A3B9-4EFD-8CBF-138A0D03A93E}" srcOrd="0" destOrd="0" presId="urn:microsoft.com/office/officeart/2005/8/layout/pyramid1"/>
    <dgm:cxn modelId="{49FDA459-CC1A-4B50-926C-E7BA96490EC5}" type="presParOf" srcId="{F6DD7EA6-E767-449A-91E0-DD351CE665CF}" destId="{473D5DB5-00C5-4120-A455-3174B007BEA3}" srcOrd="1" destOrd="0" presId="urn:microsoft.com/office/officeart/2005/8/layout/pyramid1"/>
    <dgm:cxn modelId="{6B9C1478-DD37-47B6-ADF0-BA9126F2B027}" type="presParOf" srcId="{E811F4C8-9E0E-461A-A55A-B167FC501C53}" destId="{1A349F8A-7FCA-444A-A4AB-693B803931A3}" srcOrd="3" destOrd="0" presId="urn:microsoft.com/office/officeart/2005/8/layout/pyramid1"/>
    <dgm:cxn modelId="{8A9F2313-11FE-4EA3-9241-2CDF925D226F}" type="presParOf" srcId="{1A349F8A-7FCA-444A-A4AB-693B803931A3}" destId="{277841B0-6306-4E39-AB7F-AC90B27F3AC2}" srcOrd="0" destOrd="0" presId="urn:microsoft.com/office/officeart/2005/8/layout/pyramid1"/>
    <dgm:cxn modelId="{045F4068-90BA-4AAD-9029-48779BD3B655}" type="presParOf" srcId="{1A349F8A-7FCA-444A-A4AB-693B803931A3}" destId="{7477CEE7-6544-40E5-AB7E-B137EE81763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A6A10-77F4-4126-AC96-7E3624EE9378}">
      <dsp:nvSpPr>
        <dsp:cNvPr id="0" name=""/>
        <dsp:cNvSpPr/>
      </dsp:nvSpPr>
      <dsp:spPr>
        <a:xfrm>
          <a:off x="1668591" y="0"/>
          <a:ext cx="2243436" cy="2084225"/>
        </a:xfrm>
        <a:prstGeom prst="trapezoid">
          <a:avLst>
            <a:gd name="adj" fmla="val 53819"/>
          </a:avLst>
        </a:prstGeom>
        <a:solidFill>
          <a:srgbClr val="DBDBDB"/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" tIns="14400" rIns="14400" bIns="1440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1" kern="1200" cap="none" spc="0" noProof="0" dirty="0">
            <a:ln w="0"/>
            <a:solidFill>
              <a:srgbClr val="3C7486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n-lt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1" kern="1200" noProof="0" dirty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2400"/>
            </a:spcAft>
          </a:pPr>
          <a:endParaRPr lang="en-GB" sz="1200" b="1" kern="1200" noProof="0" dirty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900"/>
            </a:spcAft>
          </a:pPr>
          <a:r>
            <a:rPr lang="en-GB" sz="1200" b="1" kern="1200" noProof="0" dirty="0">
              <a:solidFill>
                <a:schemeClr val="accent3"/>
              </a:solidFill>
            </a:rPr>
            <a:t>Sustainable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900"/>
            </a:spcAft>
          </a:pPr>
          <a:r>
            <a:rPr lang="en-GB" sz="1200" b="1" kern="1200" noProof="0" dirty="0">
              <a:solidFill>
                <a:schemeClr val="accent3"/>
              </a:solidFill>
            </a:rPr>
            <a:t>and systemic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900"/>
            </a:spcAft>
          </a:pPr>
          <a:r>
            <a:rPr lang="en-GB" sz="1200" b="1" kern="1200" noProof="0" dirty="0">
              <a:solidFill>
                <a:schemeClr val="accent3"/>
              </a:solidFill>
            </a:rPr>
            <a:t>change</a:t>
          </a:r>
        </a:p>
      </dsp:txBody>
      <dsp:txXfrm>
        <a:off x="1668591" y="0"/>
        <a:ext cx="2243436" cy="2084225"/>
      </dsp:txXfrm>
    </dsp:sp>
    <dsp:sp modelId="{25E0136A-F89D-486E-94DB-0CC81895981A}">
      <dsp:nvSpPr>
        <dsp:cNvPr id="0" name=""/>
        <dsp:cNvSpPr/>
      </dsp:nvSpPr>
      <dsp:spPr>
        <a:xfrm>
          <a:off x="980938" y="2084225"/>
          <a:ext cx="3618742" cy="1277703"/>
        </a:xfrm>
        <a:prstGeom prst="trapezoid">
          <a:avLst>
            <a:gd name="adj" fmla="val 53819"/>
          </a:avLst>
        </a:prstGeom>
        <a:solidFill>
          <a:srgbClr val="93CDDD"/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900"/>
            </a:spcAft>
          </a:pPr>
          <a:r>
            <a:rPr lang="en-GB" sz="1200" b="1" kern="1200" cap="none" spc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rPr>
            <a:t>Societal value: </a:t>
          </a:r>
        </a:p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900"/>
            </a:spcAft>
          </a:pPr>
          <a:r>
            <a:rPr lang="en-GB" sz="1200" b="1" kern="1200" cap="none" spc="0" noProof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rPr>
            <a:t>- social value</a:t>
          </a:r>
        </a:p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900"/>
            </a:spcAft>
          </a:pPr>
          <a:r>
            <a:rPr lang="en-GB" sz="1200" b="1" kern="1200" cap="none" spc="0" noProof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rPr>
            <a:t>- environmental value</a:t>
          </a:r>
        </a:p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900"/>
            </a:spcAft>
          </a:pPr>
          <a:r>
            <a:rPr lang="en-GB" sz="1200" b="1" kern="1200" cap="none" spc="0" noProof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rPr>
            <a:t>- economic value</a:t>
          </a:r>
        </a:p>
      </dsp:txBody>
      <dsp:txXfrm>
        <a:off x="1614218" y="2084225"/>
        <a:ext cx="2352182" cy="1277703"/>
      </dsp:txXfrm>
    </dsp:sp>
    <dsp:sp modelId="{87825770-A3B9-4EFD-8CBF-138A0D03A93E}">
      <dsp:nvSpPr>
        <dsp:cNvPr id="0" name=""/>
        <dsp:cNvSpPr/>
      </dsp:nvSpPr>
      <dsp:spPr>
        <a:xfrm>
          <a:off x="304089" y="3361928"/>
          <a:ext cx="4972441" cy="1257630"/>
        </a:xfrm>
        <a:prstGeom prst="trapezoid">
          <a:avLst>
            <a:gd name="adj" fmla="val 53819"/>
          </a:avLst>
        </a:prstGeom>
        <a:solidFill>
          <a:schemeClr val="tx2"/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900"/>
            </a:spcAft>
          </a:pPr>
          <a:r>
            <a:rPr lang="en-GB" sz="1200" b="1" kern="1200" cap="none" spc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rPr>
            <a:t>Participative governance</a:t>
          </a:r>
        </a:p>
        <a:p>
          <a:pPr lvl="0" algn="ctr" defTabSz="1046163" rtl="0">
            <a:lnSpc>
              <a:spcPct val="90000"/>
            </a:lnSpc>
            <a:spcBef>
              <a:spcPct val="0"/>
            </a:spcBef>
            <a:spcAft>
              <a:spcPts val="900"/>
            </a:spcAft>
          </a:pPr>
          <a:r>
            <a:rPr lang="en-GB" sz="1200" b="1" kern="1200" cap="none" spc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rPr>
            <a:t>Supporting technology  </a:t>
          </a:r>
          <a:r>
            <a:rPr lang="en-GB" sz="1200" b="0" kern="1200" cap="none" spc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rPr>
            <a:t>(blue biotechnology…)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ts val="900"/>
            </a:spcAft>
          </a:pPr>
          <a:r>
            <a:rPr lang="en-GB" sz="1200" b="1" kern="1200" cap="none" spc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rPr>
            <a:t>Business models addressing societal challenges</a:t>
          </a:r>
        </a:p>
      </dsp:txBody>
      <dsp:txXfrm>
        <a:off x="1174266" y="3361928"/>
        <a:ext cx="3232086" cy="1257630"/>
      </dsp:txXfrm>
    </dsp:sp>
    <dsp:sp modelId="{277841B0-6306-4E39-AB7F-AC90B27F3AC2}">
      <dsp:nvSpPr>
        <dsp:cNvPr id="0" name=""/>
        <dsp:cNvSpPr/>
      </dsp:nvSpPr>
      <dsp:spPr>
        <a:xfrm>
          <a:off x="0" y="4619558"/>
          <a:ext cx="5580620" cy="565017"/>
        </a:xfrm>
        <a:prstGeom prst="trapezoid">
          <a:avLst>
            <a:gd name="adj" fmla="val 53819"/>
          </a:avLst>
        </a:prstGeom>
        <a:solidFill>
          <a:schemeClr val="accent3"/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900"/>
            </a:spcAft>
          </a:pPr>
          <a:r>
            <a:rPr lang="en-GB" sz="1200" b="1" kern="1200" cap="none" spc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rPr>
            <a:t>Blue  bioeconomy opportunities</a:t>
          </a:r>
          <a:endParaRPr lang="en-GB" sz="1200" b="1" kern="1200" noProof="0" dirty="0">
            <a:solidFill>
              <a:schemeClr val="bg1"/>
            </a:solidFill>
          </a:endParaRPr>
        </a:p>
      </dsp:txBody>
      <dsp:txXfrm>
        <a:off x="976608" y="4619558"/>
        <a:ext cx="3627403" cy="565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615FE-0E5F-40A7-9BCD-2C71D910F990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5BBB6-262A-414E-8EF3-5EE2A9D83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34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mtClean="0"/>
              <a:t>Only modular projects and horizontal projects will be presented here, platform projects will be developed in a later stage in the implementation period.</a:t>
            </a:r>
          </a:p>
        </p:txBody>
      </p:sp>
      <p:sp>
        <p:nvSpPr>
          <p:cNvPr id="849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D6398C3-4B98-4959-A6ED-EE5756BCCB0C}" type="slidenum">
              <a:rPr lang="fr-FR" altLang="fr-FR"/>
              <a:pPr/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5620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sl-SI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</a:t>
            </a:r>
            <a:r>
              <a:rPr lang="sl-SI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value chain for blue biotechnology</a:t>
            </a:r>
            <a:r>
              <a:rPr lang="sl-SI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strong international debate is, in fact, ongoing on what are the activities that public research centers have to develop and what are in the “private” domain. It is mainly a science politics' choice</a:t>
            </a:r>
            <a:r>
              <a:rPr lang="sl-SI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sl-SI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sl-SI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US" sz="1200" b="0" i="0" u="none" strike="noStrike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good field for public – private partnerships in a form of innovation clusters</a:t>
            </a:r>
            <a:r>
              <a:rPr lang="sl-SI" sz="1200" b="0" i="0" u="none" strike="noStrike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can offer more market oriented approach then scientific</a:t>
            </a:r>
            <a:r>
              <a:rPr lang="sl-SI" sz="1200" b="0" i="0" u="none" strike="noStrike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academic domain</a:t>
            </a:r>
            <a:r>
              <a:rPr lang="sl-SI" sz="1200" b="0" i="0" u="none" strike="noStrike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in the same time get benefit </a:t>
            </a:r>
            <a:r>
              <a:rPr lang="en-US" sz="1200" b="0" i="0" u="none" strike="noStrike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</a:t>
            </a:r>
            <a:r>
              <a:rPr lang="sl-SI" sz="1200" b="0" i="0" u="none" strike="noStrike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</a:t>
            </a:r>
            <a:r>
              <a:rPr lang="en-US" sz="1200" b="0" i="0" u="none" strike="noStrike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sourcing  public founds for costly research investments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sl-SI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sl-SI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</a:t>
            </a:r>
            <a:r>
              <a:rPr lang="sl-SI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sl-SI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sl-SI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</a:t>
            </a:r>
            <a:r>
              <a:rPr lang="sl-SI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l-SI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hightech</a:t>
            </a:r>
            <a:r>
              <a:rPr lang="sl-SI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SME‘s</a:t>
            </a:r>
            <a:r>
              <a:rPr lang="sl-SI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sl-SI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sl-SI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involved</a:t>
            </a:r>
            <a:r>
              <a:rPr lang="sl-SI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sl-SI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</a:t>
            </a:r>
            <a:r>
              <a:rPr lang="sl-SI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chain</a:t>
            </a:r>
            <a:r>
              <a:rPr lang="sl-SI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sl-SI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multinational</a:t>
            </a:r>
            <a:r>
              <a:rPr lang="sl-SI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companies</a:t>
            </a:r>
            <a:endParaRPr lang="sl-SI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l-SI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 – </a:t>
            </a:r>
            <a:r>
              <a:rPr lang="sl-SI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</a:t>
            </a:r>
            <a:r>
              <a:rPr lang="sl-SI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sl-SI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organisations</a:t>
            </a:r>
            <a:endParaRPr lang="sl-SI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MNCs</a:t>
            </a:r>
            <a:r>
              <a:rPr lang="sl-SI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sl-SI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Multinational</a:t>
            </a:r>
            <a:r>
              <a:rPr lang="sl-SI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companies</a:t>
            </a:r>
            <a:endParaRPr lang="sl-SI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5BBB6-262A-414E-8EF3-5EE2A9D83F8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807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sz="1200" dirty="0" smtClean="0"/>
              <a:t>The challenges of blue economy in the Mediterranean region (MED) are transnational, multi-sectoral and complex.</a:t>
            </a:r>
          </a:p>
          <a:p>
            <a:pPr>
              <a:spcAft>
                <a:spcPts val="1200"/>
              </a:spcAft>
            </a:pPr>
            <a:r>
              <a:rPr lang="en-US" sz="1200" dirty="0" smtClean="0"/>
              <a:t>Complex social challenges (emergent and persistent ones) arise and persist because of a complex combination of actions and omissions of the stakeholders in all sectors. </a:t>
            </a:r>
          </a:p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5BBB6-262A-414E-8EF3-5EE2A9D83F8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796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dirty="0" err="1" smtClean="0"/>
              <a:t>Experts</a:t>
            </a:r>
            <a:r>
              <a:rPr lang="sl-SI" sz="1200" dirty="0" smtClean="0"/>
              <a:t>:</a:t>
            </a:r>
            <a:endParaRPr lang="sl-SI" sz="800" dirty="0" smtClean="0"/>
          </a:p>
          <a:p>
            <a:r>
              <a:rPr lang="en-US" sz="1400" b="1" dirty="0" smtClean="0"/>
              <a:t>Profile 1</a:t>
            </a:r>
            <a:r>
              <a:rPr lang="en-US" sz="1200" dirty="0" smtClean="0"/>
              <a:t>: R&amp;I experts in blue biotechnologies</a:t>
            </a:r>
            <a:endParaRPr lang="sl-SI" sz="1200" dirty="0" smtClean="0"/>
          </a:p>
          <a:p>
            <a:r>
              <a:rPr lang="en-US" sz="1400" b="1" dirty="0" smtClean="0"/>
              <a:t>Profile 2</a:t>
            </a:r>
            <a:r>
              <a:rPr lang="en-US" sz="1200" dirty="0" smtClean="0"/>
              <a:t>:</a:t>
            </a:r>
            <a:r>
              <a:rPr lang="en-US" sz="1200" b="1" dirty="0" smtClean="0"/>
              <a:t> </a:t>
            </a:r>
            <a:r>
              <a:rPr lang="en-US" sz="1200" dirty="0" smtClean="0"/>
              <a:t>Experts in clusters and companies</a:t>
            </a:r>
            <a:endParaRPr lang="sl-SI" sz="1200" dirty="0" smtClean="0"/>
          </a:p>
          <a:p>
            <a:r>
              <a:rPr lang="en-US" sz="1400" b="1" dirty="0" smtClean="0"/>
              <a:t>Profile 3</a:t>
            </a:r>
            <a:r>
              <a:rPr lang="en-US" sz="1200" dirty="0" smtClean="0"/>
              <a:t>:</a:t>
            </a:r>
            <a:r>
              <a:rPr lang="en-US" sz="1200" b="1" dirty="0" smtClean="0"/>
              <a:t> </a:t>
            </a:r>
            <a:r>
              <a:rPr lang="en-US" sz="1200" dirty="0" smtClean="0"/>
              <a:t>Experts in labs and </a:t>
            </a:r>
            <a:r>
              <a:rPr lang="sl-SI" sz="1200" dirty="0" smtClean="0"/>
              <a:t>open </a:t>
            </a:r>
            <a:r>
              <a:rPr lang="en-GB" sz="1200" dirty="0" smtClean="0"/>
              <a:t>innovation</a:t>
            </a:r>
            <a:r>
              <a:rPr lang="sl-SI" sz="1200" dirty="0" smtClean="0"/>
              <a:t> +</a:t>
            </a:r>
            <a:r>
              <a:rPr lang="en-US" sz="1200" dirty="0" smtClean="0"/>
              <a:t> policy makers</a:t>
            </a:r>
            <a:endParaRPr lang="en-GB" sz="120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5BBB6-262A-414E-8EF3-5EE2A9D83F8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747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5BBB6-262A-414E-8EF3-5EE2A9D83F8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9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jpeg"/><Relationship Id="rId7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g"/><Relationship Id="rId5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0 Imagen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0" y="3246932"/>
            <a:ext cx="2813869" cy="3573701"/>
          </a:xfrm>
          <a:prstGeom prst="rect">
            <a:avLst/>
          </a:prstGeom>
        </p:spPr>
      </p:pic>
      <p:pic>
        <p:nvPicPr>
          <p:cNvPr id="17" name="1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728" y="5773490"/>
            <a:ext cx="3651504" cy="1072896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3167" y="314900"/>
            <a:ext cx="139859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3 Rectángulo"/>
          <p:cNvSpPr/>
          <p:nvPr/>
        </p:nvSpPr>
        <p:spPr>
          <a:xfrm>
            <a:off x="3275856" y="2492896"/>
            <a:ext cx="5328592" cy="72008"/>
          </a:xfrm>
          <a:prstGeom prst="rect">
            <a:avLst/>
          </a:prstGeom>
          <a:solidFill>
            <a:srgbClr val="3C7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8 Rectángulo"/>
          <p:cNvSpPr/>
          <p:nvPr/>
        </p:nvSpPr>
        <p:spPr>
          <a:xfrm>
            <a:off x="3275856" y="3573016"/>
            <a:ext cx="5328592" cy="72008"/>
          </a:xfrm>
          <a:prstGeom prst="rect">
            <a:avLst/>
          </a:prstGeom>
          <a:solidFill>
            <a:srgbClr val="3C7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ontenidor de text 5"/>
          <p:cNvSpPr>
            <a:spLocks noGrp="1"/>
          </p:cNvSpPr>
          <p:nvPr>
            <p:ph type="body" sz="quarter" idx="10"/>
          </p:nvPr>
        </p:nvSpPr>
        <p:spPr>
          <a:xfrm>
            <a:off x="3276600" y="2565400"/>
            <a:ext cx="5327650" cy="10080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3400" b="1">
                <a:solidFill>
                  <a:srgbClr val="3C748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8" name="Contenidor de text 5"/>
          <p:cNvSpPr>
            <a:spLocks noGrp="1"/>
          </p:cNvSpPr>
          <p:nvPr>
            <p:ph type="body" sz="quarter" idx="11"/>
          </p:nvPr>
        </p:nvSpPr>
        <p:spPr>
          <a:xfrm>
            <a:off x="3275856" y="3573016"/>
            <a:ext cx="5327650" cy="10080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2800" b="1">
                <a:solidFill>
                  <a:srgbClr val="3C748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9" name="Contenidor de text 5"/>
          <p:cNvSpPr>
            <a:spLocks noGrp="1"/>
          </p:cNvSpPr>
          <p:nvPr>
            <p:ph type="body" sz="quarter" idx="12"/>
          </p:nvPr>
        </p:nvSpPr>
        <p:spPr>
          <a:xfrm>
            <a:off x="3275856" y="5499476"/>
            <a:ext cx="5327650" cy="41429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1800" b="1">
                <a:solidFill>
                  <a:srgbClr val="3C748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ca-ES"/>
              <a:t>Feu clic aquí per editar estils</a:t>
            </a:r>
          </a:p>
        </p:txBody>
      </p:sp>
      <p:pic>
        <p:nvPicPr>
          <p:cNvPr id="13" name="Picture 16" descr="C:\Documents and Settings\programaseuropeos13\Escritorio\Sin título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79356"/>
            <a:ext cx="1584176" cy="128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6 Imagen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5" r="5669"/>
          <a:stretch>
            <a:fillRect/>
          </a:stretch>
        </p:blipFill>
        <p:spPr bwMode="auto">
          <a:xfrm>
            <a:off x="260416" y="211250"/>
            <a:ext cx="1422368" cy="766150"/>
          </a:xfrm>
          <a:prstGeom prst="rect">
            <a:avLst/>
          </a:prstGeom>
          <a:noFill/>
        </p:spPr>
      </p:pic>
      <p:pic>
        <p:nvPicPr>
          <p:cNvPr id="15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4592" y="111975"/>
            <a:ext cx="2048434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00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659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resentació personalit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C:\Documents and Settings\programaseuropeos13\Escritorio\Sin títul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9356"/>
            <a:ext cx="1584176" cy="128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r="5669"/>
          <a:stretch>
            <a:fillRect/>
          </a:stretch>
        </p:blipFill>
        <p:spPr bwMode="auto">
          <a:xfrm>
            <a:off x="260416" y="211250"/>
            <a:ext cx="1422368" cy="766150"/>
          </a:xfrm>
          <a:prstGeom prst="rect">
            <a:avLst/>
          </a:prstGeom>
          <a:noFill/>
        </p:spPr>
      </p:pic>
      <p:sp>
        <p:nvSpPr>
          <p:cNvPr id="8" name="1 Título"/>
          <p:cNvSpPr>
            <a:spLocks noGrp="1"/>
          </p:cNvSpPr>
          <p:nvPr>
            <p:ph type="title" hasCustomPrompt="1"/>
          </p:nvPr>
        </p:nvSpPr>
        <p:spPr>
          <a:xfrm>
            <a:off x="1763688" y="599293"/>
            <a:ext cx="7016069" cy="766150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3C7486"/>
                </a:solidFill>
              </a:defRPr>
            </a:lvl1pPr>
          </a:lstStyle>
          <a:p>
            <a:r>
              <a:rPr lang="hu-HU" dirty="0" smtClean="0"/>
              <a:t>Main Title</a:t>
            </a:r>
            <a:endParaRPr lang="es-ES" dirty="0"/>
          </a:p>
        </p:txBody>
      </p:sp>
      <p:pic>
        <p:nvPicPr>
          <p:cNvPr id="9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34" y="6306559"/>
            <a:ext cx="1823649" cy="535830"/>
          </a:xfrm>
          <a:prstGeom prst="rect">
            <a:avLst/>
          </a:prstGeom>
        </p:spPr>
      </p:pic>
      <p:pic>
        <p:nvPicPr>
          <p:cNvPr id="10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165444"/>
            <a:ext cx="2048434" cy="390178"/>
          </a:xfrm>
          <a:prstGeom prst="rect">
            <a:avLst/>
          </a:prstGeom>
        </p:spPr>
      </p:pic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260416" y="1916832"/>
            <a:ext cx="8519340" cy="4209331"/>
          </a:xfrm>
          <a:prstGeom prst="rect">
            <a:avLst/>
          </a:prstGeom>
        </p:spPr>
        <p:txBody>
          <a:bodyPr/>
          <a:lstStyle>
            <a:lvl1pPr marL="541338" indent="-541338">
              <a:spcAft>
                <a:spcPts val="1200"/>
              </a:spcAft>
              <a:buClr>
                <a:schemeClr val="tx2"/>
              </a:buClr>
              <a:buFont typeface="Wingdings 2" panose="05020102010507070707" pitchFamily="18" charset="2"/>
              <a:buChar char="£"/>
              <a:defRPr sz="3200"/>
            </a:lvl1pPr>
            <a:lvl2pPr marL="808038" indent="-266700" defTabSz="808038">
              <a:spcAft>
                <a:spcPts val="600"/>
              </a:spcAft>
              <a:buFont typeface="Wingdings" panose="05000000000000000000" pitchFamily="2" charset="2"/>
              <a:buChar char="§"/>
              <a:defRPr sz="2800"/>
            </a:lvl2pPr>
            <a:lvl3pPr marL="1074738" indent="-266700">
              <a:buFont typeface="Arial" panose="020B0604020202020204" pitchFamily="34" charset="0"/>
              <a:buChar char="−"/>
              <a:defRPr sz="2400"/>
            </a:lvl3pPr>
            <a:lvl4pPr marL="1339850" indent="-265113">
              <a:defRPr sz="2000"/>
            </a:lvl4pPr>
            <a:lvl5pPr marL="1527175" indent="-187325">
              <a:buFont typeface="Arial" panose="020B0604020202020204" pitchFamily="34" charset="0"/>
              <a:buChar char="∙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noProof="0" dirty="0" smtClean="0"/>
              <a:t>Feu clic aquí per editar estils</a:t>
            </a:r>
          </a:p>
          <a:p>
            <a:pPr lvl="1"/>
            <a:r>
              <a:rPr lang="ca-ES" noProof="0" dirty="0" smtClean="0"/>
              <a:t>Segon nivell</a:t>
            </a:r>
          </a:p>
          <a:p>
            <a:pPr lvl="2"/>
            <a:r>
              <a:rPr lang="ca-ES" noProof="0" dirty="0" smtClean="0"/>
              <a:t>Tercer nivell</a:t>
            </a:r>
          </a:p>
          <a:p>
            <a:pPr lvl="3"/>
            <a:r>
              <a:rPr lang="ca-ES" noProof="0" dirty="0" smtClean="0"/>
              <a:t>Quart nivell</a:t>
            </a:r>
          </a:p>
          <a:p>
            <a:pPr lvl="4"/>
            <a:r>
              <a:rPr lang="ca-ES" noProof="0" dirty="0" smtClean="0"/>
              <a:t>Cinquè nivell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62420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Presentació personalit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C:\Documents and Settings\programaseuropeos13\Escritorio\Sin títul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9356"/>
            <a:ext cx="1584176" cy="128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r="5669"/>
          <a:stretch>
            <a:fillRect/>
          </a:stretch>
        </p:blipFill>
        <p:spPr bwMode="auto">
          <a:xfrm>
            <a:off x="260416" y="211250"/>
            <a:ext cx="1422368" cy="766150"/>
          </a:xfrm>
          <a:prstGeom prst="rect">
            <a:avLst/>
          </a:prstGeom>
          <a:noFill/>
        </p:spPr>
      </p:pic>
      <p:sp>
        <p:nvSpPr>
          <p:cNvPr id="8" name="1 Título"/>
          <p:cNvSpPr>
            <a:spLocks noGrp="1"/>
          </p:cNvSpPr>
          <p:nvPr>
            <p:ph type="title" hasCustomPrompt="1"/>
          </p:nvPr>
        </p:nvSpPr>
        <p:spPr>
          <a:xfrm>
            <a:off x="1763688" y="599293"/>
            <a:ext cx="7016069" cy="766150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3C7486"/>
                </a:solidFill>
              </a:defRPr>
            </a:lvl1pPr>
          </a:lstStyle>
          <a:p>
            <a:r>
              <a:rPr lang="hu-HU" dirty="0" smtClean="0"/>
              <a:t>Main Title</a:t>
            </a:r>
            <a:endParaRPr lang="es-ES" dirty="0"/>
          </a:p>
        </p:txBody>
      </p:sp>
      <p:pic>
        <p:nvPicPr>
          <p:cNvPr id="9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34" y="6306559"/>
            <a:ext cx="1823649" cy="535830"/>
          </a:xfrm>
          <a:prstGeom prst="rect">
            <a:avLst/>
          </a:prstGeom>
        </p:spPr>
      </p:pic>
      <p:pic>
        <p:nvPicPr>
          <p:cNvPr id="10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165444"/>
            <a:ext cx="2048434" cy="390178"/>
          </a:xfrm>
          <a:prstGeom prst="rect">
            <a:avLst/>
          </a:prstGeom>
        </p:spPr>
      </p:pic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260416" y="1916832"/>
            <a:ext cx="8519340" cy="4209331"/>
          </a:xfrm>
          <a:prstGeom prst="rect">
            <a:avLst/>
          </a:prstGeom>
        </p:spPr>
        <p:txBody>
          <a:bodyPr/>
          <a:lstStyle>
            <a:lvl1pPr marL="541338" indent="-541338">
              <a:spcAft>
                <a:spcPts val="1200"/>
              </a:spcAft>
              <a:buClr>
                <a:schemeClr val="tx2"/>
              </a:buClr>
              <a:buFont typeface="Wingdings 2" panose="05020102010507070707" pitchFamily="18" charset="2"/>
              <a:buChar char="£"/>
              <a:defRPr sz="3200"/>
            </a:lvl1pPr>
            <a:lvl2pPr marL="808038" indent="-266700" defTabSz="808038">
              <a:spcAft>
                <a:spcPts val="600"/>
              </a:spcAft>
              <a:buFont typeface="Wingdings" panose="05000000000000000000" pitchFamily="2" charset="2"/>
              <a:buChar char="§"/>
              <a:defRPr sz="2800"/>
            </a:lvl2pPr>
            <a:lvl3pPr marL="1074738" indent="-266700">
              <a:buFont typeface="Arial" panose="020B0604020202020204" pitchFamily="34" charset="0"/>
              <a:buChar char="−"/>
              <a:defRPr sz="2400"/>
            </a:lvl3pPr>
            <a:lvl4pPr marL="1339850" indent="-265113">
              <a:defRPr sz="2000"/>
            </a:lvl4pPr>
            <a:lvl5pPr marL="1527175" indent="-187325">
              <a:buFont typeface="Arial" panose="020B0604020202020204" pitchFamily="34" charset="0"/>
              <a:buChar char="∙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noProof="0" dirty="0" smtClean="0"/>
              <a:t>Feu clic aquí per editar estils</a:t>
            </a:r>
          </a:p>
          <a:p>
            <a:pPr lvl="1"/>
            <a:r>
              <a:rPr lang="ca-ES" noProof="0" dirty="0" smtClean="0"/>
              <a:t>Segon nivell</a:t>
            </a:r>
          </a:p>
          <a:p>
            <a:pPr lvl="2"/>
            <a:r>
              <a:rPr lang="ca-ES" noProof="0" dirty="0" smtClean="0"/>
              <a:t>Tercer nivell</a:t>
            </a:r>
          </a:p>
          <a:p>
            <a:pPr lvl="3"/>
            <a:r>
              <a:rPr lang="ca-ES" noProof="0" dirty="0" smtClean="0"/>
              <a:t>Quart nivell</a:t>
            </a:r>
          </a:p>
          <a:p>
            <a:pPr lvl="4"/>
            <a:r>
              <a:rPr lang="ca-ES" noProof="0" dirty="0" smtClean="0"/>
              <a:t>Cinquè nivell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65956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Presentació personalit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C:\Documents and Settings\programaseuropeos13\Escritorio\Sin títul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9356"/>
            <a:ext cx="1584176" cy="128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r="5669"/>
          <a:stretch>
            <a:fillRect/>
          </a:stretch>
        </p:blipFill>
        <p:spPr bwMode="auto">
          <a:xfrm>
            <a:off x="260416" y="211250"/>
            <a:ext cx="1422368" cy="766150"/>
          </a:xfrm>
          <a:prstGeom prst="rect">
            <a:avLst/>
          </a:prstGeom>
          <a:noFill/>
        </p:spPr>
      </p:pic>
      <p:sp>
        <p:nvSpPr>
          <p:cNvPr id="8" name="1 Título"/>
          <p:cNvSpPr>
            <a:spLocks noGrp="1"/>
          </p:cNvSpPr>
          <p:nvPr>
            <p:ph type="title" hasCustomPrompt="1"/>
          </p:nvPr>
        </p:nvSpPr>
        <p:spPr>
          <a:xfrm>
            <a:off x="1763688" y="599293"/>
            <a:ext cx="7016069" cy="766150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3C7486"/>
                </a:solidFill>
              </a:defRPr>
            </a:lvl1pPr>
          </a:lstStyle>
          <a:p>
            <a:r>
              <a:rPr lang="hu-HU" dirty="0" smtClean="0"/>
              <a:t>Main Title</a:t>
            </a:r>
            <a:endParaRPr lang="es-ES" dirty="0"/>
          </a:p>
        </p:txBody>
      </p:sp>
      <p:pic>
        <p:nvPicPr>
          <p:cNvPr id="9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34" y="6306559"/>
            <a:ext cx="1823649" cy="535830"/>
          </a:xfrm>
          <a:prstGeom prst="rect">
            <a:avLst/>
          </a:prstGeom>
        </p:spPr>
      </p:pic>
      <p:pic>
        <p:nvPicPr>
          <p:cNvPr id="10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165444"/>
            <a:ext cx="2048434" cy="390178"/>
          </a:xfrm>
          <a:prstGeom prst="rect">
            <a:avLst/>
          </a:prstGeom>
        </p:spPr>
      </p:pic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260416" y="1916832"/>
            <a:ext cx="8519340" cy="4209331"/>
          </a:xfrm>
          <a:prstGeom prst="rect">
            <a:avLst/>
          </a:prstGeom>
        </p:spPr>
        <p:txBody>
          <a:bodyPr/>
          <a:lstStyle>
            <a:lvl1pPr marL="541338" indent="-541338">
              <a:spcAft>
                <a:spcPts val="1200"/>
              </a:spcAft>
              <a:buClr>
                <a:schemeClr val="tx2"/>
              </a:buClr>
              <a:buFont typeface="Wingdings 2" panose="05020102010507070707" pitchFamily="18" charset="2"/>
              <a:buChar char="£"/>
              <a:defRPr sz="3200"/>
            </a:lvl1pPr>
            <a:lvl2pPr marL="808038" indent="-266700" defTabSz="808038">
              <a:spcAft>
                <a:spcPts val="600"/>
              </a:spcAft>
              <a:buFont typeface="Wingdings" panose="05000000000000000000" pitchFamily="2" charset="2"/>
              <a:buChar char="§"/>
              <a:defRPr sz="2800"/>
            </a:lvl2pPr>
            <a:lvl3pPr marL="1074738" indent="-266700">
              <a:buFont typeface="Arial" panose="020B0604020202020204" pitchFamily="34" charset="0"/>
              <a:buChar char="−"/>
              <a:defRPr sz="2400"/>
            </a:lvl3pPr>
            <a:lvl4pPr marL="1339850" indent="-265113">
              <a:defRPr sz="2000"/>
            </a:lvl4pPr>
            <a:lvl5pPr marL="1527175" indent="-187325">
              <a:buFont typeface="Arial" panose="020B0604020202020204" pitchFamily="34" charset="0"/>
              <a:buChar char="∙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noProof="0" dirty="0" smtClean="0"/>
              <a:t>Feu clic aquí per editar estils</a:t>
            </a:r>
          </a:p>
          <a:p>
            <a:pPr lvl="1"/>
            <a:r>
              <a:rPr lang="ca-ES" noProof="0" dirty="0" smtClean="0"/>
              <a:t>Segon nivell</a:t>
            </a:r>
          </a:p>
          <a:p>
            <a:pPr lvl="2"/>
            <a:r>
              <a:rPr lang="ca-ES" noProof="0" dirty="0" smtClean="0"/>
              <a:t>Tercer nivell</a:t>
            </a:r>
          </a:p>
          <a:p>
            <a:pPr lvl="3"/>
            <a:r>
              <a:rPr lang="ca-ES" noProof="0" dirty="0" smtClean="0"/>
              <a:t>Quart nivell</a:t>
            </a:r>
          </a:p>
          <a:p>
            <a:pPr lvl="4"/>
            <a:r>
              <a:rPr lang="ca-ES" noProof="0" dirty="0" smtClean="0"/>
              <a:t>Cinquè nivell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47421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esentació personalit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C:\Documents and Settings\programaseuropeos13\Escritorio\Sin títul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9356"/>
            <a:ext cx="1584176" cy="128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5" r="5669"/>
          <a:stretch>
            <a:fillRect/>
          </a:stretch>
        </p:blipFill>
        <p:spPr bwMode="auto">
          <a:xfrm>
            <a:off x="260416" y="211250"/>
            <a:ext cx="1422368" cy="766150"/>
          </a:xfrm>
          <a:prstGeom prst="rect">
            <a:avLst/>
          </a:prstGeom>
          <a:noFill/>
        </p:spPr>
      </p:pic>
      <p:sp>
        <p:nvSpPr>
          <p:cNvPr id="8" name="1 Título"/>
          <p:cNvSpPr>
            <a:spLocks noGrp="1"/>
          </p:cNvSpPr>
          <p:nvPr>
            <p:ph type="title" hasCustomPrompt="1"/>
          </p:nvPr>
        </p:nvSpPr>
        <p:spPr>
          <a:xfrm>
            <a:off x="1763688" y="599293"/>
            <a:ext cx="7016069" cy="766150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3C7486"/>
                </a:solidFill>
              </a:defRPr>
            </a:lvl1pPr>
          </a:lstStyle>
          <a:p>
            <a:r>
              <a:rPr lang="hu-HU" dirty="0"/>
              <a:t>Main Title</a:t>
            </a:r>
            <a:endParaRPr lang="es-ES" dirty="0"/>
          </a:p>
        </p:txBody>
      </p:sp>
      <p:pic>
        <p:nvPicPr>
          <p:cNvPr id="9" name="15 Image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634" y="6306559"/>
            <a:ext cx="1823649" cy="535830"/>
          </a:xfrm>
          <a:prstGeom prst="rect">
            <a:avLst/>
          </a:prstGeom>
        </p:spPr>
      </p:pic>
      <p:pic>
        <p:nvPicPr>
          <p:cNvPr id="10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165444"/>
            <a:ext cx="2048434" cy="390178"/>
          </a:xfrm>
          <a:prstGeom prst="rect">
            <a:avLst/>
          </a:prstGeom>
        </p:spPr>
      </p:pic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260416" y="1916832"/>
            <a:ext cx="8519340" cy="4209331"/>
          </a:xfrm>
          <a:prstGeom prst="rect">
            <a:avLst/>
          </a:prstGeom>
        </p:spPr>
        <p:txBody>
          <a:bodyPr/>
          <a:lstStyle>
            <a:lvl1pPr marL="541338" indent="-541338">
              <a:spcAft>
                <a:spcPts val="1200"/>
              </a:spcAft>
              <a:buClr>
                <a:schemeClr val="tx2"/>
              </a:buClr>
              <a:buFont typeface="Wingdings 2" panose="05020102010507070707" pitchFamily="18" charset="2"/>
              <a:buChar char="£"/>
              <a:defRPr sz="3200"/>
            </a:lvl1pPr>
            <a:lvl2pPr marL="808038" indent="-266700" defTabSz="808038">
              <a:spcAft>
                <a:spcPts val="600"/>
              </a:spcAft>
              <a:buFont typeface="Wingdings" panose="05000000000000000000" pitchFamily="2" charset="2"/>
              <a:buChar char="§"/>
              <a:defRPr sz="2800"/>
            </a:lvl2pPr>
            <a:lvl3pPr marL="1074738" indent="-266700">
              <a:buFont typeface="Arial" panose="020B0604020202020204" pitchFamily="34" charset="0"/>
              <a:buChar char="−"/>
              <a:defRPr sz="2400"/>
            </a:lvl3pPr>
            <a:lvl4pPr marL="1339850" indent="-265113">
              <a:defRPr sz="2000"/>
            </a:lvl4pPr>
            <a:lvl5pPr marL="1527175" indent="-187325">
              <a:buFont typeface="Arial" panose="020B0604020202020204" pitchFamily="34" charset="0"/>
              <a:buChar char="∙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noProof="0" dirty="0"/>
              <a:t>Feu clic aquí per editar estils</a:t>
            </a:r>
          </a:p>
          <a:p>
            <a:pPr lvl="1"/>
            <a:r>
              <a:rPr lang="ca-ES" noProof="0" dirty="0"/>
              <a:t>Segon nivell</a:t>
            </a:r>
          </a:p>
          <a:p>
            <a:pPr lvl="2"/>
            <a:r>
              <a:rPr lang="ca-ES" noProof="0" dirty="0"/>
              <a:t>Tercer nivell</a:t>
            </a:r>
          </a:p>
          <a:p>
            <a:pPr lvl="3"/>
            <a:r>
              <a:rPr lang="ca-ES" noProof="0" dirty="0"/>
              <a:t>Quart nivell</a:t>
            </a:r>
          </a:p>
          <a:p>
            <a:pPr lvl="4"/>
            <a:r>
              <a:rPr lang="ca-ES" noProof="0" dirty="0"/>
              <a:t>Cinquè nivell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6027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ció personalit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15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634" y="6306559"/>
            <a:ext cx="1823649" cy="535830"/>
          </a:xfrm>
          <a:prstGeom prst="rect">
            <a:avLst/>
          </a:prstGeom>
        </p:spPr>
      </p:pic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260416" y="1916832"/>
            <a:ext cx="8519340" cy="4209331"/>
          </a:xfrm>
          <a:prstGeom prst="rect">
            <a:avLst/>
          </a:prstGeom>
        </p:spPr>
        <p:txBody>
          <a:bodyPr/>
          <a:lstStyle>
            <a:lvl1pPr marL="541338" indent="-541338">
              <a:spcAft>
                <a:spcPts val="1200"/>
              </a:spcAft>
              <a:buClr>
                <a:schemeClr val="tx2"/>
              </a:buClr>
              <a:buFont typeface="Wingdings 2" panose="05020102010507070707" pitchFamily="18" charset="2"/>
              <a:buChar char="£"/>
              <a:defRPr sz="3200"/>
            </a:lvl1pPr>
            <a:lvl2pPr marL="808038" indent="-266700" defTabSz="808038">
              <a:spcAft>
                <a:spcPts val="600"/>
              </a:spcAft>
              <a:buFont typeface="Wingdings" panose="05000000000000000000" pitchFamily="2" charset="2"/>
              <a:buChar char="§"/>
              <a:defRPr sz="2800"/>
            </a:lvl2pPr>
            <a:lvl3pPr marL="1074738" indent="-266700">
              <a:buFont typeface="Arial" panose="020B0604020202020204" pitchFamily="34" charset="0"/>
              <a:buChar char="−"/>
              <a:defRPr sz="2400"/>
            </a:lvl3pPr>
            <a:lvl4pPr marL="1339850" indent="-265113">
              <a:defRPr sz="2000"/>
            </a:lvl4pPr>
            <a:lvl5pPr marL="1527175" indent="-187325">
              <a:buFont typeface="Arial" panose="020B0604020202020204" pitchFamily="34" charset="0"/>
              <a:buChar char="∙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noProof="0" dirty="0"/>
              <a:t>Feu clic aquí per editar estils</a:t>
            </a:r>
          </a:p>
          <a:p>
            <a:pPr lvl="1"/>
            <a:r>
              <a:rPr lang="ca-ES" noProof="0" dirty="0"/>
              <a:t>Segon nivell</a:t>
            </a:r>
          </a:p>
          <a:p>
            <a:pPr lvl="2"/>
            <a:r>
              <a:rPr lang="ca-ES" noProof="0" dirty="0"/>
              <a:t>Tercer nivell</a:t>
            </a:r>
          </a:p>
          <a:p>
            <a:pPr lvl="3"/>
            <a:r>
              <a:rPr lang="ca-ES" noProof="0" dirty="0"/>
              <a:t>Quart nivell</a:t>
            </a:r>
          </a:p>
          <a:p>
            <a:pPr lvl="4"/>
            <a:r>
              <a:rPr lang="ca-ES" noProof="0" dirty="0"/>
              <a:t>Cinquè nivell</a:t>
            </a:r>
            <a:endParaRPr lang="en-GB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134504"/>
            <a:ext cx="118628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2227" y="134504"/>
            <a:ext cx="139859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844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 descr="C:\Documents and Settings\programaseuropeos13\Escritorio\Sin títul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9356"/>
            <a:ext cx="1584176" cy="128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 Título"/>
          <p:cNvSpPr>
            <a:spLocks noGrp="1"/>
          </p:cNvSpPr>
          <p:nvPr>
            <p:ph type="title" hasCustomPrompt="1"/>
          </p:nvPr>
        </p:nvSpPr>
        <p:spPr>
          <a:xfrm>
            <a:off x="1763688" y="599293"/>
            <a:ext cx="7016069" cy="766150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3C7486"/>
                </a:solidFill>
              </a:defRPr>
            </a:lvl1pPr>
          </a:lstStyle>
          <a:p>
            <a:r>
              <a:rPr lang="hu-HU" dirty="0"/>
              <a:t>Main Title</a:t>
            </a:r>
            <a:endParaRPr lang="es-ES" dirty="0"/>
          </a:p>
        </p:txBody>
      </p:sp>
      <p:pic>
        <p:nvPicPr>
          <p:cNvPr id="15" name="15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634" y="6306559"/>
            <a:ext cx="1823649" cy="535830"/>
          </a:xfrm>
          <a:prstGeom prst="rect">
            <a:avLst/>
          </a:prstGeom>
        </p:spPr>
      </p:pic>
      <p:pic>
        <p:nvPicPr>
          <p:cNvPr id="16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165444"/>
            <a:ext cx="2048434" cy="390178"/>
          </a:xfrm>
          <a:prstGeom prst="rect">
            <a:avLst/>
          </a:prstGeom>
        </p:spPr>
      </p:pic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260416" y="1916832"/>
            <a:ext cx="8519340" cy="4209331"/>
          </a:xfrm>
          <a:prstGeom prst="rect">
            <a:avLst/>
          </a:prstGeom>
        </p:spPr>
        <p:txBody>
          <a:bodyPr/>
          <a:lstStyle>
            <a:lvl1pPr marL="541338" indent="-541338">
              <a:spcAft>
                <a:spcPts val="1200"/>
              </a:spcAft>
              <a:buClr>
                <a:schemeClr val="tx2"/>
              </a:buClr>
              <a:buFont typeface="Wingdings 2" panose="05020102010507070707" pitchFamily="18" charset="2"/>
              <a:buChar char="£"/>
              <a:defRPr sz="3200"/>
            </a:lvl1pPr>
            <a:lvl2pPr marL="808038" indent="-266700" defTabSz="808038">
              <a:spcAft>
                <a:spcPts val="600"/>
              </a:spcAft>
              <a:buFont typeface="Wingdings" panose="05000000000000000000" pitchFamily="2" charset="2"/>
              <a:buChar char="§"/>
              <a:defRPr sz="2800"/>
            </a:lvl2pPr>
            <a:lvl3pPr marL="1074738" indent="-266700">
              <a:buFont typeface="Arial" panose="020B0604020202020204" pitchFamily="34" charset="0"/>
              <a:buChar char="−"/>
              <a:defRPr sz="2400"/>
            </a:lvl3pPr>
            <a:lvl4pPr marL="1339850" indent="-265113">
              <a:defRPr sz="2000"/>
            </a:lvl4pPr>
            <a:lvl5pPr marL="1527175" indent="-187325">
              <a:buFont typeface="Arial" panose="020B0604020202020204" pitchFamily="34" charset="0"/>
              <a:buChar char="∙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noProof="0"/>
              <a:t>Feu clic aquí per editar estils</a:t>
            </a:r>
          </a:p>
          <a:p>
            <a:pPr lvl="1"/>
            <a:r>
              <a:rPr lang="ca-ES" noProof="0"/>
              <a:t>Segon nivell</a:t>
            </a:r>
          </a:p>
          <a:p>
            <a:pPr lvl="2"/>
            <a:r>
              <a:rPr lang="ca-ES" noProof="0"/>
              <a:t>Tercer nivell</a:t>
            </a:r>
          </a:p>
          <a:p>
            <a:pPr lvl="3"/>
            <a:r>
              <a:rPr lang="ca-ES" noProof="0"/>
              <a:t>Quart nivell</a:t>
            </a:r>
          </a:p>
          <a:p>
            <a:pPr lvl="4"/>
            <a:r>
              <a:rPr lang="ca-ES" noProof="0"/>
              <a:t>Cinquè nivell</a:t>
            </a:r>
            <a:endParaRPr lang="en-GB" noProof="0" dirty="0"/>
          </a:p>
        </p:txBody>
      </p:sp>
      <p:pic>
        <p:nvPicPr>
          <p:cNvPr id="18" name="6 Imagen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5" r="5669"/>
          <a:stretch>
            <a:fillRect/>
          </a:stretch>
        </p:blipFill>
        <p:spPr bwMode="auto">
          <a:xfrm>
            <a:off x="260416" y="211250"/>
            <a:ext cx="1422368" cy="766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560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C:\Documents and Settings\programaseuropeos13\Escritorio\Sin títul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9356"/>
            <a:ext cx="1584176" cy="128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5" r="5669"/>
          <a:stretch>
            <a:fillRect/>
          </a:stretch>
        </p:blipFill>
        <p:spPr bwMode="auto">
          <a:xfrm>
            <a:off x="260416" y="211250"/>
            <a:ext cx="1422368" cy="766150"/>
          </a:xfrm>
          <a:prstGeom prst="rect">
            <a:avLst/>
          </a:prstGeom>
          <a:noFill/>
        </p:spPr>
      </p:pic>
      <p:pic>
        <p:nvPicPr>
          <p:cNvPr id="8" name="15 Image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634" y="6306559"/>
            <a:ext cx="1823649" cy="535830"/>
          </a:xfrm>
          <a:prstGeom prst="rect">
            <a:avLst/>
          </a:prstGeom>
        </p:spPr>
      </p:pic>
      <p:sp>
        <p:nvSpPr>
          <p:cNvPr id="9" name="1 Título"/>
          <p:cNvSpPr>
            <a:spLocks noGrp="1"/>
          </p:cNvSpPr>
          <p:nvPr>
            <p:ph type="title" hasCustomPrompt="1"/>
          </p:nvPr>
        </p:nvSpPr>
        <p:spPr>
          <a:xfrm>
            <a:off x="1763688" y="599293"/>
            <a:ext cx="7016069" cy="766150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3C7486"/>
                </a:solidFill>
              </a:defRPr>
            </a:lvl1pPr>
          </a:lstStyle>
          <a:p>
            <a:r>
              <a:rPr lang="hu-HU" dirty="0"/>
              <a:t>Main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973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més número de pà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5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634" y="6306559"/>
            <a:ext cx="1823649" cy="53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9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12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àcies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0 Imagen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0" y="3246932"/>
            <a:ext cx="2813869" cy="3573701"/>
          </a:xfrm>
          <a:prstGeom prst="rect">
            <a:avLst/>
          </a:prstGeom>
        </p:spPr>
      </p:pic>
      <p:pic>
        <p:nvPicPr>
          <p:cNvPr id="9" name="1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728" y="5773490"/>
            <a:ext cx="3651504" cy="1072896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8197" y="314900"/>
            <a:ext cx="118628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14900"/>
            <a:ext cx="139859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09" t="6524" r="17394" b="36716"/>
          <a:stretch/>
        </p:blipFill>
        <p:spPr>
          <a:xfrm>
            <a:off x="3655813" y="1704962"/>
            <a:ext cx="3580483" cy="3236206"/>
          </a:xfrm>
          <a:prstGeom prst="rect">
            <a:avLst/>
          </a:prstGeom>
        </p:spPr>
      </p:pic>
      <p:pic>
        <p:nvPicPr>
          <p:cNvPr id="13" name="Picture 16" descr="C:\Documents and Settings\programaseuropeos13\Escritorio\Sin título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79356"/>
            <a:ext cx="1584176" cy="128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6 Imagen"/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5" r="5669"/>
          <a:stretch>
            <a:fillRect/>
          </a:stretch>
        </p:blipFill>
        <p:spPr bwMode="auto">
          <a:xfrm>
            <a:off x="260416" y="211250"/>
            <a:ext cx="1422368" cy="766150"/>
          </a:xfrm>
          <a:prstGeom prst="rect">
            <a:avLst/>
          </a:prstGeom>
          <a:noFill/>
        </p:spPr>
      </p:pic>
      <p:pic>
        <p:nvPicPr>
          <p:cNvPr id="15" name="Imagen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4592" y="111975"/>
            <a:ext cx="2048434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3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65" y="1644"/>
            <a:ext cx="9159095" cy="686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095" y="1644"/>
            <a:ext cx="9159095" cy="686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ol 2"/>
          <p:cNvSpPr>
            <a:spLocks noGrp="1"/>
          </p:cNvSpPr>
          <p:nvPr>
            <p:ph type="title"/>
          </p:nvPr>
        </p:nvSpPr>
        <p:spPr>
          <a:xfrm>
            <a:off x="-15096" y="5085184"/>
            <a:ext cx="9208155" cy="10081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ca-ES" dirty="0"/>
              <a:t>Feu clic aquí per editar l'estil</a:t>
            </a:r>
          </a:p>
        </p:txBody>
      </p:sp>
    </p:spTree>
    <p:extLst>
      <p:ext uri="{BB962C8B-B14F-4D97-AF65-F5344CB8AC3E}">
        <p14:creationId xmlns:p14="http://schemas.microsoft.com/office/powerpoint/2010/main" val="31131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222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C:\Documents and Settings\programaseuropeos13\Escritorio\Sin título-1.jp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9512" y="179356"/>
            <a:ext cx="1584176" cy="128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6 Imagen"/>
          <p:cNvPicPr/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5" r="5669"/>
          <a:stretch>
            <a:fillRect/>
          </a:stretch>
        </p:blipFill>
        <p:spPr bwMode="auto">
          <a:xfrm>
            <a:off x="260416" y="211250"/>
            <a:ext cx="1422368" cy="766150"/>
          </a:xfrm>
          <a:prstGeom prst="rect">
            <a:avLst/>
          </a:prstGeom>
          <a:noFill/>
        </p:spPr>
      </p:pic>
      <p:pic>
        <p:nvPicPr>
          <p:cNvPr id="10" name="Imagen 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844592" y="111975"/>
            <a:ext cx="2048434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5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3" r:id="rId11"/>
    <p:sldLayoutId id="2147483717" r:id="rId12"/>
    <p:sldLayoutId id="2147483718" r:id="rId13"/>
    <p:sldLayoutId id="2147483719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overnance.interreg-med.eu/news-events/news/detail/actualites/b-blue-project-on-the-way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atalunya2020.gencat.cat/web/.content/00_catalunya2020/Documents/angles/fitxers/participatory-governance-blue-bioeconomy.pdf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governance.interreg-med.eu/fileadmin/user_upload/Sites/Governance/horizontal_project/WP10GGORfinalversion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hyperlink" Target="https://governance.interreg-med.eu/fileadmin/user_upload/Sites/Governance/horizontal_project/Innovation-key-policy-paper_PANORAMED-def.pdf" TargetMode="External"/><Relationship Id="rId4" Type="http://schemas.openxmlformats.org/officeDocument/2006/relationships/hyperlink" Target="http://catalunya2020.gencat.cat/web/.content/00_catalunya2020/Documents/angles/fitxers/clusters-contribution-panoramed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.fernandez@gencat.ca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borut.likar1@guest.arnes.si" TargetMode="External"/><Relationship Id="rId4" Type="http://schemas.openxmlformats.org/officeDocument/2006/relationships/hyperlink" Target="mailto:rudi.panjtar@ijs.s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microsoft.com/office/2007/relationships/hdphoto" Target="../media/hdphoto2.wdp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text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a-ES" sz="3600" dirty="0"/>
              <a:t>PANORAMED </a:t>
            </a:r>
          </a:p>
          <a:p>
            <a:r>
              <a:rPr lang="en-GB" sz="3600" dirty="0" smtClean="0"/>
              <a:t>Innovation</a:t>
            </a:r>
            <a:endParaRPr lang="ca-ES" dirty="0"/>
          </a:p>
        </p:txBody>
      </p:sp>
      <p:sp>
        <p:nvSpPr>
          <p:cNvPr id="7" name="Contenidor de text 6"/>
          <p:cNvSpPr>
            <a:spLocks noGrp="1"/>
          </p:cNvSpPr>
          <p:nvPr>
            <p:ph type="body" sz="quarter" idx="11"/>
          </p:nvPr>
        </p:nvSpPr>
        <p:spPr>
          <a:xfrm>
            <a:off x="3275855" y="3573016"/>
            <a:ext cx="5544617" cy="2232248"/>
          </a:xfrm>
        </p:spPr>
        <p:txBody>
          <a:bodyPr anchor="ctr">
            <a:normAutofit fontScale="25000" lnSpcReduction="20000"/>
          </a:bodyPr>
          <a:lstStyle/>
          <a:p>
            <a:endParaRPr lang="sl-SI" sz="600" dirty="0" smtClean="0"/>
          </a:p>
          <a:p>
            <a:endParaRPr lang="sl-SI" dirty="0" smtClean="0"/>
          </a:p>
          <a:p>
            <a:pPr algn="l"/>
            <a:r>
              <a:rPr lang="sl-SI" sz="7200" dirty="0"/>
              <a:t>ADRIATIC-IONAIN REGION (EUSAIR) S3 NETWORK </a:t>
            </a:r>
            <a:endParaRPr lang="sl-SI" sz="7200" dirty="0" smtClean="0"/>
          </a:p>
          <a:p>
            <a:pPr algn="l"/>
            <a:r>
              <a:rPr lang="sl-SI" sz="7200" dirty="0" smtClean="0"/>
              <a:t>A </a:t>
            </a:r>
            <a:r>
              <a:rPr lang="sl-SI" sz="7200" dirty="0"/>
              <a:t>PUSH FOR STRENGTHENED INTERNATIONALISATION: </a:t>
            </a:r>
          </a:p>
          <a:p>
            <a:pPr algn="l"/>
            <a:r>
              <a:rPr lang="sl-SI" sz="7200" dirty="0"/>
              <a:t>First EUSAIR Smart </a:t>
            </a:r>
            <a:r>
              <a:rPr lang="en-US" sz="7200" dirty="0" smtClean="0"/>
              <a:t>Specialization Strategies Governance representatives</a:t>
            </a:r>
            <a:r>
              <a:rPr lang="sl-SI" sz="7200" dirty="0" smtClean="0"/>
              <a:t> </a:t>
            </a:r>
            <a:r>
              <a:rPr lang="sl-SI" sz="7200" dirty="0"/>
              <a:t>meeting </a:t>
            </a:r>
          </a:p>
          <a:p>
            <a:r>
              <a:rPr lang="sl-SI" sz="7200" dirty="0"/>
              <a:t>23 &amp; 24 September 2020</a:t>
            </a:r>
          </a:p>
          <a:p>
            <a:r>
              <a:rPr lang="sl-SI" sz="7200" dirty="0" smtClean="0"/>
              <a:t>Rudi Panjtar</a:t>
            </a:r>
          </a:p>
          <a:p>
            <a:r>
              <a:rPr lang="sl-SI" sz="7200" dirty="0"/>
              <a:t>prof. dr. Borut Likar</a:t>
            </a:r>
          </a:p>
          <a:p>
            <a:endParaRPr lang="ca-ES" sz="2600" dirty="0"/>
          </a:p>
        </p:txBody>
      </p:sp>
      <p:sp>
        <p:nvSpPr>
          <p:cNvPr id="2" name="Títol 1"/>
          <p:cNvSpPr>
            <a:spLocks noGrp="1"/>
          </p:cNvSpPr>
          <p:nvPr>
            <p:ph type="title" idx="4294967295"/>
          </p:nvPr>
        </p:nvSpPr>
        <p:spPr>
          <a:xfrm>
            <a:off x="0" y="5157788"/>
            <a:ext cx="9209088" cy="93503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a-ES" sz="1800" dirty="0"/>
              <a:t/>
            </a:r>
            <a:br>
              <a:rPr lang="ca-ES" sz="1800" dirty="0"/>
            </a:br>
            <a:endParaRPr lang="ca-ES" sz="1400" b="0" dirty="0"/>
          </a:p>
        </p:txBody>
      </p:sp>
      <p:sp>
        <p:nvSpPr>
          <p:cNvPr id="10" name="18 Rectángulo"/>
          <p:cNvSpPr/>
          <p:nvPr/>
        </p:nvSpPr>
        <p:spPr>
          <a:xfrm>
            <a:off x="3306471" y="5769264"/>
            <a:ext cx="5328592" cy="72000"/>
          </a:xfrm>
          <a:prstGeom prst="rect">
            <a:avLst/>
          </a:prstGeom>
          <a:solidFill>
            <a:srgbClr val="3C7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2266" y="332656"/>
            <a:ext cx="118628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55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57"/>
    </mc:Choice>
    <mc:Fallback xmlns="">
      <p:transition spd="slow" advTm="1305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260416" y="1425046"/>
            <a:ext cx="8519340" cy="4209331"/>
          </a:xfrm>
        </p:spPr>
        <p:txBody>
          <a:bodyPr/>
          <a:lstStyle/>
          <a:p>
            <a:pPr marL="0" lvl="1" indent="0" defTabSz="914400">
              <a:spcAft>
                <a:spcPts val="1200"/>
              </a:spcAft>
              <a:buClr>
                <a:schemeClr val="tx2"/>
              </a:buClr>
              <a:buNone/>
            </a:pPr>
            <a:r>
              <a:rPr lang="en-GB" sz="24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Main </a:t>
            </a:r>
            <a:r>
              <a:rPr lang="en-GB" sz="2400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objective</a:t>
            </a:r>
            <a:r>
              <a:rPr lang="sl-SI" sz="2400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s</a:t>
            </a:r>
            <a:r>
              <a:rPr lang="en-GB" sz="2400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</a:t>
            </a:r>
            <a:r>
              <a:rPr lang="en-GB" sz="24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of the strategic </a:t>
            </a:r>
            <a:r>
              <a:rPr lang="en-GB" sz="2400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projects</a:t>
            </a:r>
            <a:r>
              <a:rPr lang="sl-SI" sz="2400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are:</a:t>
            </a:r>
          </a:p>
          <a:p>
            <a:pPr marL="342900" lvl="1" indent="-342900" defTabSz="91440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Enhancement </a:t>
            </a:r>
            <a:r>
              <a:rPr lang="en-US" sz="20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of the capacity to design and implement multilevel innovation policies and action for the blue </a:t>
            </a:r>
            <a:r>
              <a:rPr lang="en-US" sz="2000" dirty="0" err="1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bioeconomy</a:t>
            </a:r>
            <a:r>
              <a:rPr lang="en-US" sz="20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</a:t>
            </a:r>
          </a:p>
          <a:p>
            <a:pPr marL="342900" lvl="1" indent="-342900" defTabSz="914400"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Strengthening </a:t>
            </a:r>
            <a:r>
              <a:rPr lang="en-US" sz="20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of the blue </a:t>
            </a:r>
            <a:r>
              <a:rPr lang="en-US" sz="2000" dirty="0" err="1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bioeconomy</a:t>
            </a:r>
            <a:r>
              <a:rPr lang="en-US" sz="20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innovation </a:t>
            </a:r>
            <a:r>
              <a:rPr lang="en-US" sz="20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ecosystem</a:t>
            </a:r>
            <a:r>
              <a:rPr lang="sl-SI" sz="20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</a:t>
            </a:r>
            <a:endParaRPr lang="en-US" sz="20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0" indent="0">
              <a:buNone/>
            </a:pPr>
            <a:r>
              <a:rPr lang="sl-SI" sz="2400" b="1" dirty="0" err="1" smtClean="0"/>
              <a:t>Two</a:t>
            </a:r>
            <a:r>
              <a:rPr lang="sl-SI" sz="2400" b="1" dirty="0" smtClean="0"/>
              <a:t> s</a:t>
            </a:r>
            <a:r>
              <a:rPr lang="en-GB" sz="2400" b="1" dirty="0" err="1" smtClean="0"/>
              <a:t>trategic</a:t>
            </a:r>
            <a:r>
              <a:rPr lang="en-GB" sz="2400" b="1" dirty="0" smtClean="0"/>
              <a:t> project</a:t>
            </a:r>
            <a:r>
              <a:rPr lang="sl-SI" sz="2400" b="1" dirty="0" smtClean="0"/>
              <a:t> </a:t>
            </a:r>
            <a:r>
              <a:rPr lang="sl-SI" sz="2400" b="1" dirty="0" err="1" smtClean="0"/>
              <a:t>identified</a:t>
            </a:r>
            <a:r>
              <a:rPr lang="sl-SI" sz="2400" b="1" dirty="0" smtClean="0"/>
              <a:t>:</a:t>
            </a:r>
            <a:endParaRPr lang="sl-SI" sz="24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sl-SI" sz="2000" b="1" dirty="0" smtClean="0"/>
              <a:t>1:</a:t>
            </a:r>
            <a:r>
              <a:rPr lang="sl-SI" sz="2000" dirty="0" smtClean="0"/>
              <a:t>	</a:t>
            </a:r>
            <a:r>
              <a:rPr lang="en-GB" sz="2000" dirty="0" smtClean="0"/>
              <a:t>focus on </a:t>
            </a:r>
            <a:r>
              <a:rPr lang="en-GB" sz="2000" b="1" dirty="0" smtClean="0"/>
              <a:t>promoting </a:t>
            </a:r>
            <a:r>
              <a:rPr lang="en-GB" sz="2000" b="1" dirty="0"/>
              <a:t>the use of blue biotechnologies</a:t>
            </a:r>
            <a:r>
              <a:rPr lang="en-GB" sz="2000" dirty="0"/>
              <a:t> to address the SDGs in the MED and on promoting new value chains and business opportunities</a:t>
            </a:r>
            <a:r>
              <a:rPr lang="en-GB" sz="2000" dirty="0" smtClean="0"/>
              <a:t>.</a:t>
            </a:r>
            <a:endParaRPr lang="sl-SI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sl-SI" sz="2000" b="1" dirty="0" smtClean="0"/>
              <a:t>2:</a:t>
            </a:r>
            <a:r>
              <a:rPr lang="sl-SI" sz="2000" dirty="0" smtClean="0"/>
              <a:t> 	</a:t>
            </a:r>
            <a:r>
              <a:rPr lang="en-GB" sz="2000" dirty="0" smtClean="0"/>
              <a:t>focus </a:t>
            </a:r>
            <a:r>
              <a:rPr lang="en-GB" sz="2000" dirty="0"/>
              <a:t>on </a:t>
            </a:r>
            <a:r>
              <a:rPr lang="en-GB" sz="2000" b="1" dirty="0"/>
              <a:t>promoting the articulation of the collaboration of the quadruple helix actors</a:t>
            </a:r>
            <a:r>
              <a:rPr lang="en-GB" sz="2000" dirty="0"/>
              <a:t> to address the SDGs in the MED and </a:t>
            </a:r>
            <a:r>
              <a:rPr lang="en-GB" sz="2000" b="1" dirty="0"/>
              <a:t>on improving the governance of innovation policies</a:t>
            </a:r>
            <a:r>
              <a:rPr lang="en-GB" sz="2000" dirty="0"/>
              <a:t> to increase the coherence among multilevel programs, strategies and initiatives. </a:t>
            </a:r>
            <a:endParaRPr lang="sl-SI" sz="2000" dirty="0"/>
          </a:p>
          <a:p>
            <a:endParaRPr lang="sl-SI" sz="1800" dirty="0"/>
          </a:p>
          <a:p>
            <a:endParaRPr lang="en-GB" sz="1600" dirty="0"/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1763687" y="658896"/>
            <a:ext cx="7016069" cy="7661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b="1" dirty="0" err="1" smtClean="0">
                <a:solidFill>
                  <a:srgbClr val="3C7486"/>
                </a:solidFill>
              </a:rPr>
              <a:t>Strategic</a:t>
            </a:r>
            <a:r>
              <a:rPr lang="sl-SI" sz="3600" b="1" dirty="0" smtClean="0">
                <a:solidFill>
                  <a:srgbClr val="3C7486"/>
                </a:solidFill>
              </a:rPr>
              <a:t> </a:t>
            </a:r>
            <a:r>
              <a:rPr lang="sl-SI" sz="3600" b="1" dirty="0" err="1" smtClean="0">
                <a:solidFill>
                  <a:srgbClr val="3C7486"/>
                </a:solidFill>
              </a:rPr>
              <a:t>projects</a:t>
            </a:r>
            <a:r>
              <a:rPr lang="sl-SI" sz="3600" b="1" dirty="0" smtClean="0">
                <a:solidFill>
                  <a:srgbClr val="3C7486"/>
                </a:solidFill>
              </a:rPr>
              <a:t> </a:t>
            </a:r>
            <a:r>
              <a:rPr lang="sl-SI" sz="3600" b="1" dirty="0" err="1" smtClean="0">
                <a:solidFill>
                  <a:srgbClr val="3C7486"/>
                </a:solidFill>
              </a:rPr>
              <a:t>ToR</a:t>
            </a:r>
            <a:r>
              <a:rPr lang="sl-SI" sz="3600" b="1" dirty="0" smtClean="0">
                <a:solidFill>
                  <a:srgbClr val="3C7486"/>
                </a:solidFill>
              </a:rPr>
              <a:t> </a:t>
            </a:r>
            <a:endParaRPr lang="en-GB" sz="3600" b="1" dirty="0">
              <a:solidFill>
                <a:srgbClr val="3C74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sz="1800" dirty="0"/>
          </a:p>
          <a:p>
            <a:endParaRPr lang="en-GB" sz="1600" dirty="0"/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1763687" y="476672"/>
            <a:ext cx="7016069" cy="7661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3C7486"/>
                </a:solidFill>
              </a:rPr>
              <a:t>Strategic </a:t>
            </a:r>
            <a:r>
              <a:rPr lang="sl-SI" sz="3600" b="1" dirty="0">
                <a:solidFill>
                  <a:srgbClr val="3C7486"/>
                </a:solidFill>
              </a:rPr>
              <a:t>P</a:t>
            </a:r>
            <a:r>
              <a:rPr lang="en-GB" sz="3600" b="1" dirty="0" err="1" smtClean="0">
                <a:solidFill>
                  <a:srgbClr val="3C7486"/>
                </a:solidFill>
              </a:rPr>
              <a:t>roject</a:t>
            </a:r>
            <a:r>
              <a:rPr lang="sl-SI" sz="3600" b="1" dirty="0" smtClean="0">
                <a:solidFill>
                  <a:srgbClr val="3C7486"/>
                </a:solidFill>
              </a:rPr>
              <a:t>s</a:t>
            </a:r>
            <a:r>
              <a:rPr lang="en-GB" sz="3600" b="1" dirty="0" smtClean="0">
                <a:solidFill>
                  <a:srgbClr val="3C7486"/>
                </a:solidFill>
              </a:rPr>
              <a:t> </a:t>
            </a:r>
            <a:r>
              <a:rPr lang="sl-SI" sz="3600" b="1" dirty="0" err="1" smtClean="0">
                <a:solidFill>
                  <a:srgbClr val="3C7486"/>
                </a:solidFill>
              </a:rPr>
              <a:t>ToR</a:t>
            </a:r>
            <a:r>
              <a:rPr lang="sl-SI" sz="3600" b="1" dirty="0" smtClean="0">
                <a:solidFill>
                  <a:srgbClr val="3C7486"/>
                </a:solidFill>
              </a:rPr>
              <a:t> </a:t>
            </a:r>
            <a:r>
              <a:rPr lang="sl-SI" sz="3600" b="1" dirty="0" err="1" smtClean="0">
                <a:solidFill>
                  <a:srgbClr val="3C7486"/>
                </a:solidFill>
              </a:rPr>
              <a:t>main</a:t>
            </a:r>
            <a:r>
              <a:rPr lang="sl-SI" sz="3600" b="1" dirty="0" smtClean="0">
                <a:solidFill>
                  <a:srgbClr val="3C7486"/>
                </a:solidFill>
              </a:rPr>
              <a:t> </a:t>
            </a:r>
            <a:r>
              <a:rPr lang="sl-SI" sz="3600" b="1" dirty="0" err="1" smtClean="0">
                <a:solidFill>
                  <a:srgbClr val="3C7486"/>
                </a:solidFill>
              </a:rPr>
              <a:t>Objectives</a:t>
            </a:r>
            <a:r>
              <a:rPr lang="sl-SI" sz="3600" b="1" dirty="0" smtClean="0">
                <a:solidFill>
                  <a:srgbClr val="3C7486"/>
                </a:solidFill>
              </a:rPr>
              <a:t> </a:t>
            </a:r>
            <a:endParaRPr lang="en-GB" sz="3600" b="1" dirty="0">
              <a:solidFill>
                <a:srgbClr val="3C7486"/>
              </a:solidFill>
            </a:endParaRPr>
          </a:p>
        </p:txBody>
      </p:sp>
      <p:sp>
        <p:nvSpPr>
          <p:cNvPr id="5" name="Označba mesta vsebine 1"/>
          <p:cNvSpPr txBox="1">
            <a:spLocks/>
          </p:cNvSpPr>
          <p:nvPr/>
        </p:nvSpPr>
        <p:spPr>
          <a:xfrm>
            <a:off x="467544" y="2027981"/>
            <a:ext cx="8519340" cy="4209331"/>
          </a:xfrm>
          <a:prstGeom prst="rect">
            <a:avLst/>
          </a:prstGeom>
        </p:spPr>
        <p:txBody>
          <a:bodyPr/>
          <a:lstStyle>
            <a:lvl1pPr marL="541338" indent="-541338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Font typeface="Wingdings 2" panose="05020102010507070707" pitchFamily="18" charset="2"/>
              <a:buChar char="£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266700" algn="l" defTabSz="808038" rtl="0" eaLnBrk="1" latinLnBrk="0" hangingPunct="1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4738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9850" indent="-26511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7175" indent="-1873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914400">
              <a:spcAft>
                <a:spcPts val="1200"/>
              </a:spcAft>
              <a:buClr>
                <a:schemeClr val="tx2"/>
              </a:buClr>
              <a:buNone/>
            </a:pPr>
            <a:r>
              <a:rPr lang="sl-SI" b="1" dirty="0" err="1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Strategic</a:t>
            </a:r>
            <a:r>
              <a:rPr lang="sl-SI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</a:t>
            </a:r>
            <a:r>
              <a:rPr lang="sl-SI" b="1" dirty="0" err="1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project</a:t>
            </a:r>
            <a:r>
              <a:rPr lang="sl-SI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1</a:t>
            </a:r>
            <a:r>
              <a:rPr lang="en-US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:</a:t>
            </a:r>
            <a:endParaRPr lang="en-US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541338" lvl="1" indent="-541338" defTabSz="91440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2400" dirty="0" smtClean="0"/>
              <a:t>Coordinated </a:t>
            </a:r>
            <a:r>
              <a:rPr lang="en-US" sz="2400" dirty="0"/>
              <a:t>capacity building in blue </a:t>
            </a:r>
            <a:r>
              <a:rPr lang="en-US" sz="2400" dirty="0" err="1"/>
              <a:t>bioeconomy</a:t>
            </a:r>
            <a:r>
              <a:rPr lang="en-US" sz="2400" dirty="0"/>
              <a:t> </a:t>
            </a:r>
            <a:r>
              <a:rPr lang="en-US" sz="2400" dirty="0" smtClean="0"/>
              <a:t>subfields.</a:t>
            </a:r>
            <a:endParaRPr lang="sl-SI" sz="2400" dirty="0" smtClean="0"/>
          </a:p>
          <a:p>
            <a:pPr marL="541338" lvl="1" indent="-541338" defTabSz="91440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Triggering </a:t>
            </a:r>
            <a:r>
              <a:rPr lang="en-US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interregional innovation along blue-biotechnology value chains. </a:t>
            </a:r>
            <a:endParaRPr lang="sl-SI" sz="2400" dirty="0" smtClean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0" lvl="1" indent="0" defTabSz="914400">
              <a:spcAft>
                <a:spcPts val="1200"/>
              </a:spcAft>
              <a:buClr>
                <a:schemeClr val="tx2"/>
              </a:buClr>
              <a:buNone/>
            </a:pPr>
            <a:r>
              <a:rPr lang="sl-SI" b="1" dirty="0" err="1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Strategic</a:t>
            </a:r>
            <a:r>
              <a:rPr lang="sl-SI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</a:t>
            </a:r>
            <a:r>
              <a:rPr lang="sl-SI" b="1" dirty="0" err="1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project</a:t>
            </a:r>
            <a:r>
              <a:rPr lang="sl-SI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2</a:t>
            </a:r>
            <a:endParaRPr lang="sl-SI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541338" lvl="1" indent="-541338" defTabSz="91440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The enhancement of the capacity to design and implement multilevel innovation policies and action for the blue </a:t>
            </a:r>
            <a:r>
              <a:rPr lang="en-US" sz="2400" dirty="0" err="1"/>
              <a:t>bioeconomy</a:t>
            </a:r>
            <a:r>
              <a:rPr lang="en-US" sz="2400" dirty="0"/>
              <a:t>.</a:t>
            </a:r>
          </a:p>
          <a:p>
            <a:pPr marL="541338" lvl="1" indent="-541338" defTabSz="91440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The strengthening of the blue </a:t>
            </a:r>
            <a:r>
              <a:rPr lang="en-US" sz="2400" dirty="0" err="1"/>
              <a:t>bioeconomy</a:t>
            </a:r>
            <a:r>
              <a:rPr lang="en-US" sz="2400" dirty="0"/>
              <a:t> innovation ecosystem</a:t>
            </a:r>
          </a:p>
          <a:p>
            <a:endParaRPr lang="sl-SI" sz="2400" dirty="0" smtClean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710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3600" dirty="0" err="1" smtClean="0"/>
              <a:t>Strategic</a:t>
            </a:r>
            <a:r>
              <a:rPr lang="sl-SI" sz="3600" dirty="0" smtClean="0"/>
              <a:t> </a:t>
            </a:r>
            <a:r>
              <a:rPr lang="sl-SI" sz="3600" dirty="0" err="1" smtClean="0"/>
              <a:t>projects</a:t>
            </a:r>
            <a:r>
              <a:rPr lang="sl-SI" sz="3600" dirty="0" smtClean="0"/>
              <a:t> </a:t>
            </a:r>
            <a:r>
              <a:rPr lang="sl-SI" sz="3600" dirty="0" err="1" smtClean="0"/>
              <a:t>ToR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0216" y="116632"/>
            <a:ext cx="118628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8075" y="116632"/>
            <a:ext cx="139859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107504" y="1556792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400" dirty="0" smtClean="0">
              <a:solidFill>
                <a:srgbClr val="10458C"/>
              </a:solidFill>
              <a:latin typeface="Ubuntu"/>
            </a:endParaRPr>
          </a:p>
          <a:p>
            <a:r>
              <a:rPr lang="en-US" sz="2400" dirty="0" smtClean="0">
                <a:solidFill>
                  <a:srgbClr val="10458C"/>
                </a:solidFill>
                <a:latin typeface="Ubuntu"/>
              </a:rPr>
              <a:t>The </a:t>
            </a:r>
            <a:r>
              <a:rPr lang="en-US" sz="2400" dirty="0">
                <a:solidFill>
                  <a:srgbClr val="10458C"/>
                </a:solidFill>
                <a:latin typeface="Ubuntu"/>
              </a:rPr>
              <a:t>two new projects – “</a:t>
            </a:r>
            <a:r>
              <a:rPr lang="en-US" sz="2400" b="1" dirty="0">
                <a:solidFill>
                  <a:srgbClr val="10458C"/>
                </a:solidFill>
                <a:latin typeface="Ubuntu"/>
              </a:rPr>
              <a:t>B-Blue</a:t>
            </a:r>
            <a:r>
              <a:rPr lang="en-US" sz="2400" dirty="0">
                <a:solidFill>
                  <a:srgbClr val="10458C"/>
                </a:solidFill>
                <a:latin typeface="Ubuntu"/>
              </a:rPr>
              <a:t>” and “</a:t>
            </a:r>
            <a:r>
              <a:rPr lang="en-US" sz="2400" b="1" dirty="0">
                <a:solidFill>
                  <a:srgbClr val="10458C"/>
                </a:solidFill>
                <a:latin typeface="Ubuntu"/>
              </a:rPr>
              <a:t>BLUE BIO MED</a:t>
            </a:r>
            <a:r>
              <a:rPr lang="en-US" sz="2400" dirty="0">
                <a:solidFill>
                  <a:srgbClr val="10458C"/>
                </a:solidFill>
                <a:latin typeface="Ubuntu"/>
              </a:rPr>
              <a:t>” – both involve a total of 21 partner </a:t>
            </a:r>
            <a:r>
              <a:rPr lang="en-US" sz="2400" dirty="0" smtClean="0">
                <a:solidFill>
                  <a:srgbClr val="10458C"/>
                </a:solidFill>
                <a:latin typeface="Ubuntu"/>
              </a:rPr>
              <a:t>organizations </a:t>
            </a:r>
            <a:r>
              <a:rPr lang="en-US" sz="2400" dirty="0">
                <a:solidFill>
                  <a:srgbClr val="10458C"/>
                </a:solidFill>
                <a:latin typeface="Ubuntu"/>
              </a:rPr>
              <a:t>from nine European Mediterranean countries and a financial investment of three million Euros, of which 2.9 in ERDF and 80k in IPA funds. </a:t>
            </a:r>
            <a:endParaRPr lang="sl-SI" sz="2400" dirty="0" smtClean="0">
              <a:solidFill>
                <a:srgbClr val="10458C"/>
              </a:solidFill>
              <a:latin typeface="Ubuntu"/>
            </a:endParaRPr>
          </a:p>
          <a:p>
            <a:endParaRPr lang="sl-SI" sz="2400" dirty="0">
              <a:solidFill>
                <a:srgbClr val="10458C"/>
              </a:solidFill>
              <a:latin typeface="Ubuntu"/>
            </a:endParaRPr>
          </a:p>
          <a:p>
            <a:r>
              <a:rPr lang="en-US" sz="2400" dirty="0" smtClean="0">
                <a:solidFill>
                  <a:srgbClr val="10458C"/>
                </a:solidFill>
                <a:latin typeface="Ubuntu"/>
              </a:rPr>
              <a:t>These </a:t>
            </a:r>
            <a:r>
              <a:rPr lang="en-US" sz="2400" dirty="0">
                <a:solidFill>
                  <a:srgbClr val="10458C"/>
                </a:solidFill>
                <a:latin typeface="Ubuntu"/>
              </a:rPr>
              <a:t>partnerships will work to promote the smart </a:t>
            </a:r>
            <a:r>
              <a:rPr lang="en-US" sz="2400" dirty="0" smtClean="0">
                <a:solidFill>
                  <a:srgbClr val="10458C"/>
                </a:solidFill>
                <a:latin typeface="Ubuntu"/>
              </a:rPr>
              <a:t>specialization </a:t>
            </a:r>
            <a:r>
              <a:rPr lang="en-US" sz="2400" dirty="0">
                <a:solidFill>
                  <a:srgbClr val="10458C"/>
                </a:solidFill>
                <a:latin typeface="Ubuntu"/>
              </a:rPr>
              <a:t>of the Mediterranean area in the blue bio economy. </a:t>
            </a:r>
            <a:endParaRPr lang="sl-SI" sz="2400" dirty="0" smtClean="0">
              <a:solidFill>
                <a:srgbClr val="10458C"/>
              </a:solidFill>
              <a:latin typeface="Ubuntu"/>
            </a:endParaRPr>
          </a:p>
          <a:p>
            <a:endParaRPr lang="sl-SI" sz="2400" dirty="0">
              <a:solidFill>
                <a:srgbClr val="10458C"/>
              </a:solidFill>
              <a:latin typeface="Ubuntu"/>
            </a:endParaRPr>
          </a:p>
          <a:p>
            <a:r>
              <a:rPr lang="sl-SI" sz="2400" dirty="0" smtClean="0">
                <a:solidFill>
                  <a:srgbClr val="10458C"/>
                </a:solidFill>
                <a:latin typeface="Ubuntu"/>
              </a:rPr>
              <a:t>More </a:t>
            </a:r>
            <a:r>
              <a:rPr lang="en-US" sz="2400" dirty="0" smtClean="0">
                <a:solidFill>
                  <a:srgbClr val="10458C"/>
                </a:solidFill>
                <a:latin typeface="Ubuntu"/>
              </a:rPr>
              <a:t>details</a:t>
            </a:r>
            <a:r>
              <a:rPr lang="sl-SI" sz="2400" dirty="0" smtClean="0">
                <a:solidFill>
                  <a:srgbClr val="10458C"/>
                </a:solidFill>
                <a:latin typeface="Ubuntu"/>
              </a:rPr>
              <a:t> on </a:t>
            </a:r>
            <a:r>
              <a:rPr lang="sl-SI" sz="2400" dirty="0" smtClean="0">
                <a:solidFill>
                  <a:srgbClr val="10458C"/>
                </a:solidFill>
                <a:latin typeface="Ubuntu"/>
                <a:hlinkClick r:id="rId4"/>
              </a:rPr>
              <a:t>www.panoramed.eu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406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63688" y="620688"/>
            <a:ext cx="7016069" cy="766150"/>
          </a:xfrm>
        </p:spPr>
        <p:txBody>
          <a:bodyPr/>
          <a:lstStyle/>
          <a:p>
            <a:pPr algn="ctr"/>
            <a:r>
              <a:rPr lang="sl-SI" sz="3600" dirty="0" err="1" smtClean="0"/>
              <a:t>Interesting</a:t>
            </a:r>
            <a:r>
              <a:rPr lang="sl-SI" sz="3600" dirty="0" smtClean="0"/>
              <a:t> „take-</a:t>
            </a:r>
            <a:r>
              <a:rPr lang="sl-SI" sz="3600" dirty="0" err="1" smtClean="0"/>
              <a:t>aways</a:t>
            </a:r>
            <a:r>
              <a:rPr lang="sl-SI" sz="3600" dirty="0" smtClean="0"/>
              <a:t>“ ?</a:t>
            </a:r>
            <a:endParaRPr lang="en-US" sz="36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395536" y="1530894"/>
            <a:ext cx="864096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sl-SI" sz="2800" b="1" dirty="0" err="1" smtClean="0">
                <a:hlinkClick r:id="rId2"/>
              </a:rPr>
              <a:t>Gaps</a:t>
            </a:r>
            <a:r>
              <a:rPr lang="sl-SI" sz="2800" b="1" dirty="0" smtClean="0">
                <a:hlinkClick r:id="rId2"/>
              </a:rPr>
              <a:t> &amp; </a:t>
            </a:r>
            <a:r>
              <a:rPr lang="sl-SI" sz="2800" b="1" dirty="0" err="1" smtClean="0">
                <a:hlinkClick r:id="rId2"/>
              </a:rPr>
              <a:t>Opportunity</a:t>
            </a:r>
            <a:r>
              <a:rPr lang="sl-SI" sz="2800" b="1" dirty="0" smtClean="0">
                <a:hlinkClick r:id="rId2"/>
              </a:rPr>
              <a:t> </a:t>
            </a:r>
            <a:r>
              <a:rPr lang="sl-SI" sz="2800" b="1" dirty="0" err="1" smtClean="0">
                <a:hlinkClick r:id="rId2"/>
              </a:rPr>
              <a:t>Report</a:t>
            </a:r>
            <a:endParaRPr lang="en-US" sz="2800" b="1" dirty="0" smtClean="0"/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800" b="1" dirty="0" smtClean="0">
                <a:hlinkClick r:id="rId3"/>
              </a:rPr>
              <a:t>Participatory </a:t>
            </a:r>
            <a:r>
              <a:rPr lang="en-US" sz="2800" b="1" dirty="0">
                <a:hlinkClick r:id="rId3"/>
              </a:rPr>
              <a:t>Governance </a:t>
            </a:r>
            <a:r>
              <a:rPr lang="en-US" sz="2800" b="1" dirty="0" smtClean="0">
                <a:hlinkClick r:id="rId3"/>
              </a:rPr>
              <a:t>for</a:t>
            </a:r>
            <a:r>
              <a:rPr lang="sl-SI" sz="2800" b="1" dirty="0" smtClean="0">
                <a:hlinkClick r:id="rId3"/>
              </a:rPr>
              <a:t> </a:t>
            </a:r>
            <a:r>
              <a:rPr lang="en-US" sz="2800" b="1" dirty="0" smtClean="0">
                <a:hlinkClick r:id="rId3"/>
              </a:rPr>
              <a:t>the </a:t>
            </a:r>
            <a:r>
              <a:rPr lang="en-US" sz="2800" b="1" dirty="0">
                <a:hlinkClick r:id="rId3"/>
              </a:rPr>
              <a:t>Development of the </a:t>
            </a:r>
            <a:r>
              <a:rPr lang="en-US" sz="2800" b="1" dirty="0" smtClean="0">
                <a:hlinkClick r:id="rId3"/>
              </a:rPr>
              <a:t>Blue</a:t>
            </a:r>
            <a:r>
              <a:rPr lang="sl-SI" sz="2800" b="1" dirty="0" smtClean="0">
                <a:hlinkClick r:id="rId3"/>
              </a:rPr>
              <a:t> </a:t>
            </a:r>
            <a:r>
              <a:rPr lang="en-US" sz="2800" b="1" dirty="0" err="1" smtClean="0">
                <a:hlinkClick r:id="rId3"/>
              </a:rPr>
              <a:t>Bioeconomy</a:t>
            </a:r>
            <a:r>
              <a:rPr lang="en-US" sz="2800" b="1" dirty="0" smtClean="0">
                <a:hlinkClick r:id="rId3"/>
              </a:rPr>
              <a:t> </a:t>
            </a:r>
            <a:r>
              <a:rPr lang="en-US" sz="2800" b="1" dirty="0">
                <a:hlinkClick r:id="rId3"/>
              </a:rPr>
              <a:t>in </a:t>
            </a:r>
            <a:r>
              <a:rPr lang="en-US" sz="2800" b="1" dirty="0" smtClean="0">
                <a:hlinkClick r:id="rId3"/>
              </a:rPr>
              <a:t>the</a:t>
            </a:r>
            <a:r>
              <a:rPr lang="sl-SI" sz="2800" b="1" dirty="0" smtClean="0">
                <a:hlinkClick r:id="rId3"/>
              </a:rPr>
              <a:t> </a:t>
            </a:r>
            <a:r>
              <a:rPr lang="en-US" sz="2800" b="1" dirty="0" smtClean="0">
                <a:hlinkClick r:id="rId3"/>
              </a:rPr>
              <a:t>Mediterranean Region</a:t>
            </a:r>
            <a:endParaRPr lang="sl-SI" sz="2800" b="1" dirty="0" smtClean="0"/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hlinkClick r:id="rId4"/>
              </a:rPr>
              <a:t>How clusters can contribute </a:t>
            </a:r>
            <a:r>
              <a:rPr lang="en-US" sz="2800" b="1" dirty="0" smtClean="0">
                <a:hlinkClick r:id="rId4"/>
              </a:rPr>
              <a:t>to</a:t>
            </a:r>
            <a:r>
              <a:rPr lang="sl-SI" sz="2800" b="1" dirty="0" smtClean="0">
                <a:hlinkClick r:id="rId4"/>
              </a:rPr>
              <a:t> </a:t>
            </a:r>
            <a:r>
              <a:rPr lang="en-US" sz="2800" b="1" dirty="0" smtClean="0">
                <a:hlinkClick r:id="rId4"/>
              </a:rPr>
              <a:t>the </a:t>
            </a:r>
            <a:r>
              <a:rPr lang="en-US" sz="2800" b="1" dirty="0">
                <a:hlinkClick r:id="rId4"/>
              </a:rPr>
              <a:t>social and </a:t>
            </a:r>
            <a:r>
              <a:rPr lang="en-US" sz="2800" b="1" dirty="0" smtClean="0">
                <a:hlinkClick r:id="rId4"/>
              </a:rPr>
              <a:t>environmental</a:t>
            </a:r>
            <a:r>
              <a:rPr lang="sl-SI" sz="2800" b="1" dirty="0" smtClean="0">
                <a:hlinkClick r:id="rId4"/>
              </a:rPr>
              <a:t> </a:t>
            </a:r>
            <a:r>
              <a:rPr lang="en-US" sz="2800" b="1" dirty="0" smtClean="0">
                <a:hlinkClick r:id="rId4"/>
              </a:rPr>
              <a:t>challenges </a:t>
            </a:r>
            <a:r>
              <a:rPr lang="en-US" sz="2800" b="1" dirty="0">
                <a:hlinkClick r:id="rId4"/>
              </a:rPr>
              <a:t>through </a:t>
            </a:r>
            <a:r>
              <a:rPr lang="en-US" sz="2800" b="1" dirty="0" smtClean="0">
                <a:hlinkClick r:id="rId4"/>
              </a:rPr>
              <a:t>the</a:t>
            </a:r>
            <a:r>
              <a:rPr lang="sl-SI" sz="2800" b="1" dirty="0" smtClean="0">
                <a:hlinkClick r:id="rId4"/>
              </a:rPr>
              <a:t> </a:t>
            </a:r>
            <a:r>
              <a:rPr lang="en-US" sz="2800" b="1" dirty="0" smtClean="0">
                <a:hlinkClick r:id="rId4"/>
              </a:rPr>
              <a:t>creation </a:t>
            </a:r>
            <a:r>
              <a:rPr lang="en-US" sz="2800" b="1" dirty="0">
                <a:hlinkClick r:id="rId4"/>
              </a:rPr>
              <a:t>of </a:t>
            </a:r>
            <a:r>
              <a:rPr lang="en-US" sz="2800" b="1" dirty="0" smtClean="0">
                <a:hlinkClick r:id="rId4"/>
              </a:rPr>
              <a:t>shared</a:t>
            </a:r>
            <a:r>
              <a:rPr lang="sl-SI" sz="2800" b="1" dirty="0" smtClean="0">
                <a:hlinkClick r:id="rId4"/>
              </a:rPr>
              <a:t> </a:t>
            </a:r>
            <a:r>
              <a:rPr lang="sl-SI" sz="2800" b="1" dirty="0" err="1" smtClean="0">
                <a:hlinkClick r:id="rId4"/>
              </a:rPr>
              <a:t>value</a:t>
            </a:r>
            <a:endParaRPr lang="sl-SI" sz="2800" b="1" dirty="0" smtClean="0"/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sl-SI" sz="2800" b="1" dirty="0" err="1" smtClean="0">
                <a:hlinkClick r:id="rId5"/>
              </a:rPr>
              <a:t>Key</a:t>
            </a:r>
            <a:r>
              <a:rPr lang="sl-SI" sz="2800" b="1" dirty="0" smtClean="0">
                <a:hlinkClick r:id="rId5"/>
              </a:rPr>
              <a:t> </a:t>
            </a:r>
            <a:r>
              <a:rPr lang="sl-SI" sz="2800" b="1" dirty="0" err="1" smtClean="0">
                <a:hlinkClick r:id="rId5"/>
              </a:rPr>
              <a:t>Policy</a:t>
            </a:r>
            <a:r>
              <a:rPr lang="sl-SI" sz="2800" b="1" dirty="0" smtClean="0">
                <a:hlinkClick r:id="rId5"/>
              </a:rPr>
              <a:t> </a:t>
            </a:r>
            <a:r>
              <a:rPr lang="sl-SI" sz="2800" b="1" dirty="0" err="1" smtClean="0">
                <a:hlinkClick r:id="rId5"/>
              </a:rPr>
              <a:t>Paper</a:t>
            </a:r>
            <a:r>
              <a:rPr lang="sl-SI" sz="2800" b="1" dirty="0" smtClean="0">
                <a:hlinkClick r:id="rId5"/>
              </a:rPr>
              <a:t> on </a:t>
            </a:r>
            <a:r>
              <a:rPr lang="sl-SI" sz="2800" b="1" dirty="0" err="1" smtClean="0">
                <a:hlinkClick r:id="rId5"/>
              </a:rPr>
              <a:t>Innovation</a:t>
            </a:r>
            <a:endParaRPr lang="en-US" sz="2800" b="1" dirty="0"/>
          </a:p>
          <a:p>
            <a:pPr>
              <a:spcAft>
                <a:spcPts val="1200"/>
              </a:spcAft>
            </a:pPr>
            <a:endParaRPr lang="sl-SI" sz="3200" b="1" dirty="0" smtClean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0216" y="116632"/>
            <a:ext cx="118628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8075" y="116632"/>
            <a:ext cx="139859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02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comes next </a:t>
            </a:r>
            <a:r>
              <a:rPr lang="sl-SI" sz="3600" dirty="0" smtClean="0"/>
              <a:t>?</a:t>
            </a:r>
            <a:endParaRPr lang="en-US" sz="36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395536" y="1916832"/>
            <a:ext cx="86409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sl-SI" sz="3200" b="1" dirty="0" err="1" smtClean="0"/>
              <a:t>Key</a:t>
            </a:r>
            <a:r>
              <a:rPr lang="sl-SI" sz="3200" b="1" dirty="0" smtClean="0"/>
              <a:t> p</a:t>
            </a:r>
            <a:r>
              <a:rPr lang="en-US" sz="3200" b="1" dirty="0" err="1" smtClean="0"/>
              <a:t>olicy</a:t>
            </a:r>
            <a:r>
              <a:rPr lang="en-US" sz="3200" b="1" dirty="0" smtClean="0"/>
              <a:t> paper on innovation in Mediterranean 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( already accepted by partners and JS)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200" b="1" dirty="0" smtClean="0"/>
              <a:t>Strategic projects follow – up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smtClean="0"/>
              <a:t>Thematic working groups – MED strategic talks  </a:t>
            </a:r>
          </a:p>
          <a:p>
            <a:r>
              <a:rPr lang="en-US" sz="2800" dirty="0" smtClean="0"/>
              <a:t>(preparing for the next EU perspective?)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0216" y="116632"/>
            <a:ext cx="118628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8075" y="116632"/>
            <a:ext cx="139859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9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0DAD51E-22AA-487C-90D5-F6024D394801}"/>
              </a:ext>
            </a:extLst>
          </p:cNvPr>
          <p:cNvSpPr/>
          <p:nvPr/>
        </p:nvSpPr>
        <p:spPr>
          <a:xfrm>
            <a:off x="3059832" y="4941168"/>
            <a:ext cx="28083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Tatiana Fernandez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hlinkClick r:id="rId3"/>
              </a:rPr>
              <a:t>t.fernandez@gencat.cat</a:t>
            </a:r>
            <a:endParaRPr lang="en-US" sz="1200" dirty="0"/>
          </a:p>
          <a:p>
            <a:r>
              <a:rPr lang="en-US" sz="1200" dirty="0"/>
              <a:t>Rudi Panjtar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hlinkClick r:id="rId4"/>
              </a:rPr>
              <a:t>rudi.panjtar@ijs.si</a:t>
            </a:r>
            <a:endParaRPr lang="en-US" sz="1200" dirty="0"/>
          </a:p>
          <a:p>
            <a:r>
              <a:rPr lang="en-US" sz="1200" dirty="0"/>
              <a:t>Borut Likar</a:t>
            </a:r>
          </a:p>
          <a:p>
            <a:r>
              <a:rPr lang="en-US" sz="1200" dirty="0">
                <a:hlinkClick r:id="rId5"/>
              </a:rPr>
              <a:t>borut.likar1@guest.arnes.si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18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611188" y="1772816"/>
            <a:ext cx="1981200" cy="4492824"/>
          </a:xfrm>
          <a:prstGeom prst="roundRect">
            <a:avLst>
              <a:gd name="adj" fmla="val 2937"/>
            </a:avLst>
          </a:prstGeom>
          <a:solidFill>
            <a:srgbClr val="FDC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2000" algn="r" eaLnBrk="1" hangingPunct="1">
              <a:defRPr/>
            </a:pPr>
            <a:r>
              <a:rPr lang="en-GB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PRIORITY AXIS 1:</a:t>
            </a:r>
          </a:p>
          <a:p>
            <a:pPr marL="72000" eaLnBrk="1" hangingPunct="1">
              <a:defRPr/>
            </a:pP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Promoting Mediterranean </a:t>
            </a:r>
            <a:r>
              <a:rPr lang="en-GB" b="1" dirty="0">
                <a:solidFill>
                  <a:schemeClr val="bg1"/>
                </a:solidFill>
                <a:latin typeface="+mj-lt"/>
              </a:rPr>
              <a:t>innovation</a:t>
            </a:r>
            <a:r>
              <a:rPr lang="en-GB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capacities to develop smart and sustainable growth</a:t>
            </a:r>
          </a:p>
          <a:p>
            <a:pPr marL="72000" eaLnBrk="1" hangingPunct="1">
              <a:defRPr/>
            </a:pPr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72000" eaLnBrk="1" hangingPunct="1">
              <a:defRPr/>
            </a:pPr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700338" y="1772816"/>
            <a:ext cx="1979612" cy="4524574"/>
          </a:xfrm>
          <a:prstGeom prst="roundRect">
            <a:avLst>
              <a:gd name="adj" fmla="val 2937"/>
            </a:avLst>
          </a:prstGeom>
          <a:solidFill>
            <a:srgbClr val="2D9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8000" algn="r" eaLnBrk="1" hangingPunct="1">
              <a:defRPr/>
            </a:pPr>
            <a:r>
              <a:rPr lang="en-GB" dirty="0">
                <a:solidFill>
                  <a:schemeClr val="bg1"/>
                </a:solidFill>
                <a:latin typeface="+mj-lt"/>
              </a:rPr>
              <a:t>PRIORITY AXIS 2: </a:t>
            </a:r>
          </a:p>
          <a:p>
            <a:pPr marL="72000" eaLnBrk="1" hangingPunct="1">
              <a:defRPr/>
            </a:pPr>
            <a:r>
              <a:rPr lang="en-GB" sz="1600" dirty="0">
                <a:solidFill>
                  <a:schemeClr val="bg1"/>
                </a:solidFill>
                <a:latin typeface="+mj-lt"/>
              </a:rPr>
              <a:t>Fostering </a:t>
            </a:r>
            <a:r>
              <a:rPr lang="en-GB" b="1" dirty="0">
                <a:solidFill>
                  <a:schemeClr val="bg1"/>
                </a:solidFill>
                <a:latin typeface="+mj-lt"/>
              </a:rPr>
              <a:t>low carbon strategies and E.E. </a:t>
            </a:r>
            <a:r>
              <a:rPr lang="en-GB" sz="1600" dirty="0">
                <a:solidFill>
                  <a:schemeClr val="bg1"/>
                </a:solidFill>
                <a:latin typeface="+mj-lt"/>
              </a:rPr>
              <a:t>in specific MED territories: cities, islands  and remote areas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786313" y="1772816"/>
            <a:ext cx="1981200" cy="4524574"/>
          </a:xfrm>
          <a:prstGeom prst="roundRect">
            <a:avLst>
              <a:gd name="adj" fmla="val 2937"/>
            </a:avLst>
          </a:prstGeom>
          <a:solidFill>
            <a:srgbClr val="A9C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2000" algn="r" eaLnBrk="1" hangingPunct="1">
              <a:defRPr/>
            </a:pPr>
            <a:r>
              <a:rPr lang="en-GB" dirty="0">
                <a:solidFill>
                  <a:schemeClr val="bg1"/>
                </a:solidFill>
                <a:latin typeface="+mj-lt"/>
              </a:rPr>
              <a:t>PRIORITY AXIS 3: </a:t>
            </a:r>
          </a:p>
          <a:p>
            <a:pPr marL="72000" eaLnBrk="1" hangingPunct="1">
              <a:defRPr/>
            </a:pPr>
            <a:r>
              <a:rPr lang="en-GB" sz="1600" dirty="0">
                <a:solidFill>
                  <a:schemeClr val="bg1"/>
                </a:solidFill>
                <a:latin typeface="+mj-lt"/>
              </a:rPr>
              <a:t>Protecting and promoting </a:t>
            </a:r>
            <a:r>
              <a:rPr lang="en-GB" b="1" dirty="0">
                <a:solidFill>
                  <a:schemeClr val="bg1"/>
                </a:solidFill>
                <a:latin typeface="+mj-lt"/>
              </a:rPr>
              <a:t>Mediterranean natural and cultural resources</a:t>
            </a:r>
          </a:p>
          <a:p>
            <a:pPr marL="72000" eaLnBrk="1" hangingPunct="1">
              <a:defRPr/>
            </a:pPr>
            <a:r>
              <a:rPr lang="en-GB" sz="1600" dirty="0">
                <a:solidFill>
                  <a:schemeClr val="bg1"/>
                </a:solidFill>
                <a:latin typeface="+mj-lt"/>
              </a:rPr>
              <a:t>Areas</a:t>
            </a:r>
          </a:p>
          <a:p>
            <a:pPr marL="72000" eaLnBrk="1" hangingPunct="1">
              <a:defRPr/>
            </a:pPr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72000" eaLnBrk="1" hangingPunct="1">
              <a:defRPr/>
            </a:pPr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900863" y="1772816"/>
            <a:ext cx="1978025" cy="4524574"/>
          </a:xfrm>
          <a:prstGeom prst="roundRect">
            <a:avLst>
              <a:gd name="adj" fmla="val 3684"/>
            </a:avLst>
          </a:prstGeom>
          <a:solidFill>
            <a:srgbClr val="557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2000" algn="r" eaLnBrk="1" hangingPunct="1">
              <a:defRPr/>
            </a:pPr>
            <a:r>
              <a:rPr lang="en-GB" dirty="0">
                <a:solidFill>
                  <a:schemeClr val="bg1"/>
                </a:solidFill>
                <a:latin typeface="+mj-lt"/>
              </a:rPr>
              <a:t>PRIORITY AXIS 4:</a:t>
            </a:r>
          </a:p>
          <a:p>
            <a:pPr marL="72000" eaLnBrk="1" hangingPunct="1">
              <a:defRPr/>
            </a:pP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72000" eaLnBrk="1" hangingPunct="1">
              <a:defRPr/>
            </a:pPr>
            <a:r>
              <a:rPr lang="en-GB" dirty="0">
                <a:solidFill>
                  <a:schemeClr val="bg1"/>
                </a:solidFill>
                <a:latin typeface="+mj-lt"/>
              </a:rPr>
              <a:t>A shared Mediterranean Sea</a:t>
            </a:r>
          </a:p>
          <a:p>
            <a:pPr marL="72000" eaLnBrk="1" hangingPunct="1">
              <a:defRPr/>
            </a:pPr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72000" eaLnBrk="1" hangingPunct="1">
              <a:defRPr/>
            </a:pPr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72000" eaLnBrk="1" hangingPunct="1">
              <a:defRPr/>
            </a:pPr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246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462484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1462484"/>
            <a:ext cx="790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484709"/>
            <a:ext cx="790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426195"/>
            <a:ext cx="7905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ZoneTexte 12"/>
          <p:cNvSpPr txBox="1">
            <a:spLocks noChangeArrowheads="1"/>
          </p:cNvSpPr>
          <p:nvPr/>
        </p:nvSpPr>
        <p:spPr bwMode="auto">
          <a:xfrm>
            <a:off x="979488" y="5597302"/>
            <a:ext cx="151288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10251" name="ZoneTexte 13"/>
          <p:cNvSpPr txBox="1">
            <a:spLocks noChangeArrowheads="1"/>
          </p:cNvSpPr>
          <p:nvPr/>
        </p:nvSpPr>
        <p:spPr bwMode="auto">
          <a:xfrm>
            <a:off x="873125" y="5509990"/>
            <a:ext cx="1511300" cy="5842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</a:rPr>
              <a:t>71,7M€ ERDF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</a:rPr>
              <a:t>2,9 M€ IPA</a:t>
            </a:r>
          </a:p>
        </p:txBody>
      </p:sp>
      <p:sp>
        <p:nvSpPr>
          <p:cNvPr id="10252" name="ZoneTexte 14"/>
          <p:cNvSpPr txBox="1">
            <a:spLocks noChangeArrowheads="1"/>
          </p:cNvSpPr>
          <p:nvPr/>
        </p:nvSpPr>
        <p:spPr bwMode="auto">
          <a:xfrm>
            <a:off x="2854325" y="5524277"/>
            <a:ext cx="1619250" cy="58578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</a:rPr>
              <a:t>44,8 M€ ERDF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</a:rPr>
              <a:t>1,8 M€ IPA</a:t>
            </a:r>
          </a:p>
        </p:txBody>
      </p:sp>
      <p:sp>
        <p:nvSpPr>
          <p:cNvPr id="10253" name="ZoneTexte 15"/>
          <p:cNvSpPr txBox="1">
            <a:spLocks noChangeArrowheads="1"/>
          </p:cNvSpPr>
          <p:nvPr/>
        </p:nvSpPr>
        <p:spPr bwMode="auto">
          <a:xfrm>
            <a:off x="4891088" y="5509990"/>
            <a:ext cx="1771650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</a:rPr>
              <a:t>76,2 M€ ERDF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</a:rPr>
              <a:t>3,2 M€ IPA</a:t>
            </a:r>
          </a:p>
        </p:txBody>
      </p:sp>
      <p:sp>
        <p:nvSpPr>
          <p:cNvPr id="10254" name="ZoneTexte 16"/>
          <p:cNvSpPr txBox="1">
            <a:spLocks noChangeArrowheads="1"/>
          </p:cNvSpPr>
          <p:nvPr/>
        </p:nvSpPr>
        <p:spPr bwMode="auto">
          <a:xfrm>
            <a:off x="7132638" y="5589588"/>
            <a:ext cx="1512887" cy="5842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</a:rPr>
              <a:t>17,9M€ ERDF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</a:rPr>
              <a:t>0,7 M€ IPA</a:t>
            </a:r>
          </a:p>
        </p:txBody>
      </p:sp>
      <p:sp>
        <p:nvSpPr>
          <p:cNvPr id="18" name="ZoneTexte 2"/>
          <p:cNvSpPr txBox="1">
            <a:spLocks noChangeArrowheads="1"/>
          </p:cNvSpPr>
          <p:nvPr/>
        </p:nvSpPr>
        <p:spPr bwMode="auto">
          <a:xfrm>
            <a:off x="1907704" y="6302375"/>
            <a:ext cx="4552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fr-FR" sz="1600" b="1" dirty="0" smtClean="0">
                <a:solidFill>
                  <a:srgbClr val="CB4F24"/>
                </a:solidFill>
                <a:latin typeface="+mn-lt"/>
                <a:ea typeface="MS PGothic" panose="020B0600070205080204" pitchFamily="34" charset="-128"/>
                <a:cs typeface="ＭＳ Ｐゴシック" charset="0"/>
              </a:rPr>
              <a:t>Three thematic priority axes </a:t>
            </a:r>
            <a:endParaRPr lang="en-GB" altLang="fr-FR" sz="1600" b="1" dirty="0">
              <a:solidFill>
                <a:srgbClr val="CB4F24"/>
              </a:solidFill>
              <a:latin typeface="+mn-lt"/>
              <a:ea typeface="MS PGothic" panose="020B0600070205080204" pitchFamily="34" charset="-128"/>
              <a:cs typeface="ＭＳ Ｐゴシック" charset="0"/>
            </a:endParaRPr>
          </a:p>
        </p:txBody>
      </p:sp>
      <p:sp>
        <p:nvSpPr>
          <p:cNvPr id="20" name="ZoneTexte 20"/>
          <p:cNvSpPr txBox="1">
            <a:spLocks noChangeArrowheads="1"/>
          </p:cNvSpPr>
          <p:nvPr/>
        </p:nvSpPr>
        <p:spPr bwMode="auto">
          <a:xfrm>
            <a:off x="6973239" y="761637"/>
            <a:ext cx="2022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fr-FR" sz="1600" b="1" dirty="0" smtClean="0">
                <a:solidFill>
                  <a:srgbClr val="CB4F24"/>
                </a:solidFill>
                <a:latin typeface="+mn-lt"/>
                <a:ea typeface="MS PGothic" panose="020B0600070205080204" pitchFamily="34" charset="-128"/>
                <a:cs typeface="ＭＳ Ｐゴシック" charset="0"/>
              </a:rPr>
              <a:t>One territorial priority axis</a:t>
            </a:r>
            <a:endParaRPr lang="en-GB" altLang="fr-FR" sz="1600" b="1" dirty="0">
              <a:solidFill>
                <a:srgbClr val="CB4F24"/>
              </a:solidFill>
              <a:latin typeface="+mn-lt"/>
              <a:ea typeface="MS PGothic" panose="020B0600070205080204" pitchFamily="34" charset="-128"/>
              <a:cs typeface="ＭＳ Ｐゴシック" charset="0"/>
            </a:endParaRPr>
          </a:p>
        </p:txBody>
      </p:sp>
      <p:sp>
        <p:nvSpPr>
          <p:cNvPr id="2" name="Elipsa 1"/>
          <p:cNvSpPr/>
          <p:nvPr/>
        </p:nvSpPr>
        <p:spPr>
          <a:xfrm>
            <a:off x="1331640" y="2254647"/>
            <a:ext cx="504056" cy="45427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3411922" y="2254647"/>
            <a:ext cx="504056" cy="45427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Elipsa 20"/>
          <p:cNvSpPr/>
          <p:nvPr/>
        </p:nvSpPr>
        <p:spPr>
          <a:xfrm>
            <a:off x="5524885" y="2254647"/>
            <a:ext cx="504056" cy="45427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Elipsa 21"/>
          <p:cNvSpPr/>
          <p:nvPr/>
        </p:nvSpPr>
        <p:spPr>
          <a:xfrm>
            <a:off x="7666038" y="2276872"/>
            <a:ext cx="504056" cy="45427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208" y="116632"/>
            <a:ext cx="118628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6067" y="116632"/>
            <a:ext cx="139859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27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468313" y="560387"/>
            <a:ext cx="8229600" cy="842963"/>
          </a:xfrm>
        </p:spPr>
        <p:txBody>
          <a:bodyPr/>
          <a:lstStyle/>
          <a:p>
            <a:r>
              <a:rPr lang="fr-FR" altLang="fr-FR" sz="3600" b="1" dirty="0">
                <a:solidFill>
                  <a:srgbClr val="3C7486"/>
                </a:solidFill>
              </a:rPr>
              <a:t>Three typologies of projects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88" y="1988716"/>
            <a:ext cx="8229600" cy="3916363"/>
          </a:xfrm>
        </p:spPr>
        <p:txBody>
          <a:bodyPr/>
          <a:lstStyle/>
          <a:p>
            <a:pPr>
              <a:defRPr/>
            </a:pPr>
            <a:r>
              <a:rPr lang="en-GB" sz="3200" dirty="0" smtClean="0">
                <a:latin typeface="Calibri" panose="020F0502020204030204" pitchFamily="34" charset="0"/>
              </a:rPr>
              <a:t>Modular projects</a:t>
            </a:r>
          </a:p>
          <a:p>
            <a:pPr marL="0" indent="0">
              <a:buFontTx/>
              <a:buNone/>
              <a:defRPr/>
            </a:pPr>
            <a:endParaRPr lang="en-GB" sz="3200" dirty="0" smtClean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3200" dirty="0" smtClean="0">
                <a:latin typeface="Calibri" panose="020F0502020204030204" pitchFamily="34" charset="0"/>
              </a:rPr>
              <a:t>Horizontal projects</a:t>
            </a:r>
          </a:p>
          <a:p>
            <a:pPr marL="0" indent="0">
              <a:buFontTx/>
              <a:buNone/>
              <a:defRPr/>
            </a:pPr>
            <a:endParaRPr lang="en-GB" sz="3200" dirty="0" smtClean="0">
              <a:latin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endParaRPr lang="en-GB" sz="3200" dirty="0" smtClean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3200" dirty="0" smtClean="0">
                <a:latin typeface="Calibri" panose="020F0502020204030204" pitchFamily="34" charset="0"/>
              </a:rPr>
              <a:t>Platform projects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11268" name="ZoneTexte 5"/>
          <p:cNvSpPr txBox="1">
            <a:spLocks noChangeArrowheads="1"/>
          </p:cNvSpPr>
          <p:nvPr/>
        </p:nvSpPr>
        <p:spPr bwMode="auto">
          <a:xfrm>
            <a:off x="6300788" y="2133179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Calibri" panose="020F0502020204030204" pitchFamily="34" charset="0"/>
              </a:rPr>
              <a:t>In thematic axes 1,2,3</a:t>
            </a:r>
          </a:p>
        </p:txBody>
      </p:sp>
      <p:sp>
        <p:nvSpPr>
          <p:cNvPr id="7" name="Flèche droite à entaille 6"/>
          <p:cNvSpPr/>
          <p:nvPr/>
        </p:nvSpPr>
        <p:spPr>
          <a:xfrm>
            <a:off x="4067175" y="1917279"/>
            <a:ext cx="2016125" cy="1728787"/>
          </a:xfrm>
          <a:prstGeom prst="notch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Calibri" panose="020F0502020204030204" pitchFamily="34" charset="0"/>
            </a:endParaRPr>
          </a:p>
        </p:txBody>
      </p:sp>
      <p:sp>
        <p:nvSpPr>
          <p:cNvPr id="8" name="Flèche droite à entaille 7"/>
          <p:cNvSpPr/>
          <p:nvPr/>
        </p:nvSpPr>
        <p:spPr>
          <a:xfrm>
            <a:off x="5076825" y="4917654"/>
            <a:ext cx="1179513" cy="527050"/>
          </a:xfrm>
          <a:prstGeom prst="notch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Calibri" panose="020F0502020204030204" pitchFamily="34" charset="0"/>
            </a:endParaRPr>
          </a:p>
        </p:txBody>
      </p:sp>
      <p:sp>
        <p:nvSpPr>
          <p:cNvPr id="11271" name="ZoneTexte 8"/>
          <p:cNvSpPr txBox="1">
            <a:spLocks noChangeArrowheads="1"/>
          </p:cNvSpPr>
          <p:nvPr/>
        </p:nvSpPr>
        <p:spPr bwMode="auto">
          <a:xfrm>
            <a:off x="6696075" y="4436641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Calibri" panose="020F0502020204030204" pitchFamily="34" charset="0"/>
              </a:rPr>
              <a:t>In Governance axis 4</a:t>
            </a:r>
          </a:p>
        </p:txBody>
      </p:sp>
      <p:pic>
        <p:nvPicPr>
          <p:cNvPr id="11272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636416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636416"/>
            <a:ext cx="790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636416"/>
            <a:ext cx="790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8" y="4941466"/>
            <a:ext cx="790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re processus 4"/>
          <p:cNvSpPr>
            <a:spLocks noChangeArrowheads="1"/>
          </p:cNvSpPr>
          <p:nvPr/>
        </p:nvSpPr>
        <p:spPr bwMode="auto">
          <a:xfrm>
            <a:off x="179388" y="4116964"/>
            <a:ext cx="8785225" cy="2447925"/>
          </a:xfrm>
          <a:prstGeom prst="flowChartAlternateProcess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0216" y="116632"/>
            <a:ext cx="118628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8075" y="116632"/>
            <a:ext cx="139859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9550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898079" y="1700808"/>
            <a:ext cx="7881677" cy="4209331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PANORAMED is a governance platform that supports the process of strengthening and developing multilateral cooperation frameworks in the Mediterranean region for joint responses to common challenges and </a:t>
            </a:r>
            <a:r>
              <a:rPr lang="en-US" sz="1800" dirty="0" smtClean="0"/>
              <a:t>opportunities</a:t>
            </a:r>
            <a:r>
              <a:rPr lang="sl-SI" sz="1800" dirty="0"/>
              <a:t> </a:t>
            </a:r>
            <a:r>
              <a:rPr lang="en-US" sz="1800" dirty="0" smtClean="0"/>
              <a:t>with </a:t>
            </a:r>
            <a:r>
              <a:rPr lang="sl-SI" sz="1800" dirty="0" smtClean="0"/>
              <a:t>3 </a:t>
            </a:r>
            <a:r>
              <a:rPr lang="en-US" sz="1800" dirty="0" smtClean="0"/>
              <a:t>strategic themes</a:t>
            </a:r>
            <a:r>
              <a:rPr lang="sl-SI" sz="1800" dirty="0" smtClean="0"/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Coastal </a:t>
            </a:r>
            <a:r>
              <a:rPr lang="en-US" sz="1800" dirty="0"/>
              <a:t>&amp; maritime sustainable tourism </a:t>
            </a:r>
            <a:endParaRPr lang="sl-SI" sz="18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Maritime surveillance</a:t>
            </a:r>
            <a:endParaRPr lang="sl-SI" sz="18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Innovation</a:t>
            </a:r>
            <a:endParaRPr lang="en-US" sz="1800" dirty="0"/>
          </a:p>
        </p:txBody>
      </p:sp>
      <p:pic>
        <p:nvPicPr>
          <p:cNvPr id="3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790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5212369"/>
            <a:ext cx="5328592" cy="1635002"/>
          </a:xfrm>
          <a:prstGeom prst="rect">
            <a:avLst/>
          </a:prstGeom>
        </p:spPr>
      </p:pic>
      <p:sp>
        <p:nvSpPr>
          <p:cNvPr id="5" name="Zaobljeni pravokotnik 4"/>
          <p:cNvSpPr/>
          <p:nvPr/>
        </p:nvSpPr>
        <p:spPr>
          <a:xfrm>
            <a:off x="877721" y="3384263"/>
            <a:ext cx="4394001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oljeZBesedilom 5"/>
          <p:cNvSpPr txBox="1"/>
          <p:nvPr/>
        </p:nvSpPr>
        <p:spPr>
          <a:xfrm>
            <a:off x="827584" y="3695961"/>
            <a:ext cx="8373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PANORAMED establishes a permanent dialogue among national and regional </a:t>
            </a:r>
            <a:r>
              <a:rPr lang="en-US" sz="1600" dirty="0" smtClean="0"/>
              <a:t>public </a:t>
            </a:r>
            <a:r>
              <a:rPr lang="en-US" sz="1600" dirty="0"/>
              <a:t>authorities and stakeholders for the definition of shared approaches, policies </a:t>
            </a:r>
            <a:r>
              <a:rPr lang="en-US" sz="1600" dirty="0" smtClean="0"/>
              <a:t>and </a:t>
            </a:r>
            <a:r>
              <a:rPr lang="en-US" sz="1600" dirty="0"/>
              <a:t>strategic projects. It also allows the set-up of transnational thematic working </a:t>
            </a:r>
            <a:r>
              <a:rPr lang="en-US" sz="1600" dirty="0" smtClean="0"/>
              <a:t>groups </a:t>
            </a:r>
            <a:r>
              <a:rPr lang="en-US" sz="1600" dirty="0"/>
              <a:t>involving strategic key actors to identify shared policy approaches and </a:t>
            </a:r>
            <a:r>
              <a:rPr lang="en-US" sz="1600" dirty="0" smtClean="0"/>
              <a:t>strategic </a:t>
            </a:r>
            <a:r>
              <a:rPr lang="en-US" sz="1600" dirty="0"/>
              <a:t>top-down projects. </a:t>
            </a:r>
            <a:endParaRPr lang="sl-SI" sz="1600" dirty="0" smtClean="0"/>
          </a:p>
          <a:p>
            <a:r>
              <a:rPr lang="en-US" sz="1600" dirty="0" smtClean="0"/>
              <a:t>They </a:t>
            </a:r>
            <a:r>
              <a:rPr lang="en-US" sz="1600" dirty="0"/>
              <a:t>constantly seek synergies and complementarities with the main institutions and </a:t>
            </a:r>
            <a:endParaRPr lang="sl-SI" sz="1600" dirty="0" smtClean="0"/>
          </a:p>
          <a:p>
            <a:r>
              <a:rPr lang="en-US" sz="1600" dirty="0" smtClean="0"/>
              <a:t>initiatives </a:t>
            </a:r>
            <a:r>
              <a:rPr lang="en-US" sz="1600" dirty="0"/>
              <a:t>active in the </a:t>
            </a:r>
            <a:r>
              <a:rPr lang="en-US" sz="1600" dirty="0" smtClean="0"/>
              <a:t>Mediterranean</a:t>
            </a:r>
            <a:r>
              <a:rPr lang="sl-SI" sz="1600" dirty="0" smtClean="0"/>
              <a:t>.</a:t>
            </a:r>
            <a:endParaRPr lang="en-US" sz="1600" dirty="0"/>
          </a:p>
        </p:txBody>
      </p:sp>
      <p:sp>
        <p:nvSpPr>
          <p:cNvPr id="7" name="Títol 1"/>
          <p:cNvSpPr txBox="1">
            <a:spLocks/>
          </p:cNvSpPr>
          <p:nvPr/>
        </p:nvSpPr>
        <p:spPr>
          <a:xfrm>
            <a:off x="1763688" y="599293"/>
            <a:ext cx="7016069" cy="7661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b="1" dirty="0">
                <a:solidFill>
                  <a:srgbClr val="3C7486"/>
                </a:solidFill>
              </a:rPr>
              <a:t>Panoramed</a:t>
            </a:r>
            <a:r>
              <a:rPr lang="sl-SI" sz="3600" dirty="0" smtClean="0"/>
              <a:t> </a:t>
            </a:r>
            <a:r>
              <a:rPr lang="sl-SI" sz="3600" b="1" dirty="0" err="1">
                <a:solidFill>
                  <a:srgbClr val="3C7486"/>
                </a:solidFill>
              </a:rPr>
              <a:t>Facts</a:t>
            </a:r>
            <a:r>
              <a:rPr lang="sl-SI" sz="3600" dirty="0" smtClean="0"/>
              <a:t>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2502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4000"/>
              </a:lnSpc>
            </a:pPr>
            <a:r>
              <a:rPr lang="sl-SI" sz="3600" dirty="0" err="1" smtClean="0"/>
              <a:t>S</a:t>
            </a:r>
            <a:r>
              <a:rPr lang="sl-SI" sz="3600" dirty="0" err="1" smtClean="0"/>
              <a:t>trategic</a:t>
            </a:r>
            <a:r>
              <a:rPr lang="sl-SI" sz="3600" dirty="0" smtClean="0"/>
              <a:t> </a:t>
            </a:r>
            <a:r>
              <a:rPr lang="sl-SI" sz="3600" dirty="0" err="1"/>
              <a:t>T</a:t>
            </a:r>
            <a:r>
              <a:rPr lang="sl-SI" sz="3600" dirty="0" err="1" smtClean="0"/>
              <a:t>heme</a:t>
            </a:r>
            <a:r>
              <a:rPr lang="sl-SI" sz="3600" dirty="0"/>
              <a:t> </a:t>
            </a:r>
            <a:r>
              <a:rPr lang="sl-SI" sz="3600" dirty="0" err="1"/>
              <a:t>Innovation</a:t>
            </a:r>
            <a:r>
              <a:rPr lang="sl-SI" sz="3600" dirty="0"/>
              <a:t> </a:t>
            </a:r>
            <a:r>
              <a:rPr lang="sl-SI" sz="3600" dirty="0" smtClean="0"/>
              <a:t/>
            </a:r>
            <a:br>
              <a:rPr lang="sl-SI" sz="3600" dirty="0" smtClean="0"/>
            </a:br>
            <a:endParaRPr lang="en-GB" sz="3600" dirty="0"/>
          </a:p>
        </p:txBody>
      </p:sp>
      <p:sp>
        <p:nvSpPr>
          <p:cNvPr id="5" name="Contenidor de contingut 4"/>
          <p:cNvSpPr>
            <a:spLocks noGrp="1"/>
          </p:cNvSpPr>
          <p:nvPr>
            <p:ph idx="1"/>
          </p:nvPr>
        </p:nvSpPr>
        <p:spPr>
          <a:xfrm>
            <a:off x="312330" y="1772816"/>
            <a:ext cx="8519340" cy="5085184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800" dirty="0"/>
              <a:t>The </a:t>
            </a:r>
            <a:r>
              <a:rPr lang="en-GB" sz="2800" b="1" dirty="0" smtClean="0"/>
              <a:t>question </a:t>
            </a:r>
            <a:r>
              <a:rPr lang="en-GB" sz="2800" dirty="0"/>
              <a:t>for the </a:t>
            </a:r>
            <a:r>
              <a:rPr lang="en-GB" sz="2800" dirty="0" smtClean="0"/>
              <a:t>WP</a:t>
            </a:r>
            <a:r>
              <a:rPr lang="sl-SI" sz="2800" dirty="0" smtClean="0"/>
              <a:t> </a:t>
            </a:r>
            <a:r>
              <a:rPr lang="sl-SI" sz="2800" dirty="0" err="1" smtClean="0"/>
              <a:t>Innovation</a:t>
            </a:r>
            <a:r>
              <a:rPr lang="en-GB" sz="2800" dirty="0" smtClean="0"/>
              <a:t> </a:t>
            </a:r>
            <a:r>
              <a:rPr lang="en-GB" sz="2800" dirty="0"/>
              <a:t>was: </a:t>
            </a:r>
          </a:p>
          <a:p>
            <a:pPr marL="355600" indent="-355600">
              <a:spcAft>
                <a:spcPts val="2400"/>
              </a:spcAft>
            </a:pPr>
            <a:r>
              <a:rPr lang="en-GB" sz="2800" dirty="0"/>
              <a:t>How can public Administrations promote the application of blue biotechnologies to tackle MED complex societal challenges in innovative ways that are effective (have impact) and sustainable?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800" b="1" dirty="0"/>
              <a:t>Our </a:t>
            </a:r>
            <a:r>
              <a:rPr lang="en-GB" sz="2800" b="1" dirty="0" smtClean="0"/>
              <a:t>answers </a:t>
            </a:r>
            <a:r>
              <a:rPr lang="en-GB" sz="2800" dirty="0"/>
              <a:t>were:</a:t>
            </a:r>
            <a:endParaRPr lang="ca-ES" sz="2800" dirty="0"/>
          </a:p>
          <a:p>
            <a:pPr marL="355600" indent="-355600">
              <a:spcAft>
                <a:spcPts val="600"/>
              </a:spcAft>
            </a:pPr>
            <a:r>
              <a:rPr lang="en-GB" sz="2800" dirty="0"/>
              <a:t>We need systemic innovations beyond the technological dimension focused on socio-technical system transformation.</a:t>
            </a:r>
          </a:p>
          <a:p>
            <a:pPr marL="355600" indent="-355600">
              <a:spcAft>
                <a:spcPts val="600"/>
              </a:spcAft>
            </a:pPr>
            <a:r>
              <a:rPr lang="en-GB" sz="2800" dirty="0"/>
              <a:t>We need systemic approaches to reduce trade-offs, to build synergies across stakeholders and economic activities, while maximising  shared value in an equitable manner without compromising the sustainability of vital ecosystems (contributing to socio-technical system transformation). </a:t>
            </a:r>
          </a:p>
          <a:p>
            <a:pPr marL="355600" indent="-355600"/>
            <a:r>
              <a:rPr lang="en-US" sz="2800" dirty="0"/>
              <a:t>We need governance models for responsible research and innovation that integrate public engagement, gender equality, science education, open access/science and ethics to tackle societal challenges (SDGs) in more effective ways.</a:t>
            </a:r>
          </a:p>
          <a:p>
            <a:pPr marL="0" indent="0">
              <a:buNone/>
            </a:pPr>
            <a:endParaRPr lang="ca-E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6200" y="116672"/>
            <a:ext cx="118628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4059" y="116672"/>
            <a:ext cx="139859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00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63688" y="599293"/>
            <a:ext cx="7056784" cy="766150"/>
          </a:xfrm>
        </p:spPr>
        <p:txBody>
          <a:bodyPr/>
          <a:lstStyle/>
          <a:p>
            <a:pPr algn="ctr"/>
            <a:r>
              <a:rPr lang="sl-SI" sz="3600" dirty="0" err="1" smtClean="0"/>
              <a:t>Adressing</a:t>
            </a:r>
            <a:r>
              <a:rPr lang="sl-SI" sz="3600" dirty="0" smtClean="0"/>
              <a:t> </a:t>
            </a:r>
            <a:r>
              <a:rPr lang="sl-SI" sz="3600" dirty="0" err="1" smtClean="0"/>
              <a:t>whole</a:t>
            </a:r>
            <a:r>
              <a:rPr lang="sl-SI" sz="3600" dirty="0" smtClean="0"/>
              <a:t> </a:t>
            </a:r>
            <a:r>
              <a:rPr lang="en-US" sz="3600" dirty="0" smtClean="0"/>
              <a:t>Blue </a:t>
            </a:r>
            <a:r>
              <a:rPr lang="en-US" sz="3600" dirty="0" smtClean="0"/>
              <a:t>Biotechnology  Value Chain</a:t>
            </a:r>
            <a:endParaRPr lang="en-US" sz="36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3000"/>
                    </a14:imgEffect>
                    <a14:imgEffect>
                      <a14:saturation sat="96000"/>
                    </a14:imgEffect>
                    <a14:imgEffect>
                      <a14:brightnessContrast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756927"/>
            <a:ext cx="7952172" cy="3922996"/>
          </a:xfrm>
        </p:spPr>
      </p:pic>
      <p:sp>
        <p:nvSpPr>
          <p:cNvPr id="7" name="PoljeZBesedilom 6"/>
          <p:cNvSpPr txBox="1"/>
          <p:nvPr/>
        </p:nvSpPr>
        <p:spPr>
          <a:xfrm>
            <a:off x="3563888" y="5149939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INNOVATION CLUSTERS</a:t>
            </a:r>
            <a:endParaRPr lang="en-US" sz="12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107504" y="5679923"/>
            <a:ext cx="85282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</a:t>
            </a:r>
            <a:r>
              <a:rPr lang="en-US" dirty="0" smtClean="0"/>
              <a:t>mall </a:t>
            </a:r>
            <a:r>
              <a:rPr lang="en-US" dirty="0"/>
              <a:t>and medium enterprises </a:t>
            </a:r>
            <a:r>
              <a:rPr lang="en-US" dirty="0" smtClean="0"/>
              <a:t>play a significant role </a:t>
            </a:r>
            <a:r>
              <a:rPr lang="sl-SI" dirty="0" smtClean="0"/>
              <a:t>-</a:t>
            </a:r>
            <a:r>
              <a:rPr lang="en-US" dirty="0" smtClean="0"/>
              <a:t> </a:t>
            </a:r>
            <a:r>
              <a:rPr lang="en-US" dirty="0"/>
              <a:t>they bridge the gap between public research and commercialization of products and services, mainly realized by multinational companies</a:t>
            </a:r>
            <a:r>
              <a:rPr lang="en-US" sz="2000" dirty="0" smtClean="0"/>
              <a:t>. </a:t>
            </a:r>
            <a:endParaRPr lang="sl-SI" sz="2000" dirty="0" smtClean="0"/>
          </a:p>
          <a:p>
            <a:endParaRPr lang="sl-SI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0216" y="116632"/>
            <a:ext cx="118628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8075" y="116632"/>
            <a:ext cx="139859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4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/>
              <a:t>Overall view WP Innovation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4824"/>
            <a:ext cx="7347800" cy="50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idor de número de diapositiva 4"/>
          <p:cNvSpPr txBox="1">
            <a:spLocks noChangeArrowheads="1"/>
          </p:cNvSpPr>
          <p:nvPr/>
        </p:nvSpPr>
        <p:spPr bwMode="auto">
          <a:xfrm>
            <a:off x="6830888" y="6520259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ca-ES"/>
            </a:defPPr>
            <a:lvl1pPr marL="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 2" pitchFamily="18" charset="2"/>
              <a:buChar char="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6D357409-CB96-4C9C-8C2B-BBA94D182334}" type="slidenum">
              <a:rPr lang="ca-ES" altLang="ca-ES" sz="1000" smtClean="0">
                <a:solidFill>
                  <a:srgbClr val="898989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ca-ES" altLang="ca-ES" sz="1000" dirty="0">
              <a:solidFill>
                <a:srgbClr val="898989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DD00C15-1C16-4DF2-A442-C321C81A59C5}"/>
              </a:ext>
            </a:extLst>
          </p:cNvPr>
          <p:cNvSpPr/>
          <p:nvPr/>
        </p:nvSpPr>
        <p:spPr>
          <a:xfrm>
            <a:off x="2267744" y="4830837"/>
            <a:ext cx="1440160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2778D4-1A7B-4E4F-8A40-2C18322B0FF3}"/>
              </a:ext>
            </a:extLst>
          </p:cNvPr>
          <p:cNvSpPr/>
          <p:nvPr/>
        </p:nvSpPr>
        <p:spPr>
          <a:xfrm>
            <a:off x="3779912" y="4830837"/>
            <a:ext cx="1440160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90E916-01E5-49A9-ABBF-3F687022754A}"/>
              </a:ext>
            </a:extLst>
          </p:cNvPr>
          <p:cNvSpPr/>
          <p:nvPr/>
        </p:nvSpPr>
        <p:spPr>
          <a:xfrm>
            <a:off x="6300192" y="4725144"/>
            <a:ext cx="1440160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3600" dirty="0" err="1" smtClean="0"/>
              <a:t>Conceptual</a:t>
            </a:r>
            <a:r>
              <a:rPr lang="sl-SI" sz="3600" dirty="0" smtClean="0"/>
              <a:t> </a:t>
            </a:r>
            <a:r>
              <a:rPr lang="ca-ES" sz="3600" dirty="0" smtClean="0"/>
              <a:t> </a:t>
            </a:r>
            <a:r>
              <a:rPr lang="sl-SI" sz="3600" dirty="0"/>
              <a:t>F</a:t>
            </a:r>
            <a:r>
              <a:rPr lang="en-GB" sz="3600" dirty="0" err="1" smtClean="0"/>
              <a:t>ramework</a:t>
            </a:r>
            <a:endParaRPr lang="en-GB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208" y="116672"/>
            <a:ext cx="118628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6067" y="116672"/>
            <a:ext cx="139859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a 17"/>
          <p:cNvGraphicFramePr/>
          <p:nvPr>
            <p:extLst>
              <p:ext uri="{D42A27DB-BD31-4B8C-83A1-F6EECF244321}">
                <p14:modId xmlns:p14="http://schemas.microsoft.com/office/powerpoint/2010/main" val="2220430179"/>
              </p:ext>
            </p:extLst>
          </p:nvPr>
        </p:nvGraphicFramePr>
        <p:xfrm>
          <a:off x="1220552" y="1484784"/>
          <a:ext cx="558062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079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2973" y="5157194"/>
            <a:ext cx="2362063" cy="1263044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5585718"/>
            <a:ext cx="1539632" cy="839081"/>
          </a:xfrm>
          <a:prstGeom prst="rect">
            <a:avLst/>
          </a:prstGeom>
        </p:spPr>
      </p:pic>
      <p:sp>
        <p:nvSpPr>
          <p:cNvPr id="39" name="PoljeZBesedilom 38"/>
          <p:cNvSpPr txBox="1"/>
          <p:nvPr/>
        </p:nvSpPr>
        <p:spPr>
          <a:xfrm>
            <a:off x="1259632" y="6498922"/>
            <a:ext cx="1643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Experts</a:t>
            </a:r>
            <a:r>
              <a:rPr lang="sl-SI" sz="1200" dirty="0" smtClean="0"/>
              <a:t>/</a:t>
            </a:r>
            <a:r>
              <a:rPr lang="sl-SI" sz="1200" dirty="0" err="1" smtClean="0"/>
              <a:t>Partners</a:t>
            </a:r>
            <a:endParaRPr lang="en-GB" sz="1100" dirty="0"/>
          </a:p>
        </p:txBody>
      </p:sp>
      <p:sp>
        <p:nvSpPr>
          <p:cNvPr id="40" name="PoljeZBesedilom 39"/>
          <p:cNvSpPr txBox="1"/>
          <p:nvPr/>
        </p:nvSpPr>
        <p:spPr>
          <a:xfrm>
            <a:off x="4288788" y="6464369"/>
            <a:ext cx="1795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 smtClean="0"/>
              <a:t>Inno</a:t>
            </a:r>
            <a:r>
              <a:rPr lang="en-GB" sz="1200" dirty="0" smtClean="0"/>
              <a:t> Camp</a:t>
            </a:r>
            <a:r>
              <a:rPr lang="sl-SI" sz="1200" dirty="0" smtClean="0"/>
              <a:t> - Barcelona</a:t>
            </a:r>
            <a:r>
              <a:rPr lang="en-GB" sz="1200" dirty="0" smtClean="0"/>
              <a:t> </a:t>
            </a:r>
            <a:endParaRPr lang="en-GB" sz="1200" dirty="0"/>
          </a:p>
        </p:txBody>
      </p:sp>
      <p:sp>
        <p:nvSpPr>
          <p:cNvPr id="98" name="Desna puščica 97"/>
          <p:cNvSpPr/>
          <p:nvPr/>
        </p:nvSpPr>
        <p:spPr>
          <a:xfrm>
            <a:off x="4041747" y="2373125"/>
            <a:ext cx="4673527" cy="2591596"/>
          </a:xfrm>
          <a:prstGeom prst="rightArrow">
            <a:avLst>
              <a:gd name="adj1" fmla="val 50000"/>
              <a:gd name="adj2" fmla="val 38264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0" name="Prostoročno 99"/>
          <p:cNvSpPr/>
          <p:nvPr/>
        </p:nvSpPr>
        <p:spPr>
          <a:xfrm>
            <a:off x="5879412" y="3111112"/>
            <a:ext cx="2014947" cy="1113196"/>
          </a:xfrm>
          <a:custGeom>
            <a:avLst/>
            <a:gdLst>
              <a:gd name="connsiteX0" fmla="*/ 0 w 2671862"/>
              <a:gd name="connsiteY0" fmla="*/ 185536 h 1113196"/>
              <a:gd name="connsiteX1" fmla="*/ 185536 w 2671862"/>
              <a:gd name="connsiteY1" fmla="*/ 0 h 1113196"/>
              <a:gd name="connsiteX2" fmla="*/ 2486326 w 2671862"/>
              <a:gd name="connsiteY2" fmla="*/ 0 h 1113196"/>
              <a:gd name="connsiteX3" fmla="*/ 2671862 w 2671862"/>
              <a:gd name="connsiteY3" fmla="*/ 185536 h 1113196"/>
              <a:gd name="connsiteX4" fmla="*/ 2671862 w 2671862"/>
              <a:gd name="connsiteY4" fmla="*/ 927660 h 1113196"/>
              <a:gd name="connsiteX5" fmla="*/ 2486326 w 2671862"/>
              <a:gd name="connsiteY5" fmla="*/ 1113196 h 1113196"/>
              <a:gd name="connsiteX6" fmla="*/ 185536 w 2671862"/>
              <a:gd name="connsiteY6" fmla="*/ 1113196 h 1113196"/>
              <a:gd name="connsiteX7" fmla="*/ 0 w 2671862"/>
              <a:gd name="connsiteY7" fmla="*/ 927660 h 1113196"/>
              <a:gd name="connsiteX8" fmla="*/ 0 w 2671862"/>
              <a:gd name="connsiteY8" fmla="*/ 185536 h 111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1862" h="1113196">
                <a:moveTo>
                  <a:pt x="0" y="185536"/>
                </a:moveTo>
                <a:cubicBezTo>
                  <a:pt x="0" y="83067"/>
                  <a:pt x="83067" y="0"/>
                  <a:pt x="185536" y="0"/>
                </a:cubicBezTo>
                <a:lnTo>
                  <a:pt x="2486326" y="0"/>
                </a:lnTo>
                <a:cubicBezTo>
                  <a:pt x="2588795" y="0"/>
                  <a:pt x="2671862" y="83067"/>
                  <a:pt x="2671862" y="185536"/>
                </a:cubicBezTo>
                <a:lnTo>
                  <a:pt x="2671862" y="927660"/>
                </a:lnTo>
                <a:cubicBezTo>
                  <a:pt x="2671862" y="1030129"/>
                  <a:pt x="2588795" y="1113196"/>
                  <a:pt x="2486326" y="1113196"/>
                </a:cubicBezTo>
                <a:lnTo>
                  <a:pt x="185536" y="1113196"/>
                </a:lnTo>
                <a:cubicBezTo>
                  <a:pt x="83067" y="1113196"/>
                  <a:pt x="0" y="1030129"/>
                  <a:pt x="0" y="927660"/>
                </a:cubicBezTo>
                <a:lnTo>
                  <a:pt x="0" y="18553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2922" tIns="122922" rIns="122922" bIns="12292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800" kern="1200" noProof="0" dirty="0" smtClean="0">
                <a:solidFill>
                  <a:srgbClr val="FF6600"/>
                </a:solidFill>
              </a:rPr>
              <a:t>Terms</a:t>
            </a:r>
            <a:r>
              <a:rPr lang="en-GB" sz="1800" kern="1200" dirty="0" smtClean="0">
                <a:solidFill>
                  <a:srgbClr val="FF6600"/>
                </a:solidFill>
              </a:rPr>
              <a:t> of Reference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800" kern="1200" dirty="0" smtClean="0">
                <a:solidFill>
                  <a:srgbClr val="0070C0"/>
                </a:solidFill>
              </a:rPr>
              <a:t>Policy Recommendations</a:t>
            </a:r>
            <a:endParaRPr lang="en-GB" sz="1800" kern="1200" dirty="0">
              <a:solidFill>
                <a:srgbClr val="0070C0"/>
              </a:solidFill>
            </a:endParaRPr>
          </a:p>
        </p:txBody>
      </p:sp>
      <p:sp>
        <p:nvSpPr>
          <p:cNvPr id="101" name="PoljeZBesedilom 100"/>
          <p:cNvSpPr txBox="1"/>
          <p:nvPr/>
        </p:nvSpPr>
        <p:spPr>
          <a:xfrm>
            <a:off x="474874" y="1388389"/>
            <a:ext cx="1147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Experts‘ Gaps </a:t>
            </a:r>
          </a:p>
          <a:p>
            <a:pPr algn="ctr"/>
            <a:r>
              <a:rPr lang="en-GB" sz="1200" dirty="0" smtClean="0"/>
              <a:t>analysis</a:t>
            </a:r>
            <a:endParaRPr lang="en-GB" sz="1100" dirty="0"/>
          </a:p>
        </p:txBody>
      </p:sp>
      <p:sp>
        <p:nvSpPr>
          <p:cNvPr id="103" name="PoljeZBesedilom 102"/>
          <p:cNvSpPr txBox="1"/>
          <p:nvPr/>
        </p:nvSpPr>
        <p:spPr>
          <a:xfrm>
            <a:off x="7028372" y="1344347"/>
            <a:ext cx="1790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Relevant EU/national programmes + projects</a:t>
            </a:r>
            <a:endParaRPr lang="en-GB" sz="1200" dirty="0"/>
          </a:p>
        </p:txBody>
      </p:sp>
      <p:sp>
        <p:nvSpPr>
          <p:cNvPr id="104" name="PoljeZBesedilom 103"/>
          <p:cNvSpPr txBox="1"/>
          <p:nvPr/>
        </p:nvSpPr>
        <p:spPr>
          <a:xfrm>
            <a:off x="3359848" y="1422345"/>
            <a:ext cx="1795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Relevant EU documents</a:t>
            </a:r>
            <a:endParaRPr lang="en-GB" sz="1200" dirty="0"/>
          </a:p>
        </p:txBody>
      </p:sp>
      <p:sp>
        <p:nvSpPr>
          <p:cNvPr id="105" name="PoljeZBesedilom 104"/>
          <p:cNvSpPr txBox="1"/>
          <p:nvPr/>
        </p:nvSpPr>
        <p:spPr>
          <a:xfrm>
            <a:off x="5033322" y="1352475"/>
            <a:ext cx="2186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Experts‘ projects </a:t>
            </a:r>
          </a:p>
          <a:p>
            <a:pPr algn="ctr"/>
            <a:r>
              <a:rPr lang="en-GB" sz="1200" dirty="0" smtClean="0"/>
              <a:t>identified</a:t>
            </a:r>
            <a:endParaRPr lang="en-GB" sz="1100" dirty="0"/>
          </a:p>
        </p:txBody>
      </p:sp>
      <p:sp>
        <p:nvSpPr>
          <p:cNvPr id="106" name="PoljeZBesedilom 105"/>
          <p:cNvSpPr txBox="1"/>
          <p:nvPr/>
        </p:nvSpPr>
        <p:spPr>
          <a:xfrm>
            <a:off x="5485905" y="864179"/>
            <a:ext cx="795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Tekton Pro" panose="020F0603020208020904" pitchFamily="34" charset="-18"/>
              </a:rPr>
              <a:t>experts</a:t>
            </a:r>
            <a:endParaRPr lang="en-GB" sz="1100" dirty="0">
              <a:solidFill>
                <a:schemeClr val="bg1"/>
              </a:solidFill>
              <a:latin typeface="Tekton Pro" panose="020F0603020208020904" pitchFamily="34" charset="-18"/>
            </a:endParaRPr>
          </a:p>
        </p:txBody>
      </p:sp>
      <p:sp>
        <p:nvSpPr>
          <p:cNvPr id="108" name="Prostoročno 107"/>
          <p:cNvSpPr/>
          <p:nvPr/>
        </p:nvSpPr>
        <p:spPr>
          <a:xfrm>
            <a:off x="4140205" y="3133621"/>
            <a:ext cx="1515640" cy="1113196"/>
          </a:xfrm>
          <a:custGeom>
            <a:avLst/>
            <a:gdLst>
              <a:gd name="connsiteX0" fmla="*/ 0 w 2097166"/>
              <a:gd name="connsiteY0" fmla="*/ 185536 h 1113196"/>
              <a:gd name="connsiteX1" fmla="*/ 185536 w 2097166"/>
              <a:gd name="connsiteY1" fmla="*/ 0 h 1113196"/>
              <a:gd name="connsiteX2" fmla="*/ 1911630 w 2097166"/>
              <a:gd name="connsiteY2" fmla="*/ 0 h 1113196"/>
              <a:gd name="connsiteX3" fmla="*/ 2097166 w 2097166"/>
              <a:gd name="connsiteY3" fmla="*/ 185536 h 1113196"/>
              <a:gd name="connsiteX4" fmla="*/ 2097166 w 2097166"/>
              <a:gd name="connsiteY4" fmla="*/ 927660 h 1113196"/>
              <a:gd name="connsiteX5" fmla="*/ 1911630 w 2097166"/>
              <a:gd name="connsiteY5" fmla="*/ 1113196 h 1113196"/>
              <a:gd name="connsiteX6" fmla="*/ 185536 w 2097166"/>
              <a:gd name="connsiteY6" fmla="*/ 1113196 h 1113196"/>
              <a:gd name="connsiteX7" fmla="*/ 0 w 2097166"/>
              <a:gd name="connsiteY7" fmla="*/ 927660 h 1113196"/>
              <a:gd name="connsiteX8" fmla="*/ 0 w 2097166"/>
              <a:gd name="connsiteY8" fmla="*/ 185536 h 111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7166" h="1113196">
                <a:moveTo>
                  <a:pt x="0" y="185536"/>
                </a:moveTo>
                <a:cubicBezTo>
                  <a:pt x="0" y="83067"/>
                  <a:pt x="83067" y="0"/>
                  <a:pt x="185536" y="0"/>
                </a:cubicBezTo>
                <a:lnTo>
                  <a:pt x="1911630" y="0"/>
                </a:lnTo>
                <a:cubicBezTo>
                  <a:pt x="2014099" y="0"/>
                  <a:pt x="2097166" y="83067"/>
                  <a:pt x="2097166" y="185536"/>
                </a:cubicBezTo>
                <a:lnTo>
                  <a:pt x="2097166" y="927660"/>
                </a:lnTo>
                <a:cubicBezTo>
                  <a:pt x="2097166" y="1030129"/>
                  <a:pt x="2014099" y="1113196"/>
                  <a:pt x="1911630" y="1113196"/>
                </a:cubicBezTo>
                <a:lnTo>
                  <a:pt x="185536" y="1113196"/>
                </a:lnTo>
                <a:cubicBezTo>
                  <a:pt x="83067" y="1113196"/>
                  <a:pt x="0" y="1030129"/>
                  <a:pt x="0" y="927660"/>
                </a:cubicBezTo>
                <a:lnTo>
                  <a:pt x="0" y="18553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2922" tIns="122922" rIns="122922" bIns="12292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800" kern="1200" noProof="0" dirty="0" smtClean="0"/>
              <a:t>Strategic project design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800" kern="1200" noProof="0" dirty="0" err="1" smtClean="0"/>
              <a:t>InnoCamp</a:t>
            </a:r>
            <a:endParaRPr lang="en-GB" sz="1800" kern="1200" noProof="0" dirty="0" smtClean="0"/>
          </a:p>
        </p:txBody>
      </p:sp>
      <p:grpSp>
        <p:nvGrpSpPr>
          <p:cNvPr id="110" name="Skupina 109"/>
          <p:cNvGrpSpPr/>
          <p:nvPr/>
        </p:nvGrpSpPr>
        <p:grpSpPr>
          <a:xfrm>
            <a:off x="107504" y="372158"/>
            <a:ext cx="2057867" cy="1327186"/>
            <a:chOff x="26679" y="219130"/>
            <a:chExt cx="2419468" cy="1233110"/>
          </a:xfrm>
        </p:grpSpPr>
        <p:pic>
          <p:nvPicPr>
            <p:cNvPr id="111" name="Picture 8" descr="Rezultat iskanja slik za experts"/>
            <p:cNvPicPr preferRelativeResize="0">
              <a:picLocks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86" y="219130"/>
              <a:ext cx="18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" name="PoljeZBesedilom 111"/>
            <p:cNvSpPr txBox="1"/>
            <p:nvPr/>
          </p:nvSpPr>
          <p:spPr>
            <a:xfrm>
              <a:off x="26679" y="1134003"/>
              <a:ext cx="2419468" cy="318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1100" dirty="0"/>
            </a:p>
          </p:txBody>
        </p:sp>
      </p:grpSp>
      <p:grpSp>
        <p:nvGrpSpPr>
          <p:cNvPr id="113" name="Skupina 112"/>
          <p:cNvGrpSpPr/>
          <p:nvPr/>
        </p:nvGrpSpPr>
        <p:grpSpPr>
          <a:xfrm>
            <a:off x="7028372" y="515815"/>
            <a:ext cx="1257963" cy="1003284"/>
            <a:chOff x="1763688" y="1730372"/>
            <a:chExt cx="1790999" cy="1220451"/>
          </a:xfrm>
        </p:grpSpPr>
        <p:sp>
          <p:nvSpPr>
            <p:cNvPr id="114" name="PoljeZBesedilom 113"/>
            <p:cNvSpPr txBox="1"/>
            <p:nvPr/>
          </p:nvSpPr>
          <p:spPr>
            <a:xfrm>
              <a:off x="1763688" y="2613866"/>
              <a:ext cx="1790999" cy="336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1200" dirty="0"/>
            </a:p>
          </p:txBody>
        </p:sp>
        <p:pic>
          <p:nvPicPr>
            <p:cNvPr id="115" name="Picture 4" descr="Image result for EU programme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7056" y="1730372"/>
              <a:ext cx="1574514" cy="892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6" name="Skupina 115"/>
          <p:cNvGrpSpPr/>
          <p:nvPr/>
        </p:nvGrpSpPr>
        <p:grpSpPr>
          <a:xfrm>
            <a:off x="3663210" y="481631"/>
            <a:ext cx="1279574" cy="1037468"/>
            <a:chOff x="513484" y="5364350"/>
            <a:chExt cx="1821766" cy="1262034"/>
          </a:xfrm>
        </p:grpSpPr>
        <p:pic>
          <p:nvPicPr>
            <p:cNvPr id="117" name="Picture 2" descr="Image result for documents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87"/>
            <a:stretch/>
          </p:blipFill>
          <p:spPr bwMode="auto">
            <a:xfrm>
              <a:off x="513484" y="5364350"/>
              <a:ext cx="1821765" cy="930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8" name="PoljeZBesedilom 117"/>
            <p:cNvSpPr txBox="1"/>
            <p:nvPr/>
          </p:nvSpPr>
          <p:spPr>
            <a:xfrm>
              <a:off x="539870" y="6289427"/>
              <a:ext cx="1795380" cy="336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1200" dirty="0"/>
            </a:p>
          </p:txBody>
        </p:sp>
      </p:grpSp>
      <p:grpSp>
        <p:nvGrpSpPr>
          <p:cNvPr id="119" name="Skupina 118"/>
          <p:cNvGrpSpPr/>
          <p:nvPr/>
        </p:nvGrpSpPr>
        <p:grpSpPr>
          <a:xfrm>
            <a:off x="5143707" y="500002"/>
            <a:ext cx="1762188" cy="1016359"/>
            <a:chOff x="146242" y="3623726"/>
            <a:chExt cx="2186422" cy="1236355"/>
          </a:xfrm>
        </p:grpSpPr>
        <p:sp>
          <p:nvSpPr>
            <p:cNvPr id="120" name="PoljeZBesedilom 119"/>
            <p:cNvSpPr txBox="1"/>
            <p:nvPr/>
          </p:nvSpPr>
          <p:spPr>
            <a:xfrm>
              <a:off x="146242" y="4541844"/>
              <a:ext cx="2186422" cy="318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1100" dirty="0"/>
            </a:p>
          </p:txBody>
        </p:sp>
        <p:pic>
          <p:nvPicPr>
            <p:cNvPr id="121" name="Slika 1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5201" y="3623726"/>
              <a:ext cx="1794252" cy="913702"/>
            </a:xfrm>
            <a:prstGeom prst="rect">
              <a:avLst/>
            </a:prstGeom>
          </p:spPr>
        </p:pic>
        <p:sp>
          <p:nvSpPr>
            <p:cNvPr id="122" name="PoljeZBesedilom 121"/>
            <p:cNvSpPr txBox="1"/>
            <p:nvPr/>
          </p:nvSpPr>
          <p:spPr>
            <a:xfrm>
              <a:off x="1378987" y="4230514"/>
              <a:ext cx="795450" cy="561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  <a:latin typeface="Tekton Pro" panose="020F0603020208020904" pitchFamily="34" charset="-18"/>
                </a:rPr>
                <a:t>experts</a:t>
              </a:r>
              <a:endParaRPr lang="en-GB" sz="1100" dirty="0">
                <a:solidFill>
                  <a:schemeClr val="bg1"/>
                </a:solidFill>
                <a:latin typeface="Tekton Pro" panose="020F0603020208020904" pitchFamily="34" charset="-18"/>
              </a:endParaRPr>
            </a:p>
          </p:txBody>
        </p:sp>
      </p:grpSp>
      <p:sp>
        <p:nvSpPr>
          <p:cNvPr id="123" name="PoljeZBesedilom 122"/>
          <p:cNvSpPr txBox="1"/>
          <p:nvPr/>
        </p:nvSpPr>
        <p:spPr>
          <a:xfrm>
            <a:off x="1580383" y="5042239"/>
            <a:ext cx="93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err="1" smtClean="0"/>
              <a:t>Verify</a:t>
            </a:r>
            <a:endParaRPr lang="en-GB" dirty="0"/>
          </a:p>
        </p:txBody>
      </p:sp>
      <p:sp>
        <p:nvSpPr>
          <p:cNvPr id="124" name="PoljeZBesedilom 123"/>
          <p:cNvSpPr txBox="1"/>
          <p:nvPr/>
        </p:nvSpPr>
        <p:spPr>
          <a:xfrm>
            <a:off x="4561325" y="4715852"/>
            <a:ext cx="179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Develop</a:t>
            </a:r>
            <a:endParaRPr lang="en-US" dirty="0"/>
          </a:p>
        </p:txBody>
      </p:sp>
      <p:sp>
        <p:nvSpPr>
          <p:cNvPr id="2" name="Puščica gor 1"/>
          <p:cNvSpPr/>
          <p:nvPr/>
        </p:nvSpPr>
        <p:spPr>
          <a:xfrm>
            <a:off x="4436322" y="4478555"/>
            <a:ext cx="484632" cy="628990"/>
          </a:xfrm>
          <a:prstGeom prst="upArrow">
            <a:avLst/>
          </a:prstGeom>
          <a:solidFill>
            <a:schemeClr val="bg1">
              <a:lumMod val="85000"/>
            </a:schemeClr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vosmerna navpična puščica 2"/>
          <p:cNvSpPr/>
          <p:nvPr/>
        </p:nvSpPr>
        <p:spPr>
          <a:xfrm>
            <a:off x="1187624" y="4949867"/>
            <a:ext cx="378855" cy="537218"/>
          </a:xfrm>
          <a:prstGeom prst="upDownArrow">
            <a:avLst/>
          </a:prstGeom>
          <a:solidFill>
            <a:schemeClr val="bg1">
              <a:lumMod val="85000"/>
            </a:schemeClr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Puščica gor 133"/>
          <p:cNvSpPr/>
          <p:nvPr/>
        </p:nvSpPr>
        <p:spPr>
          <a:xfrm rot="10800000">
            <a:off x="2589621" y="1948168"/>
            <a:ext cx="667672" cy="440873"/>
          </a:xfrm>
          <a:prstGeom prst="upArrow">
            <a:avLst>
              <a:gd name="adj1" fmla="val 50000"/>
              <a:gd name="adj2" fmla="val 67778"/>
            </a:avLst>
          </a:prstGeom>
          <a:solidFill>
            <a:schemeClr val="bg1">
              <a:lumMod val="85000"/>
            </a:schemeClr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PoljeZBesedilom 134"/>
          <p:cNvSpPr txBox="1"/>
          <p:nvPr/>
        </p:nvSpPr>
        <p:spPr>
          <a:xfrm>
            <a:off x="3038329" y="1918348"/>
            <a:ext cx="1336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Input</a:t>
            </a:r>
            <a:r>
              <a:rPr lang="sl-SI" sz="2400" dirty="0" smtClean="0"/>
              <a:t>s</a:t>
            </a:r>
            <a:endParaRPr lang="en-GB" sz="2400" dirty="0"/>
          </a:p>
        </p:txBody>
      </p:sp>
      <p:sp>
        <p:nvSpPr>
          <p:cNvPr id="138" name="Dvosmerna navpična puščica 137"/>
          <p:cNvSpPr/>
          <p:nvPr/>
        </p:nvSpPr>
        <p:spPr>
          <a:xfrm>
            <a:off x="2490571" y="4949867"/>
            <a:ext cx="353237" cy="561732"/>
          </a:xfrm>
          <a:prstGeom prst="upDownArrow">
            <a:avLst/>
          </a:prstGeom>
          <a:solidFill>
            <a:schemeClr val="bg1">
              <a:lumMod val="85000"/>
            </a:schemeClr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avokotnik 3"/>
          <p:cNvSpPr/>
          <p:nvPr/>
        </p:nvSpPr>
        <p:spPr>
          <a:xfrm>
            <a:off x="2181950" y="1889601"/>
            <a:ext cx="5791999" cy="114261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uščica gor 40"/>
          <p:cNvSpPr/>
          <p:nvPr/>
        </p:nvSpPr>
        <p:spPr>
          <a:xfrm rot="10800000">
            <a:off x="4060680" y="1721416"/>
            <a:ext cx="484632" cy="308045"/>
          </a:xfrm>
          <a:prstGeom prst="upArrow">
            <a:avLst/>
          </a:prstGeom>
          <a:solidFill>
            <a:schemeClr val="bg1">
              <a:lumMod val="85000"/>
            </a:schemeClr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Puščica gor 41"/>
          <p:cNvSpPr/>
          <p:nvPr/>
        </p:nvSpPr>
        <p:spPr>
          <a:xfrm rot="10800000">
            <a:off x="5831612" y="1735483"/>
            <a:ext cx="484632" cy="299510"/>
          </a:xfrm>
          <a:prstGeom prst="upArrow">
            <a:avLst/>
          </a:prstGeom>
          <a:solidFill>
            <a:schemeClr val="bg1">
              <a:lumMod val="85000"/>
            </a:schemeClr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Puščica gor 42"/>
          <p:cNvSpPr/>
          <p:nvPr/>
        </p:nvSpPr>
        <p:spPr>
          <a:xfrm rot="10800000">
            <a:off x="7772646" y="1741167"/>
            <a:ext cx="484632" cy="263074"/>
          </a:xfrm>
          <a:prstGeom prst="upArrow">
            <a:avLst/>
          </a:prstGeom>
          <a:solidFill>
            <a:schemeClr val="bg1">
              <a:lumMod val="85000"/>
            </a:schemeClr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Puščica gor 43"/>
          <p:cNvSpPr/>
          <p:nvPr/>
        </p:nvSpPr>
        <p:spPr>
          <a:xfrm rot="10800000">
            <a:off x="1979713" y="1721416"/>
            <a:ext cx="484632" cy="284014"/>
          </a:xfrm>
          <a:prstGeom prst="upArrow">
            <a:avLst/>
          </a:prstGeom>
          <a:solidFill>
            <a:schemeClr val="bg1">
              <a:lumMod val="85000"/>
            </a:schemeClr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Slika 44"/>
          <p:cNvPicPr/>
          <p:nvPr/>
        </p:nvPicPr>
        <p:blipFill>
          <a:blip r:embed="rId10"/>
          <a:stretch>
            <a:fillRect/>
          </a:stretch>
        </p:blipFill>
        <p:spPr>
          <a:xfrm>
            <a:off x="290521" y="2389041"/>
            <a:ext cx="3539730" cy="2272673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971600" y="4641246"/>
            <a:ext cx="232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Gaps &amp; </a:t>
            </a:r>
            <a:r>
              <a:rPr lang="en-GB" dirty="0" smtClean="0"/>
              <a:t>opportunities</a:t>
            </a:r>
            <a:endParaRPr lang="en-US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2014919" y="40478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Ljubljana</a:t>
            </a:r>
            <a:endParaRPr lang="en-US" dirty="0"/>
          </a:p>
        </p:txBody>
      </p:sp>
      <p:sp>
        <p:nvSpPr>
          <p:cNvPr id="49" name="PoljeZBesedilom 48"/>
          <p:cNvSpPr txBox="1"/>
          <p:nvPr/>
        </p:nvSpPr>
        <p:spPr>
          <a:xfrm>
            <a:off x="2044540" y="940271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 smtClean="0"/>
              <a:t>Brusells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4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83"/>
    </mc:Choice>
    <mc:Fallback xmlns="">
      <p:transition spd="slow" advTm="52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00" grpId="0" animBg="1"/>
      <p:bldP spid="101" grpId="0"/>
      <p:bldP spid="103" grpId="0"/>
      <p:bldP spid="104" grpId="0"/>
      <p:bldP spid="105" grpId="0"/>
      <p:bldP spid="108" grpId="0" animBg="1"/>
      <p:bldP spid="123" grpId="0"/>
      <p:bldP spid="124" grpId="0"/>
      <p:bldP spid="5" grpId="0"/>
      <p:bldP spid="8" grpId="0"/>
      <p:bldP spid="49" grpId="0"/>
    </p:bldLst>
  </p:timing>
</p:sld>
</file>

<file path=ppt/theme/theme1.xml><?xml version="1.0" encoding="utf-8"?>
<a:theme xmlns:a="http://schemas.openxmlformats.org/drawingml/2006/main" name="Panoramed">
  <a:themeElements>
    <a:clrScheme name="Personalitzat 1">
      <a:dk1>
        <a:sysClr val="windowText" lastClr="000000"/>
      </a:dk1>
      <a:lt1>
        <a:sysClr val="window" lastClr="FFFFFF"/>
      </a:lt1>
      <a:dk2>
        <a:srgbClr val="0F798B"/>
      </a:dk2>
      <a:lt2>
        <a:srgbClr val="B6DEE8"/>
      </a:lt2>
      <a:accent1>
        <a:srgbClr val="0F798B"/>
      </a:accent1>
      <a:accent2>
        <a:srgbClr val="A5A5A5"/>
      </a:accent2>
      <a:accent3>
        <a:srgbClr val="0B5A68"/>
      </a:accent3>
      <a:accent4>
        <a:srgbClr val="F2F2F2"/>
      </a:accent4>
      <a:accent5>
        <a:srgbClr val="4BACC6"/>
      </a:accent5>
      <a:accent6>
        <a:srgbClr val="7EE0F1"/>
      </a:accent6>
      <a:hlink>
        <a:srgbClr val="0F798B"/>
      </a:hlink>
      <a:folHlink>
        <a:srgbClr val="4BACC6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oramed-Template PowerPoint" id="{42C3BA56-9CDD-4E65-9741-3A9E18FA0CF0}" vid="{431CAE2D-3D7B-4C87-8AE3-CD71913283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DD1769-1BBC-4687-B06F-5FD9089FE50B}">
  <we:reference id="wa104380375" version="1.0.4.0" store="sl-SI" storeType="OMEX"/>
  <we:alternateReferences>
    <we:reference id="WA104380375" version="1.0.4.0" store="WA10438037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Panoramed</Template>
  <TotalTime>20654</TotalTime>
  <Words>1008</Words>
  <Application>Microsoft Office PowerPoint</Application>
  <PresentationFormat>Diaprojekcija na zaslonu (4:3)</PresentationFormat>
  <Paragraphs>156</Paragraphs>
  <Slides>15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5" baseType="lpstr">
      <vt:lpstr>MS PGothic</vt:lpstr>
      <vt:lpstr>MS PGothic</vt:lpstr>
      <vt:lpstr>Arial</vt:lpstr>
      <vt:lpstr>Calibri</vt:lpstr>
      <vt:lpstr>Tekton Pro</vt:lpstr>
      <vt:lpstr>Ubuntu</vt:lpstr>
      <vt:lpstr>Verdana</vt:lpstr>
      <vt:lpstr>Wingdings</vt:lpstr>
      <vt:lpstr>Wingdings 2</vt:lpstr>
      <vt:lpstr>Panoramed</vt:lpstr>
      <vt:lpstr> </vt:lpstr>
      <vt:lpstr>PowerPointova predstavitev</vt:lpstr>
      <vt:lpstr>Three typologies of projects</vt:lpstr>
      <vt:lpstr>PowerPointova predstavitev</vt:lpstr>
      <vt:lpstr>Strategic Theme Innovation  </vt:lpstr>
      <vt:lpstr>Adressing whole Blue Biotechnology  Value Chain</vt:lpstr>
      <vt:lpstr>Overall view WP Innovation</vt:lpstr>
      <vt:lpstr>Conceptual  Framework</vt:lpstr>
      <vt:lpstr>PowerPointova predstavitev</vt:lpstr>
      <vt:lpstr>PowerPointova predstavitev</vt:lpstr>
      <vt:lpstr>PowerPointova predstavitev</vt:lpstr>
      <vt:lpstr>Strategic projects ToR</vt:lpstr>
      <vt:lpstr>Interesting „take-aways“ ?</vt:lpstr>
      <vt:lpstr>What comes next ?</vt:lpstr>
      <vt:lpstr>PowerPointova predstavitev</vt:lpstr>
    </vt:vector>
  </TitlesOfParts>
  <Company>CTTI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Generalitat de Catalunya</dc:creator>
  <cp:lastModifiedBy>Rudi Panjtar_JSI</cp:lastModifiedBy>
  <cp:revision>541</cp:revision>
  <cp:lastPrinted>2019-09-09T07:36:40Z</cp:lastPrinted>
  <dcterms:created xsi:type="dcterms:W3CDTF">2018-11-19T09:19:08Z</dcterms:created>
  <dcterms:modified xsi:type="dcterms:W3CDTF">2020-09-23T20:42:26Z</dcterms:modified>
</cp:coreProperties>
</file>